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68" r:id="rId7"/>
    <p:sldId id="259" r:id="rId8"/>
    <p:sldId id="260" r:id="rId9"/>
    <p:sldId id="261" r:id="rId10"/>
    <p:sldId id="262" r:id="rId11"/>
    <p:sldId id="267" r:id="rId12"/>
    <p:sldId id="269" r:id="rId13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E9E8D0-BC2E-4312-B31D-5F6C958F4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49B853B-9551-4CED-AA3C-4518FD1BD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C0D3606-C60A-45C2-8865-A92D3A9B7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E1F4BA-A3C8-437F-8EDC-923C3A100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A0D216-045D-476D-92D6-F8B9B67CA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1673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543C5-A89F-4455-AAB7-04238993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86726CF-E071-4EAC-ACE9-6164B77C5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0E9EAF-77F4-4360-8281-5E9F03FC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9F08A51-6440-4EAE-B1B1-2C813B2C3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9EE8D83-78F8-4E5A-95E1-1EBAF2A4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6376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3E1B2-6E2D-4A7A-B652-E1D8F7C89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CE83A2-E759-4FE1-B093-B016CF5E1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B2FD4E3-99F7-403C-ADB6-0545F8D6B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E9463A6-42AC-44D9-B0CB-02F5C1ED7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BD516A-F3D6-4E73-84AB-327F391B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2380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74B0F-D2DB-442B-AEC4-DA07116A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98C7F2D-5DC0-4932-A9AC-48665A64B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A88964B-CF27-4860-974F-80DCE9A08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01472B1-62BA-4DBE-B462-F77C11BE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028938D-D131-499A-8D1A-60F50CE3C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2FDBA6D-9ED6-42A6-9141-F86AFA13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1035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55C740-B5C0-41F2-BBEC-628E8AF5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D8C679D-8913-4BF0-B408-7C70F508C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458CB7D-423F-4BE1-A03D-C76B5463A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DBE800DC-6B7E-477B-B603-92A476910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8131057-5C04-42F2-9AF4-1E278E162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B2B4D05-6E8D-40DD-9CDD-1902D5E1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A6CB9C5E-DF7C-41BA-8663-2AFEA53AE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8F6A4B9-FBD1-480E-9AD9-DE84EA503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7780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1F721-5D09-4C3F-81E2-0AE8F950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63CDE5E0-460E-4AFD-8174-288162ED7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978CFE67-BA12-4CD7-B57D-E05F1672F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745F7FC-1550-4C34-84F1-CED00A7C2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847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9DF7712-D6B5-4306-9F91-CD9C81591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E86823C-D084-4C4E-A5CC-66CA55C2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1FBD3B6-C616-4EAF-9D5C-5F034C513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4144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FBDF04-F6FC-4FB6-BE91-46CAEB8F7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F2DCE2-859F-4BEA-A715-70896294F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E58ED5-B0D6-4E84-B276-2853D50C3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DB7D51E-BF47-408A-8632-93FBB11D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E1F036F-68C9-46D7-A116-874BE4C1A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1952701-B67A-44CB-A063-81C742BFD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6555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7C2576-E8B3-4BD7-B424-6CD065AA6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B468B18B-A51B-4F20-BC4E-329C4C083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011DE82-A0CD-494E-A861-C7A5D3A62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578A0E2-89EC-4720-9C91-A86C851FD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F8F8316-D0D8-432E-8FAD-03AE39471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61ADDCC-DA37-413D-9DE4-167ED244B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504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DD773-7326-4EF4-AA51-820E6D304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8161714-0BC3-4537-A046-AE4AF4CEA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EB6721B-02F3-4834-8A61-0ED73F1FF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F81DBE1-4EFD-4CA4-95A6-96B6FFCF1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22E48D-910D-4878-B71F-3AC1D40D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251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6EBA50E6-5602-40E2-B51D-2F45911B07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6DD2DD55-4460-4830-A599-5C39D3A2A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805D0AB-40EE-4438-B338-ED34AF27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7B88B08-3F42-4266-8953-86B05B57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61C310-45CC-405E-AF4E-9713C4F3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8256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2A98E8D-7B2E-4A3F-8579-B8E05985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18FDF5B-E4B8-478F-A758-981CE9687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B50FB23-F685-436D-9491-40448DB22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4207D-F6E4-475A-B980-DDEEAACD451D}" type="datetimeFigureOut">
              <a:rPr lang="da-DK" smtClean="0"/>
              <a:t>10-03-2019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DF5F5DE-8CEA-44ED-964A-CC47B4B94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FED6C9-66F4-4803-B63E-4F8902FA8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22CE-F4BB-4141-A851-2030D2CE340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385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grpSp>
        <p:nvGrpSpPr>
          <p:cNvPr id="32" name="Group 9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6"/>
          </a:solidFill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7F75800-E791-4470-8596-251F12EE0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77" y="2061838"/>
            <a:ext cx="6959446" cy="1662475"/>
          </a:xfrm>
        </p:spPr>
        <p:txBody>
          <a:bodyPr>
            <a:normAutofit/>
          </a:bodyPr>
          <a:lstStyle/>
          <a:p>
            <a:r>
              <a:rPr lang="da-DK" sz="4800" dirty="0">
                <a:solidFill>
                  <a:srgbClr val="FFFFFF"/>
                </a:solidFill>
              </a:rPr>
              <a:t>Lego Mindstormes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E0775BB-1043-4154-A844-62984041D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938" y="3783690"/>
            <a:ext cx="5414125" cy="1196717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Challenge</a:t>
            </a:r>
            <a:endParaRPr lang="da-DK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26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574B8F-0EE7-4ECA-AF52-D6ABCCB2C11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da-DK" dirty="0"/>
              <a:t>Presentation af Rasmus and Niels</a:t>
            </a:r>
            <a:br>
              <a:rPr lang="da-DK" dirty="0"/>
            </a:br>
            <a:r>
              <a:rPr lang="da-DK" dirty="0" err="1"/>
              <a:t>Who</a:t>
            </a:r>
            <a:r>
              <a:rPr lang="da-DK" dirty="0"/>
              <a:t> </a:t>
            </a:r>
            <a:r>
              <a:rPr lang="da-DK" dirty="0" err="1"/>
              <a:t>are</a:t>
            </a:r>
            <a:r>
              <a:rPr lang="da-DK" dirty="0"/>
              <a:t> </a:t>
            </a:r>
            <a:r>
              <a:rPr lang="da-DK" dirty="0" err="1"/>
              <a:t>we</a:t>
            </a:r>
            <a:r>
              <a:rPr lang="da-DK" dirty="0"/>
              <a:t>?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95251CA-726F-4ED8-932F-47856BEA2938}"/>
              </a:ext>
            </a:extLst>
          </p:cNvPr>
          <p:cNvSpPr/>
          <p:nvPr/>
        </p:nvSpPr>
        <p:spPr>
          <a:xfrm>
            <a:off x="7644063" y="2581235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a-DK" dirty="0"/>
              <a:t>Rasmus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r>
              <a:rPr lang="en-GB" dirty="0"/>
              <a:t>Arctic engineer</a:t>
            </a:r>
          </a:p>
          <a:p>
            <a:r>
              <a:rPr lang="en-GB" dirty="0"/>
              <a:t>Mat and Physic</a:t>
            </a:r>
          </a:p>
          <a:p>
            <a:r>
              <a:rPr lang="en-GB" dirty="0"/>
              <a:t>Civil engineer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E0FEA06-0F2E-48D0-A889-D2E2A4B34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4063" y="2905356"/>
            <a:ext cx="1336502" cy="1846803"/>
          </a:xfrm>
          <a:prstGeom prst="rect">
            <a:avLst/>
          </a:prstGeom>
        </p:spPr>
      </p:pic>
      <p:pic>
        <p:nvPicPr>
          <p:cNvPr id="10" name="Billede 9" descr="Et billede, der indeholder person, mand, væg, indendørs&#10;&#10;Automatisk genereret beskrivelse">
            <a:extLst>
              <a:ext uri="{FF2B5EF4-FFF2-40B4-BE49-F238E27FC236}">
                <a16:creationId xmlns:a16="http://schemas.microsoft.com/office/drawing/2014/main" id="{9BECB569-8D85-4955-9A7E-B44BF0849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579" y="2874963"/>
            <a:ext cx="1288628" cy="1734692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2A6EDFBB-CFC3-4148-BDE0-62797B15BC21}"/>
              </a:ext>
            </a:extLst>
          </p:cNvPr>
          <p:cNvSpPr/>
          <p:nvPr/>
        </p:nvSpPr>
        <p:spPr>
          <a:xfrm>
            <a:off x="1790578" y="2505035"/>
            <a:ext cx="16193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/>
              <a:t>Martin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en-GB" dirty="0"/>
          </a:p>
          <a:p>
            <a:r>
              <a:rPr lang="en-GB" dirty="0"/>
              <a:t>Mat and Physic</a:t>
            </a:r>
          </a:p>
          <a:p>
            <a:r>
              <a:rPr lang="en-GB" dirty="0"/>
              <a:t>engineer</a:t>
            </a:r>
          </a:p>
        </p:txBody>
      </p:sp>
    </p:spTree>
    <p:extLst>
      <p:ext uri="{BB962C8B-B14F-4D97-AF65-F5344CB8AC3E}">
        <p14:creationId xmlns:p14="http://schemas.microsoft.com/office/powerpoint/2010/main" val="50014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08BAAE-94EB-4898-81D2-D3ADA6B61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>
            <a:normAutofit/>
          </a:bodyPr>
          <a:lstStyle/>
          <a:p>
            <a:r>
              <a:rPr lang="en-US" sz="3600" b="1"/>
              <a:t>Make a Machine That Sorts M&amp;M’s in Colors</a:t>
            </a:r>
            <a:endParaRPr lang="da-DK" sz="360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217E216-269E-4795-9C59-69B9D797F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992" y="1941362"/>
            <a:ext cx="4492454" cy="241909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Design Briefing</a:t>
            </a:r>
            <a:endParaRPr lang="da-DK" b="1" dirty="0"/>
          </a:p>
          <a:p>
            <a:pPr marL="0" indent="0">
              <a:buNone/>
            </a:pPr>
            <a:r>
              <a:rPr lang="en-US" sz="1800" dirty="0"/>
              <a:t>Design, build and </a:t>
            </a:r>
            <a:r>
              <a:rPr lang="en-US" sz="1800" dirty="0" err="1"/>
              <a:t>programme</a:t>
            </a:r>
            <a:r>
              <a:rPr lang="en-US" sz="1800" dirty="0"/>
              <a:t> a robotic system able to: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identify M&amp;M’s by color and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place M&amp;M’s in separate locations.</a:t>
            </a:r>
          </a:p>
          <a:p>
            <a:endParaRPr lang="en-US" sz="1800" dirty="0"/>
          </a:p>
          <a:p>
            <a:endParaRPr lang="da-DK" sz="18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7977D39-626F-40D7-B00F-16E02602D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9615" y="197110"/>
            <a:ext cx="2020824" cy="202082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Billede 8" descr="Related image">
            <a:extLst>
              <a:ext uri="{FF2B5EF4-FFF2-40B4-BE49-F238E27FC236}">
                <a16:creationId xmlns:a16="http://schemas.microsoft.com/office/drawing/2014/main" id="{408FC4EC-A58B-4A23-9011-BA832151DAF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r="40626"/>
          <a:stretch/>
        </p:blipFill>
        <p:spPr bwMode="auto">
          <a:xfrm>
            <a:off x="5714207" y="361702"/>
            <a:ext cx="1691640" cy="1691640"/>
          </a:xfrm>
          <a:custGeom>
            <a:avLst/>
            <a:gdLst>
              <a:gd name="connsiteX0" fmla="*/ 978408 w 1956816"/>
              <a:gd name="connsiteY0" fmla="*/ 0 h 1956816"/>
              <a:gd name="connsiteX1" fmla="*/ 1956816 w 1956816"/>
              <a:gd name="connsiteY1" fmla="*/ 978408 h 1956816"/>
              <a:gd name="connsiteX2" fmla="*/ 978408 w 1956816"/>
              <a:gd name="connsiteY2" fmla="*/ 1956816 h 1956816"/>
              <a:gd name="connsiteX3" fmla="*/ 0 w 1956816"/>
              <a:gd name="connsiteY3" fmla="*/ 978408 h 1956816"/>
              <a:gd name="connsiteX4" fmla="*/ 978408 w 1956816"/>
              <a:gd name="connsiteY4" fmla="*/ 0 h 195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6816" h="1956816">
                <a:moveTo>
                  <a:pt x="978408" y="0"/>
                </a:moveTo>
                <a:cubicBezTo>
                  <a:pt x="1518768" y="0"/>
                  <a:pt x="1956816" y="438048"/>
                  <a:pt x="1956816" y="978408"/>
                </a:cubicBezTo>
                <a:cubicBezTo>
                  <a:pt x="1956816" y="1518768"/>
                  <a:pt x="1518768" y="1956816"/>
                  <a:pt x="978408" y="1956816"/>
                </a:cubicBezTo>
                <a:cubicBezTo>
                  <a:pt x="438048" y="1956816"/>
                  <a:pt x="0" y="1518768"/>
                  <a:pt x="0" y="978408"/>
                </a:cubicBezTo>
                <a:cubicBezTo>
                  <a:pt x="0" y="438048"/>
                  <a:pt x="438048" y="0"/>
                  <a:pt x="978408" y="0"/>
                </a:cubicBezTo>
                <a:close/>
              </a:path>
            </a:pathLst>
          </a:custGeom>
          <a:noFill/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905CDE4-B751-4B3E-B625-6E59F8903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-1626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8108C16-F4C0-44AA-999D-17BD39219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1428" y="2550745"/>
            <a:ext cx="3072384" cy="3072384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Billede 7" descr="Image result for lego ev3 motor">
            <a:extLst>
              <a:ext uri="{FF2B5EF4-FFF2-40B4-BE49-F238E27FC236}">
                <a16:creationId xmlns:a16="http://schemas.microsoft.com/office/drawing/2014/main" id="{9CD01344-B5CD-4496-86DF-5AD4F5A4B09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/>
          <a:stretch/>
        </p:blipFill>
        <p:spPr bwMode="auto">
          <a:xfrm>
            <a:off x="5886020" y="2715337"/>
            <a:ext cx="2743200" cy="2743200"/>
          </a:xfrm>
          <a:custGeom>
            <a:avLst/>
            <a:gdLst>
              <a:gd name="connsiteX0" fmla="*/ 1417320 w 2834640"/>
              <a:gd name="connsiteY0" fmla="*/ 0 h 2834640"/>
              <a:gd name="connsiteX1" fmla="*/ 2834640 w 2834640"/>
              <a:gd name="connsiteY1" fmla="*/ 1417320 h 2834640"/>
              <a:gd name="connsiteX2" fmla="*/ 1417320 w 2834640"/>
              <a:gd name="connsiteY2" fmla="*/ 2834640 h 2834640"/>
              <a:gd name="connsiteX3" fmla="*/ 0 w 2834640"/>
              <a:gd name="connsiteY3" fmla="*/ 1417320 h 2834640"/>
              <a:gd name="connsiteX4" fmla="*/ 1417320 w 2834640"/>
              <a:gd name="connsiteY4" fmla="*/ 0 h 2834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4640" h="2834640">
                <a:moveTo>
                  <a:pt x="1417320" y="0"/>
                </a:moveTo>
                <a:cubicBezTo>
                  <a:pt x="2200084" y="0"/>
                  <a:pt x="2834640" y="634556"/>
                  <a:pt x="2834640" y="1417320"/>
                </a:cubicBezTo>
                <a:cubicBezTo>
                  <a:pt x="2834640" y="2200084"/>
                  <a:pt x="2200084" y="2834640"/>
                  <a:pt x="1417320" y="2834640"/>
                </a:cubicBezTo>
                <a:cubicBezTo>
                  <a:pt x="634556" y="2834640"/>
                  <a:pt x="0" y="2200084"/>
                  <a:pt x="0" y="1417320"/>
                </a:cubicBezTo>
                <a:cubicBezTo>
                  <a:pt x="0" y="634556"/>
                  <a:pt x="634556" y="0"/>
                  <a:pt x="1417320" y="0"/>
                </a:cubicBezTo>
                <a:close/>
              </a:path>
            </a:pathLst>
          </a:custGeom>
          <a:noFill/>
        </p:spPr>
      </p:pic>
      <p:pic>
        <p:nvPicPr>
          <p:cNvPr id="11" name="Billede 10" descr="Image result for ev3">
            <a:extLst>
              <a:ext uri="{FF2B5EF4-FFF2-40B4-BE49-F238E27FC236}">
                <a16:creationId xmlns:a16="http://schemas.microsoft.com/office/drawing/2014/main" id="{6FA67729-29B8-4335-9A7D-1E1100E1EB1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3053"/>
          <a:stretch/>
        </p:blipFill>
        <p:spPr bwMode="auto">
          <a:xfrm>
            <a:off x="8278624" y="2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noFill/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DC29AC1-2821-4FCC-B597-88DAF39C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 descr="Related image">
            <a:extLst>
              <a:ext uri="{FF2B5EF4-FFF2-40B4-BE49-F238E27FC236}">
                <a16:creationId xmlns:a16="http://schemas.microsoft.com/office/drawing/2014/main" id="{39A9BFE7-4155-4819-8C81-7BF3857EA334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4" r="5" b="19190"/>
          <a:stretch/>
        </p:blipFill>
        <p:spPr bwMode="auto">
          <a:xfrm>
            <a:off x="1818614" y="4769536"/>
            <a:ext cx="3950208" cy="2088462"/>
          </a:xfrm>
          <a:custGeom>
            <a:avLst/>
            <a:gdLst>
              <a:gd name="connsiteX0" fmla="*/ 1975104 w 3950208"/>
              <a:gd name="connsiteY0" fmla="*/ 0 h 2088462"/>
              <a:gd name="connsiteX1" fmla="*/ 3950208 w 3950208"/>
              <a:gd name="connsiteY1" fmla="*/ 1975104 h 2088462"/>
              <a:gd name="connsiteX2" fmla="*/ 3944484 w 3950208"/>
              <a:gd name="connsiteY2" fmla="*/ 2088462 h 2088462"/>
              <a:gd name="connsiteX3" fmla="*/ 5724 w 3950208"/>
              <a:gd name="connsiteY3" fmla="*/ 2088462 h 2088462"/>
              <a:gd name="connsiteX4" fmla="*/ 0 w 3950208"/>
              <a:gd name="connsiteY4" fmla="*/ 1975104 h 2088462"/>
              <a:gd name="connsiteX5" fmla="*/ 1975104 w 3950208"/>
              <a:gd name="connsiteY5" fmla="*/ 0 h 208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noFill/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8F10CB3-3B5E-4C7A-98CF-B87454DD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lede 3" descr="Image result for m&amp;m">
            <a:extLst>
              <a:ext uri="{FF2B5EF4-FFF2-40B4-BE49-F238E27FC236}">
                <a16:creationId xmlns:a16="http://schemas.microsoft.com/office/drawing/2014/main" id="{1E2BE255-0558-4CC0-A4A9-603FDA5B88C5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1" r="16545" b="2"/>
          <a:stretch/>
        </p:blipFill>
        <p:spPr bwMode="auto"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683565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4" descr="http://i.cubeupload.com/BwE8Vb.jpg">
            <a:extLst>
              <a:ext uri="{FF2B5EF4-FFF2-40B4-BE49-F238E27FC236}">
                <a16:creationId xmlns:a16="http://schemas.microsoft.com/office/drawing/2014/main" id="{06A49137-3F21-4A3F-BA77-52A10F799D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4" r="33523" b="-1"/>
          <a:stretch/>
        </p:blipFill>
        <p:spPr bwMode="auto">
          <a:xfrm>
            <a:off x="6185051" y="10"/>
            <a:ext cx="5997632" cy="6857990"/>
          </a:xfrm>
          <a:custGeom>
            <a:avLst/>
            <a:gdLst>
              <a:gd name="connsiteX0" fmla="*/ 0 w 5997632"/>
              <a:gd name="connsiteY0" fmla="*/ 0 h 6858000"/>
              <a:gd name="connsiteX1" fmla="*/ 5997632 w 5997632"/>
              <a:gd name="connsiteY1" fmla="*/ 0 h 6858000"/>
              <a:gd name="connsiteX2" fmla="*/ 5997632 w 5997632"/>
              <a:gd name="connsiteY2" fmla="*/ 6858000 h 6858000"/>
              <a:gd name="connsiteX3" fmla="*/ 3178693 w 59976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97632" h="6858000">
                <a:moveTo>
                  <a:pt x="0" y="0"/>
                </a:moveTo>
                <a:lnTo>
                  <a:pt x="5997632" y="0"/>
                </a:lnTo>
                <a:lnTo>
                  <a:pt x="5997632" y="6858000"/>
                </a:lnTo>
                <a:lnTo>
                  <a:pt x="3178693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2" descr="https://le-www-live-s.legocdn.com/images/423923/live/sc/Products/5003400/5003400_1050x1050_1_xx-xx/63feb014132ef703a7e6d2c600b1d52d/2d9e36d3-afaf-4203-aa23-a58d00d7ca07/original/2d9e36d3-afaf-4203-aa23-a58d00d7ca07.jpg?fit=inside|855:640">
            <a:extLst>
              <a:ext uri="{FF2B5EF4-FFF2-40B4-BE49-F238E27FC236}">
                <a16:creationId xmlns:a16="http://schemas.microsoft.com/office/drawing/2014/main" id="{7D855534-49EC-493D-9156-CC9F5622F3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1" r="-2" b="12489"/>
          <a:stretch/>
        </p:blipFill>
        <p:spPr bwMode="auto">
          <a:xfrm>
            <a:off x="-1" y="10"/>
            <a:ext cx="9141744" cy="6857990"/>
          </a:xfrm>
          <a:custGeom>
            <a:avLst/>
            <a:gdLst>
              <a:gd name="connsiteX0" fmla="*/ 0 w 9141744"/>
              <a:gd name="connsiteY0" fmla="*/ 0 h 6863485"/>
              <a:gd name="connsiteX1" fmla="*/ 5963051 w 9141744"/>
              <a:gd name="connsiteY1" fmla="*/ 0 h 6863485"/>
              <a:gd name="connsiteX2" fmla="*/ 9141744 w 9141744"/>
              <a:gd name="connsiteY2" fmla="*/ 6863485 h 6863485"/>
              <a:gd name="connsiteX3" fmla="*/ 0 w 9141744"/>
              <a:gd name="connsiteY3" fmla="*/ 6863485 h 6863485"/>
              <a:gd name="connsiteX4" fmla="*/ 0 w 9141744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37FEB674-D811-4FFE-A878-29D0C0ED1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73847"/>
            <a:ext cx="6434783" cy="3310306"/>
          </a:xfrm>
          <a:custGeom>
            <a:avLst/>
            <a:gdLst>
              <a:gd name="connsiteX0" fmla="*/ 0 w 6434783"/>
              <a:gd name="connsiteY0" fmla="*/ 0 h 3310306"/>
              <a:gd name="connsiteX1" fmla="*/ 3829872 w 6434783"/>
              <a:gd name="connsiteY1" fmla="*/ 0 h 3310306"/>
              <a:gd name="connsiteX2" fmla="*/ 4896100 w 6434783"/>
              <a:gd name="connsiteY2" fmla="*/ 0 h 3310306"/>
              <a:gd name="connsiteX3" fmla="*/ 4901677 w 6434783"/>
              <a:gd name="connsiteY3" fmla="*/ 0 h 3310306"/>
              <a:gd name="connsiteX4" fmla="*/ 6434783 w 6434783"/>
              <a:gd name="connsiteY4" fmla="*/ 3310306 h 3310306"/>
              <a:gd name="connsiteX5" fmla="*/ 0 w 6434783"/>
              <a:gd name="connsiteY5" fmla="*/ 3310306 h 33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34783" h="3310306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6434783" y="3310306"/>
                </a:lnTo>
                <a:lnTo>
                  <a:pt x="0" y="33103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D225CF-F955-4630-85C2-A84A9E2C8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064" y="2166721"/>
            <a:ext cx="3886199" cy="915035"/>
          </a:xfrm>
        </p:spPr>
        <p:txBody>
          <a:bodyPr>
            <a:normAutofit/>
          </a:bodyPr>
          <a:lstStyle/>
          <a:p>
            <a:r>
              <a:rPr lang="da-DK" sz="3600"/>
              <a:t>Lego Mindstorm</a:t>
            </a:r>
          </a:p>
        </p:txBody>
      </p:sp>
      <p:sp>
        <p:nvSpPr>
          <p:cNvPr id="3082" name="Content Placeholder 3081">
            <a:extLst>
              <a:ext uri="{FF2B5EF4-FFF2-40B4-BE49-F238E27FC236}">
                <a16:creationId xmlns:a16="http://schemas.microsoft.com/office/drawing/2014/main" id="{F02DF606-B3A0-4DC6-A3F1-B7F23A5B0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4" y="3081756"/>
            <a:ext cx="4620544" cy="1775994"/>
          </a:xfrm>
        </p:spPr>
        <p:txBody>
          <a:bodyPr>
            <a:normAutofit/>
          </a:bodyPr>
          <a:lstStyle/>
          <a:p>
            <a:r>
              <a:rPr lang="en-US" sz="1800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63615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WRO-2018-Regular-Category-Senior.pdf - Adobe Acrobat Pro DC">
            <a:extLst>
              <a:ext uri="{FF2B5EF4-FFF2-40B4-BE49-F238E27FC236}">
                <a16:creationId xmlns:a16="http://schemas.microsoft.com/office/drawing/2014/main" id="{1A483663-5900-4558-A93D-4293F530A1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9" t="21761" r="26949" b="23161"/>
          <a:stretch/>
        </p:blipFill>
        <p:spPr>
          <a:xfrm>
            <a:off x="2587310" y="763571"/>
            <a:ext cx="8956274" cy="5797485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4343234"/>
            <a:ext cx="3849710" cy="1682236"/>
          </a:xfrm>
        </p:spPr>
        <p:txBody>
          <a:bodyPr>
            <a:normAutofit/>
          </a:bodyPr>
          <a:lstStyle/>
          <a:p>
            <a:r>
              <a:rPr lang="da-DK" dirty="0"/>
              <a:t>Byg en robot, der kan </a:t>
            </a:r>
            <a:r>
              <a:rPr lang="da-DK" dirty="0" err="1"/>
              <a:t>skiben</a:t>
            </a:r>
            <a:r>
              <a:rPr lang="da-DK" dirty="0"/>
              <a:t> send af sted på 2 minutter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”</a:t>
            </a:r>
            <a:r>
              <a:rPr lang="da-DK" dirty="0" err="1"/>
              <a:t>Regular</a:t>
            </a:r>
            <a:r>
              <a:rPr lang="da-DK" dirty="0"/>
              <a:t>”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47B760B-5C02-4CE5-8B51-8BEA01F20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548" y="5328442"/>
            <a:ext cx="5742904" cy="139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32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D942F8-AC16-41BA-9B66-1861D409B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241300"/>
            <a:ext cx="10515600" cy="1325563"/>
          </a:xfrm>
        </p:spPr>
        <p:txBody>
          <a:bodyPr/>
          <a:lstStyle/>
          <a:p>
            <a:endParaRPr lang="da-DK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317C4B7-F107-44FE-8E06-C8AB0B8E91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5100" y="1701800"/>
            <a:ext cx="5181600" cy="4351338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4102" name="Picture 6" descr="Related image">
            <a:extLst>
              <a:ext uri="{FF2B5EF4-FFF2-40B4-BE49-F238E27FC236}">
                <a16:creationId xmlns:a16="http://schemas.microsoft.com/office/drawing/2014/main" id="{F543513F-ED39-41FC-805D-DFD4A4912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124619"/>
            <a:ext cx="10071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07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6A2CBD-004D-4B8B-B552-27A460165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Index for </a:t>
            </a:r>
            <a:r>
              <a:rPr lang="da-DK" dirty="0" err="1"/>
              <a:t>week</a:t>
            </a:r>
            <a:r>
              <a:rPr lang="da-DK" dirty="0"/>
              <a:t> 11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4E252AB-363D-4F33-A5A9-52B624F1A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Section 1 - learning the basics</a:t>
            </a:r>
            <a:endParaRPr lang="da-DK" b="1" dirty="0"/>
          </a:p>
          <a:p>
            <a:r>
              <a:rPr lang="en-US" b="1" dirty="0"/>
              <a:t>Section 2 -   The M&amp;M sorting machine</a:t>
            </a:r>
            <a:endParaRPr lang="da-DK" b="1" dirty="0"/>
          </a:p>
          <a:p>
            <a:pPr lvl="1"/>
            <a:r>
              <a:rPr lang="en-US" b="1" dirty="0"/>
              <a:t>Part 1 – color sorting</a:t>
            </a:r>
          </a:p>
          <a:p>
            <a:pPr lvl="1"/>
            <a:r>
              <a:rPr lang="en-US" b="1" dirty="0"/>
              <a:t>Part 2 – building a feeding system</a:t>
            </a:r>
          </a:p>
          <a:p>
            <a:pPr lvl="1"/>
            <a:r>
              <a:rPr lang="en-US" b="1" dirty="0"/>
              <a:t>Part 3 – building a distribution system</a:t>
            </a:r>
            <a:endParaRPr lang="da-DK" b="1" dirty="0"/>
          </a:p>
          <a:p>
            <a:r>
              <a:rPr lang="en-US" b="1" dirty="0"/>
              <a:t>The competition</a:t>
            </a:r>
            <a:endParaRPr lang="da-DK" b="1" dirty="0"/>
          </a:p>
          <a:p>
            <a:r>
              <a:rPr lang="en-US" b="1" dirty="0"/>
              <a:t>The presentation</a:t>
            </a:r>
            <a:endParaRPr lang="da-DK" b="1" dirty="0"/>
          </a:p>
          <a:p>
            <a:endParaRPr lang="da-DK" b="1" dirty="0"/>
          </a:p>
          <a:p>
            <a:pPr lvl="1"/>
            <a:endParaRPr lang="da-DK" b="1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528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4A695F-A86B-4866-8691-0E458D99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Section 1 - learning the basics</a:t>
            </a:r>
            <a:br>
              <a:rPr lang="en-US" b="1" dirty="0"/>
            </a:br>
            <a:r>
              <a:rPr lang="en-US" sz="2700" b="1" dirty="0"/>
              <a:t>Finished</a:t>
            </a:r>
            <a:r>
              <a:rPr lang="da-DK" sz="2700" b="1" dirty="0"/>
              <a:t> at 13:00 </a:t>
            </a:r>
            <a:r>
              <a:rPr lang="da-DK" sz="2700" b="1" dirty="0" err="1"/>
              <a:t>today</a:t>
            </a:r>
            <a:br>
              <a:rPr lang="da-DK" b="1" dirty="0"/>
            </a:br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3B452059-D601-46A7-91F8-BBA355F7401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450" y="2934494"/>
            <a:ext cx="72771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34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855E6-37C6-4B15-9F6D-250ABB50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 dirty="0"/>
              <a:t>Section 2 - The M&amp;M sorting machine</a:t>
            </a:r>
            <a:endParaRPr lang="da-DK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AFB40A-4080-4768-99A1-6D9776909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r>
              <a:rPr lang="en-US" sz="1800" b="1" dirty="0"/>
              <a:t>Part 1 – color sorting</a:t>
            </a:r>
          </a:p>
          <a:p>
            <a:pPr lvl="1"/>
            <a:r>
              <a:rPr lang="en-US" sz="1400" b="1" dirty="0"/>
              <a:t>Finished</a:t>
            </a:r>
            <a:r>
              <a:rPr lang="da-DK" sz="1400" b="1" dirty="0"/>
              <a:t> at </a:t>
            </a:r>
            <a:r>
              <a:rPr lang="en-US" sz="1400" b="1" dirty="0"/>
              <a:t>Tuesday</a:t>
            </a:r>
            <a:r>
              <a:rPr lang="da-DK" sz="1400" b="1" dirty="0"/>
              <a:t> 8:30</a:t>
            </a:r>
          </a:p>
          <a:p>
            <a:r>
              <a:rPr lang="en-US" sz="1800" b="1" dirty="0"/>
              <a:t>Part 2 – building a feeding system</a:t>
            </a:r>
          </a:p>
          <a:p>
            <a:pPr lvl="1"/>
            <a:r>
              <a:rPr lang="en-US" sz="1400" b="1" dirty="0"/>
              <a:t>Finished</a:t>
            </a:r>
            <a:r>
              <a:rPr lang="da-DK" sz="1400" b="1" dirty="0"/>
              <a:t> at </a:t>
            </a:r>
            <a:r>
              <a:rPr lang="en-US" sz="1400" b="1" dirty="0"/>
              <a:t>Wednesday</a:t>
            </a:r>
            <a:r>
              <a:rPr lang="da-DK" sz="1400" b="1" dirty="0"/>
              <a:t> 8:30</a:t>
            </a:r>
          </a:p>
          <a:p>
            <a:r>
              <a:rPr lang="en-US" sz="1800" b="1" dirty="0"/>
              <a:t>Part 3 – building a distribution system</a:t>
            </a:r>
          </a:p>
          <a:p>
            <a:pPr lvl="1"/>
            <a:r>
              <a:rPr lang="en-US" sz="1400" b="1" dirty="0"/>
              <a:t>Finished</a:t>
            </a:r>
            <a:r>
              <a:rPr lang="da-DK" sz="1400" b="1" dirty="0"/>
              <a:t> at </a:t>
            </a:r>
            <a:r>
              <a:rPr lang="en-US" sz="1400" b="1" dirty="0"/>
              <a:t>Thursday</a:t>
            </a:r>
            <a:r>
              <a:rPr lang="da-DK" sz="1400" b="1" dirty="0"/>
              <a:t> 8:00</a:t>
            </a:r>
          </a:p>
          <a:p>
            <a:pPr lvl="1"/>
            <a:endParaRPr lang="da-DK" sz="1400" b="1" dirty="0"/>
          </a:p>
          <a:p>
            <a:pPr lvl="1"/>
            <a:endParaRPr lang="da-DK" sz="1400" b="1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3AEA3B5-82E7-4512-88AB-59AD8E396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5" r="16534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2561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B854194-185D-494D-905C-7C7CB2E3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211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F5FA0D-0104-4987-8241-EFF7C85B8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97127E-6CEF-446C-BE87-93B7C46E4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76AC674-D70C-400D-A684-50C91CB62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53641"/>
            <a:ext cx="3669161" cy="276009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The competition</a:t>
            </a:r>
            <a:endParaRPr lang="da-DK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73FBB44-7864-4CA2-80D1-DDBFA43A3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4" y="801866"/>
            <a:ext cx="5306084" cy="5230634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This challenge will of course have a competition.</a:t>
            </a:r>
          </a:p>
          <a:p>
            <a:r>
              <a:rPr lang="en-US" sz="2400" dirty="0">
                <a:solidFill>
                  <a:srgbClr val="000000"/>
                </a:solidFill>
              </a:rPr>
              <a:t>The points will be awarded after  each presentation</a:t>
            </a:r>
            <a:endParaRPr lang="da-DK" sz="2400" dirty="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000000"/>
                </a:solidFill>
              </a:rPr>
              <a:t>They're up to 70 points to get  in the competition.</a:t>
            </a:r>
          </a:p>
          <a:p>
            <a:r>
              <a:rPr lang="en-US" sz="2400" dirty="0">
                <a:solidFill>
                  <a:srgbClr val="000000"/>
                </a:solidFill>
              </a:rPr>
              <a:t>the teacher decides how many points you get :)</a:t>
            </a:r>
            <a:endParaRPr lang="da-DK" sz="2400" dirty="0">
              <a:solidFill>
                <a:srgbClr val="000000"/>
              </a:solidFill>
            </a:endParaRPr>
          </a:p>
          <a:p>
            <a:endParaRPr lang="da-DK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04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931A78-A6A2-4E14-A673-60757D52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Points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A2A44DF-829B-41EF-8BCF-320842762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509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There's up to 10 points to get for the number of M&amp;M's sorted in a minute</a:t>
            </a:r>
            <a:endParaRPr lang="da-DK" dirty="0"/>
          </a:p>
          <a:p>
            <a:pPr lvl="0"/>
            <a:r>
              <a:rPr lang="en-US" dirty="0"/>
              <a:t>There's up to 10 points to get for the accuracy of the Sorting</a:t>
            </a:r>
            <a:endParaRPr lang="da-DK" dirty="0"/>
          </a:p>
          <a:p>
            <a:pPr lvl="0"/>
            <a:r>
              <a:rPr lang="en-US" dirty="0"/>
              <a:t>Is up to 10 points to get for the for the design of the machine</a:t>
            </a:r>
            <a:endParaRPr lang="da-DK" dirty="0"/>
          </a:p>
          <a:p>
            <a:pPr lvl="0"/>
            <a:r>
              <a:rPr lang="en-US" dirty="0"/>
              <a:t>There are also up to10 points for making the Machine unnecessarily complicated</a:t>
            </a:r>
            <a:endParaRPr lang="da-DK" dirty="0"/>
          </a:p>
          <a:p>
            <a:pPr lvl="0"/>
            <a:r>
              <a:rPr lang="en-US" dirty="0"/>
              <a:t>Incorporate two color sensors to make the color measuring more precis (10 Points)</a:t>
            </a:r>
            <a:endParaRPr lang="da-DK" dirty="0"/>
          </a:p>
          <a:p>
            <a:pPr lvl="0"/>
            <a:r>
              <a:rPr lang="en-US" dirty="0"/>
              <a:t>Make the whole thing move so you can sort the different M&amp;Ms by driving to the boxes (10 points)</a:t>
            </a:r>
            <a:endParaRPr lang="da-DK" dirty="0"/>
          </a:p>
          <a:p>
            <a:pPr lvl="0"/>
            <a:r>
              <a:rPr lang="en-US" dirty="0"/>
              <a:t>get it to sort M&amp;Ms peanuts and regular at the same time (10 Points)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27341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637659-56F8-4498-98D5-8A205CC61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presentation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953F88A-38BC-4EB6-BDC2-8A15862D5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On Thursday the group  shall produce a 7-10 minutes presentation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Present the process of building and developing the  machine</a:t>
            </a:r>
            <a:endParaRPr lang="da-DK" sz="3200" dirty="0"/>
          </a:p>
          <a:p>
            <a:pPr lvl="1" fontAlgn="base"/>
            <a:r>
              <a:rPr lang="en-US" dirty="0"/>
              <a:t>A2 poster with pictures and some text</a:t>
            </a:r>
            <a:endParaRPr lang="da-DK" dirty="0"/>
          </a:p>
          <a:p>
            <a:pPr lvl="0" fontAlgn="base"/>
            <a:r>
              <a:rPr lang="en-US" dirty="0"/>
              <a:t>Show the machine sorting</a:t>
            </a:r>
            <a:endParaRPr lang="en-US" sz="3200" dirty="0"/>
          </a:p>
          <a:p>
            <a:pPr lvl="0" fontAlgn="base"/>
            <a:r>
              <a:rPr lang="en-US" dirty="0"/>
              <a:t>A video of the machine sorting M&amp;Ms</a:t>
            </a:r>
            <a:endParaRPr lang="da-DK" sz="3200" dirty="0"/>
          </a:p>
          <a:p>
            <a:pPr lvl="1" fontAlgn="base"/>
            <a:r>
              <a:rPr lang="en-US" dirty="0"/>
              <a:t> </a:t>
            </a:r>
            <a:r>
              <a:rPr lang="da-DK" dirty="0"/>
              <a:t>QR </a:t>
            </a:r>
            <a:r>
              <a:rPr lang="en-US" dirty="0"/>
              <a:t>code on the poster</a:t>
            </a:r>
            <a:endParaRPr lang="en-US" sz="28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20447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270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Rockwell</vt:lpstr>
      <vt:lpstr>Office-tema</vt:lpstr>
      <vt:lpstr>Lego Mindstormes</vt:lpstr>
      <vt:lpstr>Presentation af Rasmus and Niels Who are we?</vt:lpstr>
      <vt:lpstr>Make a Machine That Sorts M&amp;M’s in Colors</vt:lpstr>
      <vt:lpstr>Lego Mindstorm</vt:lpstr>
      <vt:lpstr>”Regular”</vt:lpstr>
      <vt:lpstr>PowerPoint-præsentation</vt:lpstr>
      <vt:lpstr>Index for week 11</vt:lpstr>
      <vt:lpstr> Section 1 - learning the basics Finished at 13:00 today </vt:lpstr>
      <vt:lpstr>Section 2 - The M&amp;M sorting machine</vt:lpstr>
      <vt:lpstr>The competition</vt:lpstr>
      <vt:lpstr>Points</vt:lpstr>
      <vt:lpstr>The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 Mindstormes</dc:title>
  <dc:creator>Rasmus Højfeldt</dc:creator>
  <cp:lastModifiedBy>Rasmus Højfeldt</cp:lastModifiedBy>
  <cp:revision>2</cp:revision>
  <dcterms:created xsi:type="dcterms:W3CDTF">2019-03-10T19:34:53Z</dcterms:created>
  <dcterms:modified xsi:type="dcterms:W3CDTF">2019-03-10T19:45:09Z</dcterms:modified>
</cp:coreProperties>
</file>