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3" r:id="rId3"/>
    <p:sldId id="257" r:id="rId4"/>
    <p:sldId id="263" r:id="rId5"/>
    <p:sldId id="258" r:id="rId6"/>
    <p:sldId id="260" r:id="rId7"/>
    <p:sldId id="261" r:id="rId8"/>
    <p:sldId id="262" r:id="rId9"/>
    <p:sldId id="266" r:id="rId10"/>
    <p:sldId id="264" r:id="rId11"/>
    <p:sldId id="272" r:id="rId12"/>
    <p:sldId id="268" r:id="rId13"/>
    <p:sldId id="269" r:id="rId14"/>
    <p:sldId id="270" r:id="rId15"/>
    <p:sldId id="265" r:id="rId16"/>
    <p:sldId id="267" r:id="rId17"/>
    <p:sldId id="271" r:id="rId18"/>
    <p:sldId id="259"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6" d="100"/>
          <a:sy n="86" d="100"/>
        </p:scale>
        <p:origin x="11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a-DK" smtClean="0"/>
              <a:t>Klik for at redigere i master</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a-DK" smtClean="0"/>
              <a:t>Klik for at redigere i master</a:t>
            </a:r>
            <a:endParaRPr lang="en-US" dirty="0"/>
          </a:p>
        </p:txBody>
      </p:sp>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a-DK" smtClean="0"/>
              <a:t>Klik for at redigere i master</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a-DK" smtClean="0"/>
              <a:t>Klik for at redigere i master</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a-DK" smtClean="0"/>
              <a:t>Klik for at redigere i master</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42A54C80-263E-416B-A8E0-580EDEADCBDC}" type="datetimeFigureOut">
              <a:rPr lang="en-US" dirty="0"/>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a-DK" smtClean="0"/>
              <a:t>Klik for at redigere i master</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smtClean="0"/>
              <a:t>Klik for at redigere i master</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smtClean="0"/>
              <a:t>Klik for at redigere i master</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a-DK" smtClean="0"/>
              <a:t>Klik for at redigere i master</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smtClean="0"/>
              <a:t>Klik for at redigere i master</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smtClean="0"/>
              <a:t>Klik for at redigere i master</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a-DK" smtClean="0"/>
              <a:t>Klik for at redigere i master</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smtClean="0"/>
              <a:t>Klik for at redigere i master</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Vertical Text Placeholder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a-DK" smtClean="0"/>
              <a:t>Klik for at redigere i master</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a-DK" smtClean="0"/>
              <a:t>Klik for at redigere i master</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11/21/2016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hyperlink" Target="http://www.fh-as.dk/Admin/Public/DWSDownload.aspx?File=/Files/Filer/download/coc_DK.pdf" TargetMode="Externa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1.jpg"/><Relationship Id="rId5" Type="http://schemas.openxmlformats.org/officeDocument/2006/relationships/image" Target="../media/image20.emf"/><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Layout" Target="../slideLayouts/slideLayout2.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rotWithShape="1">
          <a:blip r:embed="rId5"/>
          <a:srcRect l="16876" t="36459" r="17083" b="50390"/>
          <a:stretch/>
        </p:blipFill>
        <p:spPr>
          <a:xfrm>
            <a:off x="170643" y="3913482"/>
            <a:ext cx="11021544" cy="1755798"/>
          </a:xfrm>
          <a:prstGeom prst="rect">
            <a:avLst/>
          </a:prstGeom>
        </p:spPr>
      </p:pic>
      <p:sp>
        <p:nvSpPr>
          <p:cNvPr id="3" name="Undertitel 2"/>
          <p:cNvSpPr>
            <a:spLocks noGrp="1"/>
          </p:cNvSpPr>
          <p:nvPr>
            <p:ph type="subTitle" idx="1"/>
          </p:nvPr>
        </p:nvSpPr>
        <p:spPr/>
        <p:txBody>
          <a:bodyPr/>
          <a:lstStyle/>
          <a:p>
            <a:endParaRPr lang="da-DK" dirty="0"/>
          </a:p>
        </p:txBody>
      </p:sp>
      <p:pic>
        <p:nvPicPr>
          <p:cNvPr id="5" name="Billed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3302" y="498894"/>
            <a:ext cx="5135329" cy="2714388"/>
          </a:xfrm>
          <a:prstGeom prst="rect">
            <a:avLst/>
          </a:prstGeom>
        </p:spPr>
      </p:pic>
      <p:pic>
        <p:nvPicPr>
          <p:cNvPr id="6" name="Lamaran-Kwe_wot_Joun">
            <a:hlinkClick r:id="" action="ppaction://media"/>
          </p:cNvPr>
          <p:cNvPicPr>
            <a:picLocks noChangeAspect="1"/>
          </p:cNvPicPr>
          <p:nvPr>
            <a:audioFile r:link="rId3"/>
            <p:extLst>
              <p:ext uri="{DAA4B4D4-6D71-4841-9C94-3DE7FCFB9230}">
                <p14:media xmlns:p14="http://schemas.microsoft.com/office/powerpoint/2010/main" r:embed="rId2">
                  <p14:fade out="750"/>
                </p14:media>
              </p:ext>
            </p:extLst>
          </p:nvPr>
        </p:nvPicPr>
        <p:blipFill>
          <a:blip r:embed="rId7"/>
          <a:stretch>
            <a:fillRect/>
          </a:stretch>
        </p:blipFill>
        <p:spPr>
          <a:xfrm>
            <a:off x="5791200" y="3124200"/>
            <a:ext cx="609600" cy="609600"/>
          </a:xfrm>
          <a:prstGeom prst="rect">
            <a:avLst/>
          </a:prstGeom>
        </p:spPr>
      </p:pic>
    </p:spTree>
    <p:custDataLst>
      <p:tags r:id="rId1"/>
    </p:custDataLst>
    <p:extLst>
      <p:ext uri="{BB962C8B-B14F-4D97-AF65-F5344CB8AC3E}">
        <p14:creationId xmlns:p14="http://schemas.microsoft.com/office/powerpoint/2010/main" val="2613316421"/>
      </p:ext>
    </p:extLst>
  </p:cSld>
  <p:clrMapOvr>
    <a:masterClrMapping/>
  </p:clrMapOvr>
  <mc:AlternateContent xmlns:mc="http://schemas.openxmlformats.org/markup-compatibility/2006" xmlns:p14="http://schemas.microsoft.com/office/powerpoint/2010/main">
    <mc:Choice Requires="p14">
      <p:transition spd="slow" p14:dur="2000" advTm="7252"/>
    </mc:Choice>
    <mc:Fallback xmlns="">
      <p:transition spd="slow" advTm="7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9" presetClass="emph" presetSubtype="0" fill="hold" nodeType="clickEffect">
                                  <p:stCondLst>
                                    <p:cond delay="0"/>
                                  </p:stCondLst>
                                  <p:childTnLst>
                                    <p:animClr clrSpc="rgb" dir="cw">
                                      <p:cBhvr override="childStyle">
                                        <p:cTn id="22" dur="500" fill="hold"/>
                                        <p:tgtEl>
                                          <p:spTgt spid="5"/>
                                        </p:tgtEl>
                                        <p:attrNameLst>
                                          <p:attrName>style.color</p:attrName>
                                        </p:attrNameLst>
                                      </p:cBhvr>
                                      <p:to>
                                        <a:schemeClr val="accent2"/>
                                      </p:to>
                                    </p:animClr>
                                    <p:animClr clrSpc="rgb" dir="cw">
                                      <p:cBhvr>
                                        <p:cTn id="23" dur="500" fill="hold"/>
                                        <p:tgtEl>
                                          <p:spTgt spid="5"/>
                                        </p:tgtEl>
                                        <p:attrNameLst>
                                          <p:attrName>fillcolor</p:attrName>
                                        </p:attrNameLst>
                                      </p:cBhvr>
                                      <p:to>
                                        <a:schemeClr val="accent2"/>
                                      </p:to>
                                    </p:animClr>
                                    <p:set>
                                      <p:cBhvr>
                                        <p:cTn id="24" dur="500" fill="hold"/>
                                        <p:tgtEl>
                                          <p:spTgt spid="5"/>
                                        </p:tgtEl>
                                        <p:attrNameLst>
                                          <p:attrName>fill.type</p:attrName>
                                        </p:attrNameLst>
                                      </p:cBhvr>
                                      <p:to>
                                        <p:strVal val="solid"/>
                                      </p:to>
                                    </p:set>
                                    <p:set>
                                      <p:cBhvr>
                                        <p:cTn id="25" dur="5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Ikke helt ung </a:t>
            </a:r>
            <a:endParaRPr lang="da-DK" dirty="0"/>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a:blip r:embed="rId3"/>
          <a:stretch>
            <a:fillRect/>
          </a:stretch>
        </p:blipFill>
        <p:spPr>
          <a:xfrm>
            <a:off x="0" y="1595126"/>
            <a:ext cx="12356188" cy="4446236"/>
          </a:xfrm>
          <a:prstGeom prst="rect">
            <a:avLst/>
          </a:prstGeom>
        </p:spPr>
      </p:pic>
    </p:spTree>
    <p:custDataLst>
      <p:tags r:id="rId1"/>
    </p:custDataLst>
    <p:extLst>
      <p:ext uri="{BB962C8B-B14F-4D97-AF65-F5344CB8AC3E}">
        <p14:creationId xmlns:p14="http://schemas.microsoft.com/office/powerpoint/2010/main" val="2432998576"/>
      </p:ext>
    </p:extLst>
  </p:cSld>
  <p:clrMapOvr>
    <a:masterClrMapping/>
  </p:clrMapOvr>
  <mc:AlternateContent xmlns:mc="http://schemas.openxmlformats.org/markup-compatibility/2006" xmlns:p14="http://schemas.microsoft.com/office/powerpoint/2010/main">
    <mc:Choice Requires="p14">
      <p:transition spd="slow" p14:dur="2000" advTm="6653"/>
    </mc:Choice>
    <mc:Fallback xmlns="">
      <p:transition spd="slow" advTm="66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Hovedsædet er i Viborg</a:t>
            </a:r>
            <a:endParaRPr lang="da-DK" dirty="0"/>
          </a:p>
        </p:txBody>
      </p:sp>
      <p:pic>
        <p:nvPicPr>
          <p:cNvPr id="6" name="Pladsholder til indhold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6718" y="1585119"/>
            <a:ext cx="8141205" cy="4599781"/>
          </a:xfrm>
        </p:spPr>
      </p:pic>
      <p:pic>
        <p:nvPicPr>
          <p:cNvPr id="7" name="Billede 6"/>
          <p:cNvPicPr>
            <a:picLocks noChangeAspect="1"/>
          </p:cNvPicPr>
          <p:nvPr/>
        </p:nvPicPr>
        <p:blipFill rotWithShape="1">
          <a:blip r:embed="rId4"/>
          <a:srcRect l="2187" t="20444" r="39896" b="27213"/>
          <a:stretch/>
        </p:blipFill>
        <p:spPr>
          <a:xfrm>
            <a:off x="4487320" y="1332309"/>
            <a:ext cx="7061200" cy="5105400"/>
          </a:xfrm>
          <a:prstGeom prst="rect">
            <a:avLst/>
          </a:prstGeom>
        </p:spPr>
      </p:pic>
    </p:spTree>
    <p:custDataLst>
      <p:tags r:id="rId1"/>
    </p:custDataLst>
    <p:extLst>
      <p:ext uri="{BB962C8B-B14F-4D97-AF65-F5344CB8AC3E}">
        <p14:creationId xmlns:p14="http://schemas.microsoft.com/office/powerpoint/2010/main" val="3865198234"/>
      </p:ext>
    </p:extLst>
  </p:cSld>
  <p:clrMapOvr>
    <a:masterClrMapping/>
  </p:clrMapOvr>
  <mc:AlternateContent xmlns:mc="http://schemas.openxmlformats.org/markup-compatibility/2006" xmlns:p14="http://schemas.microsoft.com/office/powerpoint/2010/main">
    <mc:Choice Requires="p14">
      <p:transition spd="slow" p14:dur="2000" advTm="5825"/>
    </mc:Choice>
    <mc:Fallback xmlns="">
      <p:transition spd="slow" advTm="58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Produktporteføljen er omfattende og der er noget for enhver smag</a:t>
            </a:r>
            <a:endParaRPr lang="da-DK" dirty="0"/>
          </a:p>
        </p:txBody>
      </p:sp>
      <p:pic>
        <p:nvPicPr>
          <p:cNvPr id="4" name="Pladsholder til indhol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4080" y="2183781"/>
            <a:ext cx="10107899" cy="3442319"/>
          </a:xfrm>
        </p:spPr>
      </p:pic>
    </p:spTree>
    <p:custDataLst>
      <p:tags r:id="rId1"/>
    </p:custDataLst>
    <p:extLst>
      <p:ext uri="{BB962C8B-B14F-4D97-AF65-F5344CB8AC3E}">
        <p14:creationId xmlns:p14="http://schemas.microsoft.com/office/powerpoint/2010/main" val="155717192"/>
      </p:ext>
    </p:extLst>
  </p:cSld>
  <p:clrMapOvr>
    <a:masterClrMapping/>
  </p:clrMapOvr>
  <mc:AlternateContent xmlns:mc="http://schemas.openxmlformats.org/markup-compatibility/2006" xmlns:p14="http://schemas.microsoft.com/office/powerpoint/2010/main">
    <mc:Choice Requires="p14">
      <p:transition spd="slow" p14:dur="2000" advTm="8631"/>
    </mc:Choice>
    <mc:Fallback xmlns="">
      <p:transition spd="slow" advTm="86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De handler med smukke ting</a:t>
            </a:r>
            <a:endParaRPr lang="da-DK" dirty="0"/>
          </a:p>
        </p:txBody>
      </p:sp>
      <p:sp>
        <p:nvSpPr>
          <p:cNvPr id="3" name="Pladsholder til indhold 2"/>
          <p:cNvSpPr>
            <a:spLocks noGrp="1"/>
          </p:cNvSpPr>
          <p:nvPr>
            <p:ph idx="1"/>
          </p:nvPr>
        </p:nvSpPr>
        <p:spPr/>
        <p:txBody>
          <a:bodyPr/>
          <a:lstStyle/>
          <a:p>
            <a:endParaRPr lang="da-DK"/>
          </a:p>
        </p:txBody>
      </p:sp>
      <p:pic>
        <p:nvPicPr>
          <p:cNvPr id="4" name="Pladsholder til indhold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753" y="2401888"/>
            <a:ext cx="6900332" cy="3881437"/>
          </a:xfrm>
          <a:prstGeom prst="rect">
            <a:avLst/>
          </a:prstGeom>
        </p:spPr>
      </p:pic>
    </p:spTree>
    <p:custDataLst>
      <p:tags r:id="rId1"/>
    </p:custDataLst>
    <p:extLst>
      <p:ext uri="{BB962C8B-B14F-4D97-AF65-F5344CB8AC3E}">
        <p14:creationId xmlns:p14="http://schemas.microsoft.com/office/powerpoint/2010/main" val="3259623079"/>
      </p:ext>
    </p:extLst>
  </p:cSld>
  <p:clrMapOvr>
    <a:masterClrMapping/>
  </p:clrMapOvr>
  <mc:AlternateContent xmlns:mc="http://schemas.openxmlformats.org/markup-compatibility/2006" xmlns:p14="http://schemas.microsoft.com/office/powerpoint/2010/main">
    <mc:Choice Requires="p14">
      <p:transition spd="slow" p14:dur="2000" advTm="3621"/>
    </mc:Choice>
    <mc:Fallback xmlns="">
      <p:transition spd="slow" advTm="36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386" y="233044"/>
            <a:ext cx="13104840" cy="6198235"/>
          </a:xfrm>
        </p:spPr>
      </p:pic>
    </p:spTree>
    <p:custDataLst>
      <p:tags r:id="rId1"/>
    </p:custDataLst>
    <p:extLst>
      <p:ext uri="{BB962C8B-B14F-4D97-AF65-F5344CB8AC3E}">
        <p14:creationId xmlns:p14="http://schemas.microsoft.com/office/powerpoint/2010/main" val="822815679"/>
      </p:ext>
    </p:extLst>
  </p:cSld>
  <p:clrMapOvr>
    <a:masterClrMapping/>
  </p:clrMapOvr>
  <mc:AlternateContent xmlns:mc="http://schemas.openxmlformats.org/markup-compatibility/2006" xmlns:p14="http://schemas.microsoft.com/office/powerpoint/2010/main">
    <mc:Choice Requires="p14">
      <p:transition spd="slow" p14:dur="2000" advTm="2653"/>
    </mc:Choice>
    <mc:Fallback xmlns="">
      <p:transition spd="slow" advTm="26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pic>
        <p:nvPicPr>
          <p:cNvPr id="4" name="Pladsholder til indhol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02556" y="609600"/>
            <a:ext cx="9500082" cy="5727700"/>
          </a:xfrm>
        </p:spPr>
      </p:pic>
    </p:spTree>
    <p:custDataLst>
      <p:tags r:id="rId1"/>
    </p:custDataLst>
    <p:extLst>
      <p:ext uri="{BB962C8B-B14F-4D97-AF65-F5344CB8AC3E}">
        <p14:creationId xmlns:p14="http://schemas.microsoft.com/office/powerpoint/2010/main" val="904583708"/>
      </p:ext>
    </p:extLst>
  </p:cSld>
  <p:clrMapOvr>
    <a:masterClrMapping/>
  </p:clrMapOvr>
  <mc:AlternateContent xmlns:mc="http://schemas.openxmlformats.org/markup-compatibility/2006" xmlns:p14="http://schemas.microsoft.com/office/powerpoint/2010/main">
    <mc:Choice Requires="p14">
      <p:transition spd="slow" p14:dur="2000" advTm="2258"/>
    </mc:Choice>
    <mc:Fallback xmlns="">
      <p:transition spd="slow" advTm="22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Det går dem godt – også økonomisk</a:t>
            </a:r>
            <a:endParaRPr lang="da-DK" dirty="0"/>
          </a:p>
        </p:txBody>
      </p:sp>
      <p:sp>
        <p:nvSpPr>
          <p:cNvPr id="3" name="Pladsholder til indhold 2"/>
          <p:cNvSpPr>
            <a:spLocks noGrp="1"/>
          </p:cNvSpPr>
          <p:nvPr>
            <p:ph idx="1"/>
          </p:nvPr>
        </p:nvSpPr>
        <p:spPr/>
        <p:txBody>
          <a:bodyPr/>
          <a:lstStyle/>
          <a:p>
            <a:endParaRPr lang="da-DK" dirty="0"/>
          </a:p>
        </p:txBody>
      </p:sp>
      <p:pic>
        <p:nvPicPr>
          <p:cNvPr id="4" name="Billede 3"/>
          <p:cNvPicPr>
            <a:picLocks noChangeAspect="1"/>
          </p:cNvPicPr>
          <p:nvPr/>
        </p:nvPicPr>
        <p:blipFill rotWithShape="1">
          <a:blip r:embed="rId3"/>
          <a:srcRect l="21319" t="23307" r="41597" b="23698"/>
          <a:stretch/>
        </p:blipFill>
        <p:spPr>
          <a:xfrm>
            <a:off x="454468" y="1516525"/>
            <a:ext cx="4521200" cy="5168900"/>
          </a:xfrm>
          <a:prstGeom prst="rect">
            <a:avLst/>
          </a:prstGeom>
        </p:spPr>
      </p:pic>
      <p:pic>
        <p:nvPicPr>
          <p:cNvPr id="5" name="Billede 4"/>
          <p:cNvPicPr>
            <a:picLocks noChangeAspect="1"/>
          </p:cNvPicPr>
          <p:nvPr/>
        </p:nvPicPr>
        <p:blipFill>
          <a:blip r:embed="rId4"/>
          <a:stretch>
            <a:fillRect/>
          </a:stretch>
        </p:blipFill>
        <p:spPr>
          <a:xfrm>
            <a:off x="3120929" y="1633693"/>
            <a:ext cx="8491951" cy="4721204"/>
          </a:xfrm>
          <a:prstGeom prst="rect">
            <a:avLst/>
          </a:prstGeom>
        </p:spPr>
      </p:pic>
    </p:spTree>
    <p:custDataLst>
      <p:tags r:id="rId1"/>
    </p:custDataLst>
    <p:extLst>
      <p:ext uri="{BB962C8B-B14F-4D97-AF65-F5344CB8AC3E}">
        <p14:creationId xmlns:p14="http://schemas.microsoft.com/office/powerpoint/2010/main" val="3121929423"/>
      </p:ext>
    </p:extLst>
  </p:cSld>
  <p:clrMapOvr>
    <a:masterClrMapping/>
  </p:clrMapOvr>
  <mc:AlternateContent xmlns:mc="http://schemas.openxmlformats.org/markup-compatibility/2006" xmlns:p14="http://schemas.microsoft.com/office/powerpoint/2010/main">
    <mc:Choice Requires="p14">
      <p:transition spd="slow" p14:dur="2000" advTm="9807"/>
    </mc:Choice>
    <mc:Fallback xmlns="">
      <p:transition spd="slow" advTm="98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a:blip r:embed="rId2"/>
          <a:stretch>
            <a:fillRect/>
          </a:stretch>
        </p:blipFill>
        <p:spPr>
          <a:xfrm>
            <a:off x="2295150" y="373034"/>
            <a:ext cx="6696156" cy="6484966"/>
          </a:xfrm>
          <a:prstGeom prst="rect">
            <a:avLst/>
          </a:prstGeom>
        </p:spPr>
      </p:pic>
    </p:spTree>
    <p:extLst>
      <p:ext uri="{BB962C8B-B14F-4D97-AF65-F5344CB8AC3E}">
        <p14:creationId xmlns:p14="http://schemas.microsoft.com/office/powerpoint/2010/main" val="1451599391"/>
      </p:ext>
    </p:extLst>
  </p:cSld>
  <p:clrMapOvr>
    <a:masterClrMapping/>
  </p:clrMapOvr>
  <mc:AlternateContent xmlns:mc="http://schemas.openxmlformats.org/markup-compatibility/2006" xmlns:p14="http://schemas.microsoft.com/office/powerpoint/2010/main">
    <mc:Choice Requires="p14">
      <p:transition spd="slow" p14:dur="2000" advTm="3547"/>
    </mc:Choice>
    <mc:Fallback xmlns="">
      <p:transition spd="slow" advTm="354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dirty="0"/>
          </a:p>
        </p:txBody>
      </p:sp>
      <p:sp>
        <p:nvSpPr>
          <p:cNvPr id="3" name="Pladsholder til indhold 2"/>
          <p:cNvSpPr>
            <a:spLocks noGrp="1"/>
          </p:cNvSpPr>
          <p:nvPr>
            <p:ph idx="1"/>
          </p:nvPr>
        </p:nvSpPr>
        <p:spPr/>
        <p:txBody>
          <a:bodyPr/>
          <a:lstStyle/>
          <a:p>
            <a:endParaRPr lang="da-DK"/>
          </a:p>
        </p:txBody>
      </p:sp>
      <p:pic>
        <p:nvPicPr>
          <p:cNvPr id="4" name="Billede 3"/>
          <p:cNvPicPr>
            <a:picLocks noChangeAspect="1"/>
          </p:cNvPicPr>
          <p:nvPr/>
        </p:nvPicPr>
        <p:blipFill rotWithShape="1">
          <a:blip r:embed="rId3"/>
          <a:srcRect l="19583" t="10840" r="20000" b="11924"/>
          <a:stretch/>
        </p:blipFill>
        <p:spPr>
          <a:xfrm>
            <a:off x="1231900" y="0"/>
            <a:ext cx="6604000" cy="6490138"/>
          </a:xfrm>
          <a:prstGeom prst="rect">
            <a:avLst/>
          </a:prstGeom>
        </p:spPr>
      </p:pic>
      <p:sp>
        <p:nvSpPr>
          <p:cNvPr id="6" name="Rektangel 5"/>
          <p:cNvSpPr/>
          <p:nvPr/>
        </p:nvSpPr>
        <p:spPr>
          <a:xfrm>
            <a:off x="1984826" y="660500"/>
            <a:ext cx="7289176" cy="923330"/>
          </a:xfrm>
          <a:prstGeom prst="rect">
            <a:avLst/>
          </a:prstGeom>
          <a:solidFill>
            <a:schemeClr val="accent2">
              <a:lumMod val="40000"/>
              <a:lumOff val="60000"/>
            </a:schemeClr>
          </a:solidFill>
        </p:spPr>
        <p:txBody>
          <a:bodyPr wrap="none" lIns="91440" tIns="45720" rIns="91440" bIns="45720">
            <a:spAutoFit/>
          </a:bodyPr>
          <a:lstStyle/>
          <a:p>
            <a:pPr algn="ctr"/>
            <a:r>
              <a:rPr lang="da-DK" sz="5400" b="0" cap="none" spc="0" dirty="0" smtClean="0">
                <a:ln w="0"/>
                <a:solidFill>
                  <a:schemeClr val="tx1"/>
                </a:solidFill>
                <a:effectLst>
                  <a:outerShdw blurRad="38100" dist="19050" dir="2700000" algn="tl" rotWithShape="0">
                    <a:schemeClr val="dk1">
                      <a:alpha val="40000"/>
                    </a:schemeClr>
                  </a:outerShdw>
                </a:effectLst>
              </a:rPr>
              <a:t>Stort set kun fremgang</a:t>
            </a:r>
            <a:endParaRPr lang="da-DK" sz="5400" b="0" cap="none" spc="0" dirty="0">
              <a:ln w="0"/>
              <a:solidFill>
                <a:schemeClr val="tx1"/>
              </a:solidFill>
              <a:effectLst>
                <a:outerShdw blurRad="38100" dist="19050" dir="2700000" algn="tl" rotWithShape="0">
                  <a:schemeClr val="dk1">
                    <a:alpha val="40000"/>
                  </a:schemeClr>
                </a:outerShdw>
              </a:effectLst>
            </a:endParaRPr>
          </a:p>
        </p:txBody>
      </p:sp>
    </p:spTree>
    <p:custDataLst>
      <p:tags r:id="rId1"/>
    </p:custDataLst>
    <p:extLst>
      <p:ext uri="{BB962C8B-B14F-4D97-AF65-F5344CB8AC3E}">
        <p14:creationId xmlns:p14="http://schemas.microsoft.com/office/powerpoint/2010/main" val="2289217518"/>
      </p:ext>
    </p:extLst>
  </p:cSld>
  <p:clrMapOvr>
    <a:masterClrMapping/>
  </p:clrMapOvr>
  <mc:AlternateContent xmlns:mc="http://schemas.openxmlformats.org/markup-compatibility/2006" xmlns:p14="http://schemas.microsoft.com/office/powerpoint/2010/main">
    <mc:Choice Requires="p14">
      <p:transition spd="slow" p14:dur="2000" advTm="5261"/>
    </mc:Choice>
    <mc:Fallback xmlns="">
      <p:transition spd="slow" advTm="52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b="1" dirty="0"/>
              <a:t>Årsregnskab 2015 </a:t>
            </a:r>
            <a:br>
              <a:rPr lang="da-DK" b="1" dirty="0"/>
            </a:br>
            <a:r>
              <a:rPr lang="da-DK" sz="2700" b="1" dirty="0"/>
              <a:t>Endnu et år med positivt resultat fra F&amp;H – og endnu en kendis til Viborg virksomheden.</a:t>
            </a:r>
            <a:br>
              <a:rPr lang="da-DK" sz="2700" b="1" dirty="0"/>
            </a:br>
            <a:endParaRPr lang="da-DK" dirty="0"/>
          </a:p>
        </p:txBody>
      </p:sp>
      <p:sp>
        <p:nvSpPr>
          <p:cNvPr id="3" name="Pladsholder til indhold 2"/>
          <p:cNvSpPr>
            <a:spLocks noGrp="1"/>
          </p:cNvSpPr>
          <p:nvPr>
            <p:ph idx="1"/>
          </p:nvPr>
        </p:nvSpPr>
        <p:spPr>
          <a:xfrm>
            <a:off x="677334" y="2160589"/>
            <a:ext cx="10432626" cy="4697411"/>
          </a:xfrm>
          <a:solidFill>
            <a:schemeClr val="accent2">
              <a:lumMod val="20000"/>
              <a:lumOff val="80000"/>
            </a:schemeClr>
          </a:solidFill>
        </p:spPr>
        <p:txBody>
          <a:bodyPr>
            <a:normAutofit/>
          </a:bodyPr>
          <a:lstStyle/>
          <a:p>
            <a:r>
              <a:rPr lang="da-DK" dirty="0"/>
              <a:t>Isenkramgrossisten F&amp;H i Viborg har nu afsluttet regnskabsåret 2015, og for syvende år i træk med et positivt resultat.</a:t>
            </a:r>
          </a:p>
          <a:p>
            <a:r>
              <a:rPr lang="da-DK" dirty="0"/>
              <a:t>F&amp;H of Scandinavia </a:t>
            </a:r>
            <a:r>
              <a:rPr lang="da-DK" dirty="0" smtClean="0"/>
              <a:t>har </a:t>
            </a:r>
            <a:r>
              <a:rPr lang="da-DK" dirty="0"/>
              <a:t>hele Skandinavien som sit primære </a:t>
            </a:r>
            <a:r>
              <a:rPr lang="da-DK" dirty="0" smtClean="0"/>
              <a:t>hjemmemarked</a:t>
            </a:r>
          </a:p>
          <a:p>
            <a:pPr lvl="1"/>
            <a:r>
              <a:rPr lang="da-DK" dirty="0" smtClean="0"/>
              <a:t>årets </a:t>
            </a:r>
            <a:r>
              <a:rPr lang="da-DK" dirty="0"/>
              <a:t>resultat blev derfor især påvirket af svækkelsen af kursen på den norske krone og generel afmatning på det norske marked. </a:t>
            </a:r>
            <a:endParaRPr lang="da-DK" dirty="0" smtClean="0"/>
          </a:p>
          <a:p>
            <a:pPr lvl="1"/>
            <a:r>
              <a:rPr lang="da-DK" dirty="0" smtClean="0"/>
              <a:t>Da </a:t>
            </a:r>
            <a:r>
              <a:rPr lang="da-DK" dirty="0"/>
              <a:t>en væsentlig del af indkøbet samtidig foregår i dollar, der var stigende hele året, forstærkede det blot effekten af kursfaldet.</a:t>
            </a:r>
          </a:p>
          <a:p>
            <a:r>
              <a:rPr lang="da-DK" dirty="0"/>
              <a:t>Derfor kunne 2015-resultatet ikke helt matche tidligere års resultater, men en god og stærk vækst på det danske marked gjorde, at året alligevel endte positivt. “Vi kan selvfølgelig ikke være tilfredse med tilbagegang", udtaler administrerende direktør Knud Lomborg, - men det er vilkårene, når man opererer på flere markeder og med flere valutaer”.</a:t>
            </a:r>
          </a:p>
          <a:p>
            <a:endParaRPr lang="da-DK" dirty="0"/>
          </a:p>
        </p:txBody>
      </p:sp>
    </p:spTree>
    <p:custDataLst>
      <p:tags r:id="rId1"/>
    </p:custDataLst>
    <p:extLst>
      <p:ext uri="{BB962C8B-B14F-4D97-AF65-F5344CB8AC3E}">
        <p14:creationId xmlns:p14="http://schemas.microsoft.com/office/powerpoint/2010/main" val="3431741445"/>
      </p:ext>
    </p:extLst>
  </p:cSld>
  <p:clrMapOvr>
    <a:masterClrMapping/>
  </p:clrMapOvr>
  <mc:AlternateContent xmlns:mc="http://schemas.openxmlformats.org/markup-compatibility/2006" xmlns:p14="http://schemas.microsoft.com/office/powerpoint/2010/main">
    <mc:Choice Requires="p14">
      <p:transition spd="slow" p14:dur="2000" advTm="17909"/>
    </mc:Choice>
    <mc:Fallback xmlns="">
      <p:transition spd="slow" advTm="179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Visionen</a:t>
            </a:r>
            <a:endParaRPr lang="da-DK" dirty="0"/>
          </a:p>
        </p:txBody>
      </p:sp>
      <p:sp>
        <p:nvSpPr>
          <p:cNvPr id="3" name="Pladsholder til indhold 2"/>
          <p:cNvSpPr>
            <a:spLocks noGrp="1"/>
          </p:cNvSpPr>
          <p:nvPr>
            <p:ph idx="1"/>
          </p:nvPr>
        </p:nvSpPr>
        <p:spPr>
          <a:xfrm>
            <a:off x="677334" y="1614489"/>
            <a:ext cx="8596668" cy="3880773"/>
          </a:xfrm>
        </p:spPr>
        <p:txBody>
          <a:bodyPr/>
          <a:lstStyle/>
          <a:p>
            <a:r>
              <a:rPr lang="da-DK" dirty="0"/>
              <a:t>F&amp;H vil være den førende partner i Skandinavien inden for </a:t>
            </a:r>
            <a:r>
              <a:rPr lang="da-DK" b="1" dirty="0" err="1"/>
              <a:t>kitchen</a:t>
            </a:r>
            <a:r>
              <a:rPr lang="da-DK" b="1" dirty="0"/>
              <a:t>, </a:t>
            </a:r>
            <a:r>
              <a:rPr lang="da-DK" b="1" dirty="0" err="1"/>
              <a:t>living</a:t>
            </a:r>
            <a:r>
              <a:rPr lang="da-DK" b="1" dirty="0"/>
              <a:t> &amp; </a:t>
            </a:r>
            <a:r>
              <a:rPr lang="da-DK" b="1" dirty="0" err="1"/>
              <a:t>dining</a:t>
            </a:r>
            <a:r>
              <a:rPr lang="da-DK" b="1" dirty="0"/>
              <a:t>.</a:t>
            </a:r>
            <a:endParaRPr lang="da-DK" dirty="0"/>
          </a:p>
        </p:txBody>
      </p:sp>
    </p:spTree>
    <p:custDataLst>
      <p:tags r:id="rId1"/>
    </p:custDataLst>
    <p:extLst>
      <p:ext uri="{BB962C8B-B14F-4D97-AF65-F5344CB8AC3E}">
        <p14:creationId xmlns:p14="http://schemas.microsoft.com/office/powerpoint/2010/main" val="3840612111"/>
      </p:ext>
    </p:extLst>
  </p:cSld>
  <p:clrMapOvr>
    <a:masterClrMapping/>
  </p:clrMapOvr>
  <mc:AlternateContent xmlns:mc="http://schemas.openxmlformats.org/markup-compatibility/2006" xmlns:p14="http://schemas.microsoft.com/office/powerpoint/2010/main">
    <mc:Choice Requires="p14">
      <p:transition spd="slow" p14:dur="2000" advTm="2941"/>
    </mc:Choice>
    <mc:Fallback xmlns="">
      <p:transition spd="slow" advTm="29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Missionen – </a:t>
            </a:r>
            <a:br>
              <a:rPr lang="da-DK" dirty="0" smtClean="0"/>
            </a:br>
            <a:r>
              <a:rPr lang="da-DK" sz="3200" dirty="0" smtClean="0"/>
              <a:t>hvordan vil de udføre visionen</a:t>
            </a:r>
            <a:endParaRPr lang="da-DK" sz="3200" dirty="0"/>
          </a:p>
        </p:txBody>
      </p:sp>
      <p:sp>
        <p:nvSpPr>
          <p:cNvPr id="3" name="Pladsholder til indhold 2"/>
          <p:cNvSpPr>
            <a:spLocks noGrp="1"/>
          </p:cNvSpPr>
          <p:nvPr>
            <p:ph idx="1"/>
          </p:nvPr>
        </p:nvSpPr>
        <p:spPr/>
        <p:txBody>
          <a:bodyPr/>
          <a:lstStyle/>
          <a:p>
            <a:r>
              <a:rPr lang="da-DK" dirty="0"/>
              <a:t>Via organisk vækst og nye tiltag/opkøb at fortsætte ekspansion.</a:t>
            </a:r>
          </a:p>
          <a:p>
            <a:r>
              <a:rPr lang="da-DK" dirty="0"/>
              <a:t>Via aktuelt sortiment at være den foretrukne nationale leverandør.</a:t>
            </a:r>
          </a:p>
          <a:p>
            <a:r>
              <a:rPr lang="da-DK" dirty="0"/>
              <a:t>Via ejerskab/partnerskaber og professionel markedsføring at fremstå som det førende brand &amp; </a:t>
            </a:r>
            <a:r>
              <a:rPr lang="da-DK" dirty="0" err="1"/>
              <a:t>trading</a:t>
            </a:r>
            <a:r>
              <a:rPr lang="da-DK" dirty="0"/>
              <a:t> house i Skandinavien inden for </a:t>
            </a:r>
            <a:r>
              <a:rPr lang="da-DK" b="1" dirty="0" err="1"/>
              <a:t>kitchen</a:t>
            </a:r>
            <a:r>
              <a:rPr lang="da-DK" b="1" dirty="0"/>
              <a:t>, </a:t>
            </a:r>
            <a:r>
              <a:rPr lang="da-DK" b="1" dirty="0" err="1"/>
              <a:t>living</a:t>
            </a:r>
            <a:r>
              <a:rPr lang="da-DK" b="1" dirty="0"/>
              <a:t> &amp; </a:t>
            </a:r>
            <a:r>
              <a:rPr lang="da-DK" b="1" dirty="0" err="1"/>
              <a:t>dining</a:t>
            </a:r>
            <a:r>
              <a:rPr lang="da-DK" b="1" dirty="0"/>
              <a:t>.</a:t>
            </a:r>
            <a:endParaRPr lang="da-DK" dirty="0"/>
          </a:p>
          <a:p>
            <a:r>
              <a:rPr lang="da-DK" dirty="0"/>
              <a:t>Via F&amp;H Asia at være den foretrukne </a:t>
            </a:r>
            <a:r>
              <a:rPr lang="da-DK" dirty="0" err="1"/>
              <a:t>sourcing</a:t>
            </a:r>
            <a:r>
              <a:rPr lang="da-DK" dirty="0"/>
              <a:t>-partner i Skandinavien.</a:t>
            </a:r>
          </a:p>
          <a:p>
            <a:r>
              <a:rPr lang="da-DK" dirty="0"/>
              <a:t>Via engagerede medarbejdere og målrettet medarbejderudvikling at være blandt de mest attraktive arbejdspladser i branchen.</a:t>
            </a:r>
          </a:p>
          <a:p>
            <a:endParaRPr lang="da-DK" dirty="0"/>
          </a:p>
        </p:txBody>
      </p:sp>
    </p:spTree>
    <p:custDataLst>
      <p:tags r:id="rId1"/>
    </p:custDataLst>
    <p:extLst>
      <p:ext uri="{BB962C8B-B14F-4D97-AF65-F5344CB8AC3E}">
        <p14:creationId xmlns:p14="http://schemas.microsoft.com/office/powerpoint/2010/main" val="2088183658"/>
      </p:ext>
    </p:extLst>
  </p:cSld>
  <p:clrMapOvr>
    <a:masterClrMapping/>
  </p:clrMapOvr>
  <mc:AlternateContent xmlns:mc="http://schemas.openxmlformats.org/markup-compatibility/2006" xmlns:p14="http://schemas.microsoft.com/office/powerpoint/2010/main">
    <mc:Choice Requires="p14">
      <p:transition spd="slow" p14:dur="2000" advTm="15939"/>
    </mc:Choice>
    <mc:Fallback xmlns="">
      <p:transition spd="slow" advTm="159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Kerneværdierne</a:t>
            </a:r>
            <a:endParaRPr lang="da-DK" dirty="0"/>
          </a:p>
        </p:txBody>
      </p:sp>
      <p:sp>
        <p:nvSpPr>
          <p:cNvPr id="3" name="Pladsholder til indhold 2"/>
          <p:cNvSpPr>
            <a:spLocks noGrp="1"/>
          </p:cNvSpPr>
          <p:nvPr>
            <p:ph idx="1"/>
          </p:nvPr>
        </p:nvSpPr>
        <p:spPr>
          <a:xfrm>
            <a:off x="677334" y="1402080"/>
            <a:ext cx="9807786" cy="5455920"/>
          </a:xfrm>
        </p:spPr>
        <p:txBody>
          <a:bodyPr>
            <a:normAutofit/>
          </a:bodyPr>
          <a:lstStyle/>
          <a:p>
            <a:r>
              <a:rPr lang="da-DK" sz="2000" dirty="0"/>
              <a:t>&amp;H’s 5 kerneværdier udleves hver dag i hele koncernen, fordi de er en naturlig del af de mennesker, der er medvirkende til, at F&amp;H er en god og stærk virksomhed:</a:t>
            </a:r>
          </a:p>
          <a:p>
            <a:r>
              <a:rPr lang="da-DK" sz="2000" dirty="0"/>
              <a:t>Innovation</a:t>
            </a:r>
          </a:p>
          <a:p>
            <a:r>
              <a:rPr lang="da-DK" sz="2000" dirty="0"/>
              <a:t>Kompetence</a:t>
            </a:r>
          </a:p>
          <a:p>
            <a:r>
              <a:rPr lang="da-DK" sz="2000" dirty="0"/>
              <a:t>Kvalitet</a:t>
            </a:r>
          </a:p>
          <a:p>
            <a:r>
              <a:rPr lang="da-DK" sz="2000" dirty="0"/>
              <a:t>Ordentlighed</a:t>
            </a:r>
          </a:p>
          <a:p>
            <a:r>
              <a:rPr lang="da-DK" sz="2000" dirty="0"/>
              <a:t>Engagement</a:t>
            </a:r>
          </a:p>
          <a:p>
            <a:r>
              <a:rPr lang="da-DK" sz="2000" dirty="0"/>
              <a:t>Samlet set er kerneværdierne ’brændstoffet’, der får F&amp;H hele vejen til visionen!</a:t>
            </a:r>
          </a:p>
          <a:p>
            <a:r>
              <a:rPr lang="da-DK" sz="2000" dirty="0"/>
              <a:t>Partnerskab er omdrejningspunktet for F&amp;H i alle sammenhænge. Vi tager ansvaret for, at både kunder, leverandører, medarbejdere og aktionærer er vindere</a:t>
            </a:r>
            <a:r>
              <a:rPr lang="da-DK" sz="2000" dirty="0" smtClean="0"/>
              <a:t>.</a:t>
            </a:r>
            <a:endParaRPr lang="da-DK" sz="2000" dirty="0"/>
          </a:p>
        </p:txBody>
      </p:sp>
      <p:pic>
        <p:nvPicPr>
          <p:cNvPr id="4" name="Bille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4506" y="2636520"/>
            <a:ext cx="2129851" cy="2135189"/>
          </a:xfrm>
          <a:prstGeom prst="rect">
            <a:avLst/>
          </a:prstGeom>
        </p:spPr>
      </p:pic>
    </p:spTree>
    <p:custDataLst>
      <p:tags r:id="rId1"/>
    </p:custDataLst>
    <p:extLst>
      <p:ext uri="{BB962C8B-B14F-4D97-AF65-F5344CB8AC3E}">
        <p14:creationId xmlns:p14="http://schemas.microsoft.com/office/powerpoint/2010/main" val="920451051"/>
      </p:ext>
    </p:extLst>
  </p:cSld>
  <p:clrMapOvr>
    <a:masterClrMapping/>
  </p:clrMapOvr>
  <mc:AlternateContent xmlns:mc="http://schemas.openxmlformats.org/markup-compatibility/2006" xmlns:p14="http://schemas.microsoft.com/office/powerpoint/2010/main">
    <mc:Choice Requires="p14">
      <p:transition spd="slow" p14:dur="2000" advTm="19126"/>
    </mc:Choice>
    <mc:Fallback xmlns="">
      <p:transition spd="slow" advTm="191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233 medarbejdere og 94% af dem er stolte over at være en del af koncernen</a:t>
            </a:r>
            <a:endParaRPr lang="da-DK" dirty="0"/>
          </a:p>
        </p:txBody>
      </p:sp>
      <p:pic>
        <p:nvPicPr>
          <p:cNvPr id="5" name="Pladsholder til indhold 4"/>
          <p:cNvPicPr>
            <a:picLocks noGrp="1" noChangeAspect="1"/>
          </p:cNvPicPr>
          <p:nvPr>
            <p:ph idx="1"/>
          </p:nvPr>
        </p:nvPicPr>
        <p:blipFill>
          <a:blip r:embed="rId3"/>
          <a:stretch>
            <a:fillRect/>
          </a:stretch>
        </p:blipFill>
        <p:spPr>
          <a:xfrm>
            <a:off x="6751050" y="2038841"/>
            <a:ext cx="5440950" cy="3794731"/>
          </a:xfrm>
          <a:prstGeom prst="rect">
            <a:avLst/>
          </a:prstGeom>
        </p:spPr>
      </p:pic>
      <p:pic>
        <p:nvPicPr>
          <p:cNvPr id="4" name="Billede 3"/>
          <p:cNvPicPr>
            <a:picLocks noChangeAspect="1"/>
          </p:cNvPicPr>
          <p:nvPr/>
        </p:nvPicPr>
        <p:blipFill>
          <a:blip r:embed="rId4"/>
          <a:stretch>
            <a:fillRect/>
          </a:stretch>
        </p:blipFill>
        <p:spPr>
          <a:xfrm>
            <a:off x="256354" y="1930400"/>
            <a:ext cx="6706665" cy="4468811"/>
          </a:xfrm>
          <a:prstGeom prst="rect">
            <a:avLst/>
          </a:prstGeom>
        </p:spPr>
      </p:pic>
    </p:spTree>
    <p:custDataLst>
      <p:tags r:id="rId1"/>
    </p:custDataLst>
    <p:extLst>
      <p:ext uri="{BB962C8B-B14F-4D97-AF65-F5344CB8AC3E}">
        <p14:creationId xmlns:p14="http://schemas.microsoft.com/office/powerpoint/2010/main" val="96382579"/>
      </p:ext>
    </p:extLst>
  </p:cSld>
  <p:clrMapOvr>
    <a:masterClrMapping/>
  </p:clrMapOvr>
  <mc:AlternateContent xmlns:mc="http://schemas.openxmlformats.org/markup-compatibility/2006" xmlns:p14="http://schemas.microsoft.com/office/powerpoint/2010/main">
    <mc:Choice Requires="p14">
      <p:transition spd="slow" p14:dur="2000" advTm="10128"/>
    </mc:Choice>
    <mc:Fallback xmlns="">
      <p:transition spd="slow" advTm="10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Code of </a:t>
            </a:r>
            <a:r>
              <a:rPr lang="da-DK" dirty="0" err="1" smtClean="0"/>
              <a:t>Conduct</a:t>
            </a:r>
            <a:endParaRPr lang="da-DK" dirty="0"/>
          </a:p>
        </p:txBody>
      </p:sp>
      <p:sp>
        <p:nvSpPr>
          <p:cNvPr id="3" name="Pladsholder til indhold 2"/>
          <p:cNvSpPr>
            <a:spLocks noGrp="1"/>
          </p:cNvSpPr>
          <p:nvPr>
            <p:ph idx="1"/>
          </p:nvPr>
        </p:nvSpPr>
        <p:spPr>
          <a:xfrm>
            <a:off x="347134" y="1373189"/>
            <a:ext cx="9546166" cy="4913311"/>
          </a:xfrm>
        </p:spPr>
        <p:txBody>
          <a:bodyPr>
            <a:normAutofit fontScale="92500" lnSpcReduction="10000"/>
          </a:bodyPr>
          <a:lstStyle/>
          <a:p>
            <a:r>
              <a:rPr lang="da-DK" dirty="0" err="1"/>
              <a:t>F&amp;H’s</a:t>
            </a:r>
            <a:r>
              <a:rPr lang="da-DK" dirty="0"/>
              <a:t> værdier danner basen i vores Code of </a:t>
            </a:r>
            <a:r>
              <a:rPr lang="da-DK" dirty="0" err="1"/>
              <a:t>Conduct</a:t>
            </a:r>
            <a:r>
              <a:rPr lang="da-DK" dirty="0"/>
              <a:t>, der har til formål at fremme ansvarlige forretningsprincipper.</a:t>
            </a:r>
            <a:br>
              <a:rPr lang="da-DK" dirty="0"/>
            </a:br>
            <a:r>
              <a:rPr lang="da-DK" dirty="0"/>
              <a:t/>
            </a:r>
            <a:br>
              <a:rPr lang="da-DK" dirty="0"/>
            </a:br>
            <a:r>
              <a:rPr lang="da-DK" dirty="0"/>
              <a:t>Det betyder også, at vi efterlever vores kerneværdi </a:t>
            </a:r>
            <a:r>
              <a:rPr lang="da-DK" b="1" dirty="0"/>
              <a:t>’ordentlighed</a:t>
            </a:r>
            <a:r>
              <a:rPr lang="da-DK" dirty="0"/>
              <a:t>’ i alle forhold, hvor der forhandles, indkøbes, markedsføres, sælges, pakkes, ekspederes, fragtes osv. </a:t>
            </a:r>
            <a:endParaRPr lang="da-DK" dirty="0" smtClean="0"/>
          </a:p>
          <a:p>
            <a:r>
              <a:rPr lang="da-DK" dirty="0" smtClean="0"/>
              <a:t>Uanset </a:t>
            </a:r>
            <a:r>
              <a:rPr lang="da-DK" dirty="0"/>
              <a:t>hvor i verden F&amp;H opererer, indgår virksomheden i et samarbejde, så er det indenfor rammen af gode, sunde værdier</a:t>
            </a:r>
            <a:r>
              <a:rPr lang="da-DK" dirty="0" smtClean="0"/>
              <a:t>.</a:t>
            </a:r>
          </a:p>
          <a:p>
            <a:r>
              <a:rPr lang="da-DK" dirty="0" smtClean="0"/>
              <a:t>Det </a:t>
            </a:r>
            <a:r>
              <a:rPr lang="da-DK" dirty="0"/>
              <a:t>gælder selvfølgelig også internt i F&amp;H. Den gode følelse af at have fokus på moral og etik skaber et godt arbejdsmiljø, der samtidig understøttes af en socialpolitik og sundhedsordninger</a:t>
            </a:r>
            <a:r>
              <a:rPr lang="da-DK" dirty="0" smtClean="0"/>
              <a:t>.</a:t>
            </a:r>
          </a:p>
          <a:p>
            <a:r>
              <a:rPr lang="da-DK" dirty="0" smtClean="0"/>
              <a:t>For </a:t>
            </a:r>
            <a:r>
              <a:rPr lang="da-DK" dirty="0"/>
              <a:t>den bevidste kunde er mærkninger som fx </a:t>
            </a:r>
            <a:r>
              <a:rPr lang="da-DK" dirty="0" err="1"/>
              <a:t>Oeko</a:t>
            </a:r>
            <a:r>
              <a:rPr lang="da-DK" dirty="0"/>
              <a:t>-Tex® og lignende afgørende for deres valg. Mærkning skaber synlighed og øger </a:t>
            </a:r>
            <a:r>
              <a:rPr lang="da-DK" dirty="0" err="1"/>
              <a:t>brandværdien</a:t>
            </a:r>
            <a:r>
              <a:rPr lang="da-DK" dirty="0"/>
              <a:t> - og vi garanterer, at det enkelte mærkes principper overholdes til mindste detalje. </a:t>
            </a:r>
          </a:p>
          <a:p>
            <a:r>
              <a:rPr lang="da-DK" dirty="0"/>
              <a:t>Vi afdækker alle de krav og regler som et produkt skal leve op til, så det ude hos forbrugerne giver den forventede værdi.</a:t>
            </a:r>
          </a:p>
          <a:p>
            <a:r>
              <a:rPr lang="da-DK" dirty="0">
                <a:hlinkClick r:id="rId3"/>
              </a:rPr>
              <a:t/>
            </a:r>
            <a:br>
              <a:rPr lang="da-DK" dirty="0">
                <a:hlinkClick r:id="rId3"/>
              </a:rPr>
            </a:br>
            <a:endParaRPr lang="da-DK" dirty="0"/>
          </a:p>
          <a:p>
            <a:endParaRPr lang="da-DK" dirty="0"/>
          </a:p>
        </p:txBody>
      </p:sp>
    </p:spTree>
    <p:custDataLst>
      <p:tags r:id="rId1"/>
    </p:custDataLst>
    <p:extLst>
      <p:ext uri="{BB962C8B-B14F-4D97-AF65-F5344CB8AC3E}">
        <p14:creationId xmlns:p14="http://schemas.microsoft.com/office/powerpoint/2010/main" val="527411902"/>
      </p:ext>
    </p:extLst>
  </p:cSld>
  <p:clrMapOvr>
    <a:masterClrMapping/>
  </p:clrMapOvr>
  <mc:AlternateContent xmlns:mc="http://schemas.openxmlformats.org/markup-compatibility/2006" xmlns:p14="http://schemas.microsoft.com/office/powerpoint/2010/main">
    <mc:Choice Requires="p14">
      <p:transition spd="slow" p14:dur="2000" advTm="21029"/>
    </mc:Choice>
    <mc:Fallback xmlns="">
      <p:transition spd="slow" advTm="210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Arbejder de med CSR</a:t>
            </a:r>
            <a:endParaRPr lang="da-DK" dirty="0"/>
          </a:p>
        </p:txBody>
      </p:sp>
      <p:pic>
        <p:nvPicPr>
          <p:cNvPr id="4" name="Pladsholder til indhol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967" y="1270000"/>
            <a:ext cx="3111500" cy="1879600"/>
          </a:xfrm>
        </p:spPr>
      </p:pic>
      <p:pic>
        <p:nvPicPr>
          <p:cNvPr id="5" name="Billed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9600" y="1358106"/>
            <a:ext cx="6146800" cy="3073400"/>
          </a:xfrm>
          <a:prstGeom prst="rect">
            <a:avLst/>
          </a:prstGeom>
        </p:spPr>
      </p:pic>
      <p:sp>
        <p:nvSpPr>
          <p:cNvPr id="6" name="Tekstfelt 5"/>
          <p:cNvSpPr txBox="1"/>
          <p:nvPr/>
        </p:nvSpPr>
        <p:spPr>
          <a:xfrm>
            <a:off x="6591300" y="4109947"/>
            <a:ext cx="4030612" cy="2862322"/>
          </a:xfrm>
          <a:prstGeom prst="rect">
            <a:avLst/>
          </a:prstGeom>
          <a:solidFill>
            <a:schemeClr val="accent6">
              <a:lumMod val="60000"/>
              <a:lumOff val="40000"/>
            </a:schemeClr>
          </a:solidFill>
        </p:spPr>
        <p:txBody>
          <a:bodyPr wrap="square" rtlCol="0">
            <a:spAutoFit/>
          </a:bodyPr>
          <a:lstStyle/>
          <a:p>
            <a:r>
              <a:rPr lang="da-DK" b="1" dirty="0"/>
              <a:t>F&amp;H of Scandinavia A/S, Viborg | Case</a:t>
            </a:r>
          </a:p>
          <a:p>
            <a:r>
              <a:rPr lang="da-DK" dirty="0"/>
              <a:t>Læs casen om, hvordan et påbud fra Arbejdstilsynet satte fokus på ryggene og løftene og skabte varige forbedringer i arbejdsmiljøet hos F&amp;H i Viborg, der er Skandinaviens største grossistvirksomhed indenfor </a:t>
            </a:r>
            <a:r>
              <a:rPr lang="da-DK" dirty="0" err="1"/>
              <a:t>kitchen</a:t>
            </a:r>
            <a:r>
              <a:rPr lang="da-DK" dirty="0"/>
              <a:t>, </a:t>
            </a:r>
            <a:r>
              <a:rPr lang="da-DK" dirty="0" err="1"/>
              <a:t>living</a:t>
            </a:r>
            <a:r>
              <a:rPr lang="da-DK" dirty="0"/>
              <a:t> &amp; </a:t>
            </a:r>
            <a:r>
              <a:rPr lang="da-DK" dirty="0" err="1"/>
              <a:t>dining</a:t>
            </a:r>
            <a:r>
              <a:rPr lang="da-DK" dirty="0"/>
              <a:t>.</a:t>
            </a:r>
          </a:p>
          <a:p>
            <a:endParaRPr lang="da-DK" dirty="0"/>
          </a:p>
        </p:txBody>
      </p:sp>
      <p:pic>
        <p:nvPicPr>
          <p:cNvPr id="7" name="Billede 6"/>
          <p:cNvPicPr>
            <a:picLocks noChangeAspect="1"/>
          </p:cNvPicPr>
          <p:nvPr/>
        </p:nvPicPr>
        <p:blipFill>
          <a:blip r:embed="rId5"/>
          <a:stretch>
            <a:fillRect/>
          </a:stretch>
        </p:blipFill>
        <p:spPr>
          <a:xfrm>
            <a:off x="1246808" y="2678906"/>
            <a:ext cx="5087807" cy="3960484"/>
          </a:xfrm>
          <a:prstGeom prst="rect">
            <a:avLst/>
          </a:prstGeom>
        </p:spPr>
      </p:pic>
      <p:sp>
        <p:nvSpPr>
          <p:cNvPr id="8" name="Tekstfelt 7"/>
          <p:cNvSpPr txBox="1"/>
          <p:nvPr/>
        </p:nvSpPr>
        <p:spPr>
          <a:xfrm>
            <a:off x="6339670" y="469900"/>
            <a:ext cx="5868664" cy="646331"/>
          </a:xfrm>
          <a:prstGeom prst="rect">
            <a:avLst/>
          </a:prstGeom>
          <a:solidFill>
            <a:schemeClr val="tx2">
              <a:lumMod val="40000"/>
              <a:lumOff val="60000"/>
            </a:schemeClr>
          </a:solidFill>
        </p:spPr>
        <p:txBody>
          <a:bodyPr wrap="square" rtlCol="0">
            <a:spAutoFit/>
          </a:bodyPr>
          <a:lstStyle/>
          <a:p>
            <a:r>
              <a:rPr lang="da-DK" dirty="0"/>
              <a:t>For den bevidste kunde er mærkninger som fx </a:t>
            </a:r>
            <a:r>
              <a:rPr lang="da-DK" dirty="0" err="1"/>
              <a:t>Oeko</a:t>
            </a:r>
            <a:r>
              <a:rPr lang="da-DK" dirty="0"/>
              <a:t>-Tex® og lignende afgørende for deres valg.</a:t>
            </a:r>
          </a:p>
        </p:txBody>
      </p:sp>
      <p:pic>
        <p:nvPicPr>
          <p:cNvPr id="9" name="Billed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0600" y="1314450"/>
            <a:ext cx="2590800" cy="1790700"/>
          </a:xfrm>
          <a:prstGeom prst="rect">
            <a:avLst/>
          </a:prstGeom>
        </p:spPr>
      </p:pic>
    </p:spTree>
    <p:custDataLst>
      <p:tags r:id="rId1"/>
    </p:custDataLst>
    <p:extLst>
      <p:ext uri="{BB962C8B-B14F-4D97-AF65-F5344CB8AC3E}">
        <p14:creationId xmlns:p14="http://schemas.microsoft.com/office/powerpoint/2010/main" val="2230249377"/>
      </p:ext>
    </p:extLst>
  </p:cSld>
  <p:clrMapOvr>
    <a:masterClrMapping/>
  </p:clrMapOvr>
  <mc:AlternateContent xmlns:mc="http://schemas.openxmlformats.org/markup-compatibility/2006" xmlns:p14="http://schemas.microsoft.com/office/powerpoint/2010/main">
    <mc:Choice Requires="p14">
      <p:transition spd="slow" p14:dur="2000" advTm="18044"/>
    </mc:Choice>
    <mc:Fallback xmlns="">
      <p:transition spd="slow" advTm="180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smtClean="0"/>
              <a:t>F&amp;H’s</a:t>
            </a:r>
            <a:r>
              <a:rPr lang="da-DK" dirty="0" smtClean="0"/>
              <a:t> logistik</a:t>
            </a:r>
            <a:endParaRPr lang="da-DK" dirty="0"/>
          </a:p>
        </p:txBody>
      </p:sp>
      <p:sp>
        <p:nvSpPr>
          <p:cNvPr id="5" name="Tekstfelt 4"/>
          <p:cNvSpPr txBox="1"/>
          <p:nvPr/>
        </p:nvSpPr>
        <p:spPr>
          <a:xfrm>
            <a:off x="3695700" y="838200"/>
            <a:ext cx="7627619" cy="1015663"/>
          </a:xfrm>
          <a:prstGeom prst="rect">
            <a:avLst/>
          </a:prstGeom>
          <a:solidFill>
            <a:schemeClr val="accent6">
              <a:lumMod val="40000"/>
              <a:lumOff val="60000"/>
            </a:schemeClr>
          </a:solidFill>
        </p:spPr>
        <p:txBody>
          <a:bodyPr wrap="square" rtlCol="0">
            <a:spAutoFit/>
          </a:bodyPr>
          <a:lstStyle/>
          <a:p>
            <a:r>
              <a:rPr lang="da-DK" sz="2000" i="1" dirty="0" smtClean="0"/>
              <a:t>F&amp;H</a:t>
            </a:r>
            <a:r>
              <a:rPr lang="da-DK" sz="2000" dirty="0" smtClean="0"/>
              <a:t> </a:t>
            </a:r>
            <a:r>
              <a:rPr lang="da-DK" sz="2000" dirty="0"/>
              <a:t>har Skandinaviens mest optimale </a:t>
            </a:r>
            <a:r>
              <a:rPr lang="da-DK" sz="2000" i="1" dirty="0"/>
              <a:t>logistik</a:t>
            </a:r>
            <a:r>
              <a:rPr lang="da-DK" sz="2000" dirty="0"/>
              <a:t> inden for branchen. Teamet af medarbejdere i </a:t>
            </a:r>
            <a:r>
              <a:rPr lang="da-DK" sz="2000" i="1" dirty="0"/>
              <a:t>logistikken</a:t>
            </a:r>
            <a:r>
              <a:rPr lang="da-DK" sz="2000" dirty="0"/>
              <a:t> arbejder dynamisk og effektivitet.</a:t>
            </a:r>
          </a:p>
        </p:txBody>
      </p:sp>
      <p:pic>
        <p:nvPicPr>
          <p:cNvPr id="6" name="Billede 5"/>
          <p:cNvPicPr>
            <a:picLocks noChangeAspect="1"/>
          </p:cNvPicPr>
          <p:nvPr/>
        </p:nvPicPr>
        <p:blipFill rotWithShape="1">
          <a:blip r:embed="rId3"/>
          <a:srcRect l="23125" t="26693" r="23333" b="39713"/>
          <a:stretch/>
        </p:blipFill>
        <p:spPr>
          <a:xfrm>
            <a:off x="3695700" y="3425499"/>
            <a:ext cx="6527800" cy="3276600"/>
          </a:xfrm>
          <a:prstGeom prst="rect">
            <a:avLst/>
          </a:prstGeom>
        </p:spPr>
      </p:pic>
      <p:sp>
        <p:nvSpPr>
          <p:cNvPr id="7" name="Tekstfelt 6"/>
          <p:cNvSpPr txBox="1"/>
          <p:nvPr/>
        </p:nvSpPr>
        <p:spPr>
          <a:xfrm>
            <a:off x="0" y="1930400"/>
            <a:ext cx="10421620" cy="1477328"/>
          </a:xfrm>
          <a:prstGeom prst="rect">
            <a:avLst/>
          </a:prstGeom>
          <a:solidFill>
            <a:schemeClr val="accent4">
              <a:lumMod val="40000"/>
              <a:lumOff val="60000"/>
            </a:schemeClr>
          </a:solidFill>
        </p:spPr>
        <p:txBody>
          <a:bodyPr wrap="square" rtlCol="0">
            <a:spAutoFit/>
          </a:bodyPr>
          <a:lstStyle/>
          <a:p>
            <a:r>
              <a:rPr lang="da-DK" dirty="0"/>
              <a:t>F&amp;H of Scandinavia er Skandinaviens største producent, grossist og distributør inden for køkkenudstyr, husholdningsartikler, glas, porcelæn og interiør. </a:t>
            </a:r>
            <a:endParaRPr lang="da-DK" dirty="0" smtClean="0"/>
          </a:p>
          <a:p>
            <a:r>
              <a:rPr lang="da-DK" dirty="0" smtClean="0"/>
              <a:t>Firmaet</a:t>
            </a:r>
            <a:r>
              <a:rPr lang="da-DK" dirty="0"/>
              <a:t>, der har sit hovedsæde i Viborg, råder over et lager på 20.000 m2 med 21.000 pallepladser og plads til 50 containere. </a:t>
            </a:r>
            <a:endParaRPr lang="da-DK" dirty="0" smtClean="0"/>
          </a:p>
          <a:p>
            <a:r>
              <a:rPr lang="da-DK" dirty="0" smtClean="0"/>
              <a:t>F&amp;H </a:t>
            </a:r>
            <a:r>
              <a:rPr lang="da-DK" dirty="0"/>
              <a:t>of Scandinavia beskæftiger 190 medarbejdere og har en årsomsætning på 500 mio. kr.</a:t>
            </a:r>
          </a:p>
        </p:txBody>
      </p:sp>
      <p:sp>
        <p:nvSpPr>
          <p:cNvPr id="8" name="Pladsholder til indhold 7"/>
          <p:cNvSpPr>
            <a:spLocks noGrp="1"/>
          </p:cNvSpPr>
          <p:nvPr>
            <p:ph idx="1"/>
          </p:nvPr>
        </p:nvSpPr>
        <p:spPr/>
        <p:txBody>
          <a:bodyPr/>
          <a:lstStyle/>
          <a:p>
            <a:endParaRPr lang="da-DK" dirty="0"/>
          </a:p>
        </p:txBody>
      </p:sp>
    </p:spTree>
    <p:custDataLst>
      <p:tags r:id="rId1"/>
    </p:custDataLst>
    <p:extLst>
      <p:ext uri="{BB962C8B-B14F-4D97-AF65-F5344CB8AC3E}">
        <p14:creationId xmlns:p14="http://schemas.microsoft.com/office/powerpoint/2010/main" val="1524862607"/>
      </p:ext>
    </p:extLst>
  </p:cSld>
  <p:clrMapOvr>
    <a:masterClrMapping/>
  </p:clrMapOvr>
  <mc:AlternateContent xmlns:mc="http://schemas.openxmlformats.org/markup-compatibility/2006" xmlns:p14="http://schemas.microsoft.com/office/powerpoint/2010/main">
    <mc:Choice Requires="p14">
      <p:transition spd="slow" p14:dur="2000" advTm="13303"/>
    </mc:Choice>
    <mc:Fallback xmlns="">
      <p:transition spd="slow" advTm="133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indhold 2"/>
          <p:cNvSpPr>
            <a:spLocks noGrp="1"/>
          </p:cNvSpPr>
          <p:nvPr>
            <p:ph idx="1"/>
          </p:nvPr>
        </p:nvSpPr>
        <p:spPr/>
        <p:txBody>
          <a:bodyPr/>
          <a:lstStyle/>
          <a:p>
            <a:endParaRPr lang="da-DK" dirty="0"/>
          </a:p>
        </p:txBody>
      </p:sp>
      <p:pic>
        <p:nvPicPr>
          <p:cNvPr id="4" name="Billede 3"/>
          <p:cNvPicPr>
            <a:picLocks noChangeAspect="1"/>
          </p:cNvPicPr>
          <p:nvPr/>
        </p:nvPicPr>
        <p:blipFill rotWithShape="1">
          <a:blip r:embed="rId3"/>
          <a:srcRect l="19270" t="43880" r="40521" b="32552"/>
          <a:stretch/>
        </p:blipFill>
        <p:spPr>
          <a:xfrm>
            <a:off x="323532" y="-24640"/>
            <a:ext cx="7813728" cy="3663950"/>
          </a:xfrm>
          <a:prstGeom prst="rect">
            <a:avLst/>
          </a:prstGeom>
        </p:spPr>
      </p:pic>
      <p:sp>
        <p:nvSpPr>
          <p:cNvPr id="6" name="Tekstfelt 5"/>
          <p:cNvSpPr txBox="1"/>
          <p:nvPr/>
        </p:nvSpPr>
        <p:spPr>
          <a:xfrm>
            <a:off x="2292464" y="3284517"/>
            <a:ext cx="3875865" cy="3416320"/>
          </a:xfrm>
          <a:prstGeom prst="rect">
            <a:avLst/>
          </a:prstGeom>
          <a:solidFill>
            <a:schemeClr val="accent2">
              <a:lumMod val="40000"/>
              <a:lumOff val="60000"/>
            </a:schemeClr>
          </a:solidFill>
        </p:spPr>
        <p:txBody>
          <a:bodyPr wrap="square" rtlCol="0">
            <a:spAutoFit/>
          </a:bodyPr>
          <a:lstStyle/>
          <a:p>
            <a:r>
              <a:rPr lang="da-DK" b="1" dirty="0"/>
              <a:t>Lager i jorden</a:t>
            </a:r>
          </a:p>
          <a:p>
            <a:r>
              <a:rPr lang="da-DK" dirty="0"/>
              <a:t>Løsningen på pladsproblemerne rækker i dag ti meter i vejret og to meter i jorden – en gigantisk hal, hvor hyldereolerne står tæt pakket med op til 10.500 paller.</a:t>
            </a:r>
          </a:p>
          <a:p>
            <a:r>
              <a:rPr lang="da-DK" dirty="0"/>
              <a:t>- Vi var nødt til at gå i jorden med en del af lageret for at holde os under den maksimale byggehøjde og samtidig opnå den ønskede kapacitet, fortæller Karsten Lindberg, </a:t>
            </a:r>
          </a:p>
        </p:txBody>
      </p:sp>
      <p:grpSp>
        <p:nvGrpSpPr>
          <p:cNvPr id="8" name="Gruppe 7"/>
          <p:cNvGrpSpPr/>
          <p:nvPr/>
        </p:nvGrpSpPr>
        <p:grpSpPr>
          <a:xfrm>
            <a:off x="6599231" y="2819400"/>
            <a:ext cx="5460212" cy="3881437"/>
            <a:chOff x="6599231" y="2819400"/>
            <a:chExt cx="5460212" cy="3881437"/>
          </a:xfrm>
        </p:grpSpPr>
        <p:pic>
          <p:nvPicPr>
            <p:cNvPr id="5" name="Pladsholder til indhold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4194" y="2819400"/>
              <a:ext cx="5175249" cy="3881437"/>
            </a:xfrm>
            <a:prstGeom prst="rect">
              <a:avLst/>
            </a:prstGeom>
          </p:spPr>
        </p:pic>
        <p:sp>
          <p:nvSpPr>
            <p:cNvPr id="7" name="Rektangel 6"/>
            <p:cNvSpPr/>
            <p:nvPr/>
          </p:nvSpPr>
          <p:spPr>
            <a:xfrm>
              <a:off x="6599231" y="3177645"/>
              <a:ext cx="5349542" cy="923330"/>
            </a:xfrm>
            <a:prstGeom prst="rect">
              <a:avLst/>
            </a:prstGeom>
            <a:noFill/>
          </p:spPr>
          <p:txBody>
            <a:bodyPr wrap="none" lIns="91440" tIns="45720" rIns="91440" bIns="45720">
              <a:spAutoFit/>
            </a:bodyPr>
            <a:lstStyle/>
            <a:p>
              <a:pPr algn="ctr"/>
              <a:r>
                <a:rPr lang="da-DK" sz="5400" b="0" cap="none" spc="0" dirty="0" smtClean="0">
                  <a:ln w="0"/>
                  <a:solidFill>
                    <a:schemeClr val="tx1"/>
                  </a:solidFill>
                  <a:effectLst>
                    <a:outerShdw blurRad="38100" dist="19050" dir="2700000" algn="tl" rotWithShape="0">
                      <a:schemeClr val="dk1">
                        <a:alpha val="40000"/>
                      </a:schemeClr>
                    </a:outerShdw>
                  </a:effectLst>
                </a:rPr>
                <a:t>Det nye højlager</a:t>
              </a:r>
              <a:endParaRPr lang="da-DK" sz="5400" b="0" cap="none" spc="0" dirty="0">
                <a:ln w="0"/>
                <a:solidFill>
                  <a:schemeClr val="tx1"/>
                </a:solidFill>
                <a:effectLst>
                  <a:outerShdw blurRad="38100" dist="19050" dir="2700000" algn="tl" rotWithShape="0">
                    <a:schemeClr val="dk1">
                      <a:alpha val="40000"/>
                    </a:schemeClr>
                  </a:outerShdw>
                </a:effectLst>
              </a:endParaRPr>
            </a:p>
          </p:txBody>
        </p:sp>
      </p:grpSp>
    </p:spTree>
    <p:custDataLst>
      <p:tags r:id="rId1"/>
    </p:custDataLst>
    <p:extLst>
      <p:ext uri="{BB962C8B-B14F-4D97-AF65-F5344CB8AC3E}">
        <p14:creationId xmlns:p14="http://schemas.microsoft.com/office/powerpoint/2010/main" val="3702653318"/>
      </p:ext>
    </p:extLst>
  </p:cSld>
  <p:clrMapOvr>
    <a:masterClrMapping/>
  </p:clrMapOvr>
  <mc:AlternateContent xmlns:mc="http://schemas.openxmlformats.org/markup-compatibility/2006" xmlns:p14="http://schemas.microsoft.com/office/powerpoint/2010/main">
    <mc:Choice Requires="p14">
      <p:transition spd="slow" p14:dur="2000" advTm="14052"/>
    </mc:Choice>
    <mc:Fallback xmlns="">
      <p:transition spd="slow" advTm="140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Vi besøger F&amp;H på onsdag</a:t>
            </a:r>
            <a:endParaRPr lang="da-DK" dirty="0"/>
          </a:p>
        </p:txBody>
      </p:sp>
      <p:pic>
        <p:nvPicPr>
          <p:cNvPr id="4" name="Pladsholder til indhol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35037" y="1503680"/>
            <a:ext cx="8539163" cy="3881438"/>
          </a:xfrm>
        </p:spPr>
      </p:pic>
      <p:sp>
        <p:nvSpPr>
          <p:cNvPr id="5" name="Titel 1"/>
          <p:cNvSpPr txBox="1">
            <a:spLocks/>
          </p:cNvSpPr>
          <p:nvPr/>
        </p:nvSpPr>
        <p:spPr>
          <a:xfrm>
            <a:off x="1820334" y="5618798"/>
            <a:ext cx="8596668" cy="1320800"/>
          </a:xfrm>
          <a:prstGeom prst="rect">
            <a:avLst/>
          </a:prstGeom>
          <a:solidFill>
            <a:schemeClr val="tx1">
              <a:lumMod val="50000"/>
              <a:lumOff val="50000"/>
            </a:schemeClr>
          </a:solidFill>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smtClean="0"/>
              <a:t>Find ud af hvad du vil spørge om </a:t>
            </a:r>
            <a:endParaRPr lang="da-DK" dirty="0"/>
          </a:p>
        </p:txBody>
      </p:sp>
    </p:spTree>
    <p:custDataLst>
      <p:tags r:id="rId1"/>
    </p:custDataLst>
    <p:extLst>
      <p:ext uri="{BB962C8B-B14F-4D97-AF65-F5344CB8AC3E}">
        <p14:creationId xmlns:p14="http://schemas.microsoft.com/office/powerpoint/2010/main" val="2938198732"/>
      </p:ext>
    </p:extLst>
  </p:cSld>
  <p:clrMapOvr>
    <a:masterClrMapping/>
  </p:clrMapOvr>
  <mc:AlternateContent xmlns:mc="http://schemas.openxmlformats.org/markup-compatibility/2006" xmlns:p14="http://schemas.microsoft.com/office/powerpoint/2010/main">
    <mc:Choice Requires="p14">
      <p:transition spd="slow" p14:dur="2000" advTm="11153"/>
    </mc:Choice>
    <mc:Fallback xmlns="">
      <p:transition spd="slow" advTm="111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47547" y="-279664"/>
            <a:ext cx="5890909" cy="5812885"/>
          </a:xfrm>
        </p:spPr>
      </p:pic>
      <p:sp>
        <p:nvSpPr>
          <p:cNvPr id="2" name="Titel 1"/>
          <p:cNvSpPr>
            <a:spLocks noGrp="1"/>
          </p:cNvSpPr>
          <p:nvPr>
            <p:ph type="title"/>
          </p:nvPr>
        </p:nvSpPr>
        <p:spPr>
          <a:xfrm>
            <a:off x="296334" y="2007700"/>
            <a:ext cx="8596668" cy="1320800"/>
          </a:xfrm>
        </p:spPr>
        <p:txBody>
          <a:bodyPr>
            <a:normAutofit/>
          </a:bodyPr>
          <a:lstStyle/>
          <a:p>
            <a:r>
              <a:rPr lang="da-DK" sz="6000" dirty="0" smtClean="0"/>
              <a:t>Rigtig god </a:t>
            </a:r>
            <a:r>
              <a:rPr lang="da-DK" sz="6000" dirty="0" err="1" smtClean="0"/>
              <a:t>arbejdslyst</a:t>
            </a:r>
            <a:endParaRPr lang="da-DK" sz="6000" dirty="0"/>
          </a:p>
        </p:txBody>
      </p:sp>
      <p:sp>
        <p:nvSpPr>
          <p:cNvPr id="7" name="Rektangel 6"/>
          <p:cNvSpPr/>
          <p:nvPr/>
        </p:nvSpPr>
        <p:spPr>
          <a:xfrm>
            <a:off x="1043630" y="4409837"/>
            <a:ext cx="8655639" cy="2246769"/>
          </a:xfrm>
          <a:prstGeom prst="rect">
            <a:avLst/>
          </a:prstGeom>
          <a:solidFill>
            <a:srgbClr val="FFC000"/>
          </a:solidFill>
        </p:spPr>
        <p:txBody>
          <a:bodyPr wrap="none" lIns="91440" tIns="45720" rIns="91440" bIns="45720">
            <a:spAutoFit/>
          </a:bodyPr>
          <a:lstStyle/>
          <a:p>
            <a:pPr algn="ctr"/>
            <a:r>
              <a:rPr lang="da-DK"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Tidsramme: alle VØ timer </a:t>
            </a:r>
          </a:p>
          <a:p>
            <a:pPr algn="ctr"/>
            <a:r>
              <a:rPr lang="da-DK"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indtil aflevering – </a:t>
            </a:r>
          </a:p>
          <a:p>
            <a:pPr algn="ctr"/>
            <a:r>
              <a:rPr lang="da-DK" sz="32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og man må gerne arbejde mere end det </a:t>
            </a:r>
            <a:r>
              <a:rPr lang="da-DK" sz="32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sym typeface="Wingdings" panose="05000000000000000000" pitchFamily="2" charset="2"/>
              </a:rPr>
              <a:t></a:t>
            </a:r>
            <a:endParaRPr lang="da-DK"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custDataLst>
      <p:tags r:id="rId1"/>
    </p:custDataLst>
    <p:extLst>
      <p:ext uri="{BB962C8B-B14F-4D97-AF65-F5344CB8AC3E}">
        <p14:creationId xmlns:p14="http://schemas.microsoft.com/office/powerpoint/2010/main" val="2148629635"/>
      </p:ext>
    </p:extLst>
  </p:cSld>
  <p:clrMapOvr>
    <a:masterClrMapping/>
  </p:clrMapOvr>
  <mc:AlternateContent xmlns:mc="http://schemas.openxmlformats.org/markup-compatibility/2006" xmlns:p14="http://schemas.microsoft.com/office/powerpoint/2010/main">
    <mc:Choice Requires="p14">
      <p:transition spd="slow" p14:dur="2000" advTm="3725"/>
    </mc:Choice>
    <mc:Fallback xmlns="">
      <p:transition spd="slow" advTm="37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6"/>
                                        </p:tgtEl>
                                      </p:cBhvr>
                                    </p:animEffect>
                                    <p:anim calcmode="lin" valueType="num">
                                      <p:cBhvr>
                                        <p:cTn id="7"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6"/>
                                        </p:tgtEl>
                                        <p:attrNameLst>
                                          <p:attrName>ppt_h</p:attrName>
                                        </p:attrNameLst>
                                      </p:cBhvr>
                                      <p:tavLst>
                                        <p:tav tm="0">
                                          <p:val>
                                            <p:strVal val="ppt_h"/>
                                          </p:val>
                                        </p:tav>
                                        <p:tav tm="100000">
                                          <p:val>
                                            <p:strVal val="ppt_h"/>
                                          </p:val>
                                        </p:tav>
                                      </p:tavLst>
                                    </p:anim>
                                    <p:set>
                                      <p:cBhvr>
                                        <p:cTn id="9"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1.3|2.5"/>
</p:tagLst>
</file>

<file path=ppt/tags/tag2.xml><?xml version="1.0" encoding="utf-8"?>
<p:tagLst xmlns:a="http://schemas.openxmlformats.org/drawingml/2006/main" xmlns:r="http://schemas.openxmlformats.org/officeDocument/2006/relationships" xmlns:p="http://schemas.openxmlformats.org/presentationml/2006/main">
  <p:tag name="TIMING" val="|0.9"/>
</p:tagLst>
</file>

<file path=ppt/tags/tag3.xml><?xml version="1.0" encoding="utf-8"?>
<p:tagLst xmlns:a="http://schemas.openxmlformats.org/drawingml/2006/main" xmlns:r="http://schemas.openxmlformats.org/officeDocument/2006/relationships" xmlns:p="http://schemas.openxmlformats.org/presentationml/2006/main">
  <p:tag name="TIMING" val="|0.9|1.2"/>
</p:tagLst>
</file>

<file path=ppt/tags/tag4.xml><?xml version="1.0" encoding="utf-8"?>
<p:tagLst xmlns:a="http://schemas.openxmlformats.org/drawingml/2006/main" xmlns:r="http://schemas.openxmlformats.org/officeDocument/2006/relationships" xmlns:p="http://schemas.openxmlformats.org/presentationml/2006/main">
  <p:tag name="TIMING" val="|5.4"/>
</p:tagLst>
</file>

<file path=ppt/tags/tag5.xml><?xml version="1.0" encoding="utf-8"?>
<p:tagLst xmlns:a="http://schemas.openxmlformats.org/drawingml/2006/main" xmlns:r="http://schemas.openxmlformats.org/officeDocument/2006/relationships" xmlns:p="http://schemas.openxmlformats.org/presentationml/2006/main">
  <p:tag name="TIMING" val="|0.9"/>
</p:tagLst>
</file>

<file path=ppt/tags/tag6.xml><?xml version="1.0" encoding="utf-8"?>
<p:tagLst xmlns:a="http://schemas.openxmlformats.org/drawingml/2006/main" xmlns:r="http://schemas.openxmlformats.org/officeDocument/2006/relationships" xmlns:p="http://schemas.openxmlformats.org/presentationml/2006/main">
  <p:tag name="TIMING" val="|0.7"/>
</p:tagLst>
</file>

<file path=ppt/tags/tag7.xml><?xml version="1.0" encoding="utf-8"?>
<p:tagLst xmlns:a="http://schemas.openxmlformats.org/drawingml/2006/main" xmlns:r="http://schemas.openxmlformats.org/officeDocument/2006/relationships" xmlns:p="http://schemas.openxmlformats.org/presentationml/2006/main">
  <p:tag name="TIMING" val="|0.7"/>
</p:tagLst>
</file>

<file path=ppt/tags/tag8.xml><?xml version="1.0" encoding="utf-8"?>
<p:tagLst xmlns:a="http://schemas.openxmlformats.org/drawingml/2006/main" xmlns:r="http://schemas.openxmlformats.org/officeDocument/2006/relationships" xmlns:p="http://schemas.openxmlformats.org/presentationml/2006/main">
  <p:tag name="TIMING" val="|1|3.3"/>
</p:tagLst>
</file>

<file path=ppt/tags/tag9.xml><?xml version="1.0" encoding="utf-8"?>
<p:tagLst xmlns:a="http://schemas.openxmlformats.org/drawingml/2006/main" xmlns:r="http://schemas.openxmlformats.org/officeDocument/2006/relationships" xmlns:p="http://schemas.openxmlformats.org/presentationml/2006/main">
  <p:tag name="TIMING" val="|0.8|1.5"/>
</p:tagLst>
</file>

<file path=ppt/tags/tag10.xml><?xml version="1.0" encoding="utf-8"?>
<p:tagLst xmlns:a="http://schemas.openxmlformats.org/drawingml/2006/main" xmlns:r="http://schemas.openxmlformats.org/officeDocument/2006/relationships" xmlns:p="http://schemas.openxmlformats.org/presentationml/2006/main">
  <p:tag name="TIMING" val="|1.3|1|2.5|5.6"/>
</p:tagLst>
</file>

<file path=ppt/tags/tag11.xml><?xml version="1.0" encoding="utf-8"?>
<p:tagLst xmlns:a="http://schemas.openxmlformats.org/drawingml/2006/main" xmlns:r="http://schemas.openxmlformats.org/officeDocument/2006/relationships" xmlns:p="http://schemas.openxmlformats.org/presentationml/2006/main">
  <p:tag name="TIMING" val="|0.6"/>
</p:tagLst>
</file>

<file path=ppt/tags/tag12.xml><?xml version="1.0" encoding="utf-8"?>
<p:tagLst xmlns:a="http://schemas.openxmlformats.org/drawingml/2006/main" xmlns:r="http://schemas.openxmlformats.org/officeDocument/2006/relationships" xmlns:p="http://schemas.openxmlformats.org/presentationml/2006/main">
  <p:tag name="TIMING" val="|1.4|1.4|3|3.2|3"/>
</p:tagLst>
</file>

<file path=ppt/tags/tag13.xml><?xml version="1.0" encoding="utf-8"?>
<p:tagLst xmlns:a="http://schemas.openxmlformats.org/drawingml/2006/main" xmlns:r="http://schemas.openxmlformats.org/officeDocument/2006/relationships" xmlns:p="http://schemas.openxmlformats.org/presentationml/2006/main">
  <p:tag name="TIMING" val="|0.7|3.1|0.8|1.8|1|1|0.8|6"/>
</p:tagLst>
</file>

<file path=ppt/tags/tag14.xml><?xml version="1.0" encoding="utf-8"?>
<p:tagLst xmlns:a="http://schemas.openxmlformats.org/drawingml/2006/main" xmlns:r="http://schemas.openxmlformats.org/officeDocument/2006/relationships" xmlns:p="http://schemas.openxmlformats.org/presentationml/2006/main">
  <p:tag name="TIMING" val="|1|4.3"/>
</p:tagLst>
</file>

<file path=ppt/tags/tag15.xml><?xml version="1.0" encoding="utf-8"?>
<p:tagLst xmlns:a="http://schemas.openxmlformats.org/drawingml/2006/main" xmlns:r="http://schemas.openxmlformats.org/officeDocument/2006/relationships" xmlns:p="http://schemas.openxmlformats.org/presentationml/2006/main">
  <p:tag name="TIMING" val="|0.9|4.4|4|3.6|4.3|2.5"/>
</p:tagLst>
</file>

<file path=ppt/tags/tag16.xml><?xml version="1.0" encoding="utf-8"?>
<p:tagLst xmlns:a="http://schemas.openxmlformats.org/drawingml/2006/main" xmlns:r="http://schemas.openxmlformats.org/officeDocument/2006/relationships" xmlns:p="http://schemas.openxmlformats.org/presentationml/2006/main">
  <p:tag name="TIMING" val="|0.9|1.3|4.5|3|2.3|2.6"/>
</p:tagLst>
</file>

<file path=ppt/tags/tag17.xml><?xml version="1.0" encoding="utf-8"?>
<p:tagLst xmlns:a="http://schemas.openxmlformats.org/drawingml/2006/main" xmlns:r="http://schemas.openxmlformats.org/officeDocument/2006/relationships" xmlns:p="http://schemas.openxmlformats.org/presentationml/2006/main">
  <p:tag name="TIMING" val="|0.8|2.6|5.8"/>
</p:tagLst>
</file>

<file path=ppt/tags/tag18.xml><?xml version="1.0" encoding="utf-8"?>
<p:tagLst xmlns:a="http://schemas.openxmlformats.org/drawingml/2006/main" xmlns:r="http://schemas.openxmlformats.org/officeDocument/2006/relationships" xmlns:p="http://schemas.openxmlformats.org/presentationml/2006/main">
  <p:tag name="TIMING" val="|0.7|0.7|6.9"/>
</p:tagLst>
</file>

<file path=ppt/tags/tag19.xml><?xml version="1.0" encoding="utf-8"?>
<p:tagLst xmlns:a="http://schemas.openxmlformats.org/drawingml/2006/main" xmlns:r="http://schemas.openxmlformats.org/officeDocument/2006/relationships" xmlns:p="http://schemas.openxmlformats.org/presentationml/2006/main">
  <p:tag name="TIMING" val="|1.6"/>
</p:tagLst>
</file>

<file path=ppt/tags/tag20.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220</TotalTime>
  <Words>638</Words>
  <Application>Microsoft Office PowerPoint</Application>
  <PresentationFormat>Widescreen</PresentationFormat>
  <Paragraphs>56</Paragraphs>
  <Slides>21</Slides>
  <Notes>0</Notes>
  <HiddenSlides>0</HiddenSlides>
  <MMClips>1</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21</vt:i4>
      </vt:variant>
    </vt:vector>
  </HeadingPairs>
  <TitlesOfParts>
    <vt:vector size="26" baseType="lpstr">
      <vt:lpstr>Arial</vt:lpstr>
      <vt:lpstr>Trebuchet MS</vt:lpstr>
      <vt:lpstr>Wingdings</vt:lpstr>
      <vt:lpstr>Wingdings 3</vt:lpstr>
      <vt:lpstr>Facet</vt:lpstr>
      <vt:lpstr>PowerPoint-præsentation</vt:lpstr>
      <vt:lpstr>Ikke helt ung </vt:lpstr>
      <vt:lpstr>Hovedsædet er i Viborg</vt:lpstr>
      <vt:lpstr>Produktporteføljen er omfattende og der er noget for enhver smag</vt:lpstr>
      <vt:lpstr>De handler med smukke ting</vt:lpstr>
      <vt:lpstr>PowerPoint-præsentation</vt:lpstr>
      <vt:lpstr>PowerPoint-præsentation</vt:lpstr>
      <vt:lpstr>Det går dem godt – også økonomisk</vt:lpstr>
      <vt:lpstr>PowerPoint-præsentation</vt:lpstr>
      <vt:lpstr>PowerPoint-præsentation</vt:lpstr>
      <vt:lpstr>Årsregnskab 2015  Endnu et år med positivt resultat fra F&amp;H – og endnu en kendis til Viborg virksomheden. </vt:lpstr>
      <vt:lpstr>Visionen</vt:lpstr>
      <vt:lpstr>Missionen –  hvordan vil de udføre visionen</vt:lpstr>
      <vt:lpstr>Kerneværdierne</vt:lpstr>
      <vt:lpstr>233 medarbejdere og 94% af dem er stolte over at være en del af koncernen</vt:lpstr>
      <vt:lpstr>Code of Conduct</vt:lpstr>
      <vt:lpstr>Arbejder de med CSR</vt:lpstr>
      <vt:lpstr>F&amp;H’s logistik</vt:lpstr>
      <vt:lpstr>PowerPoint-præsentation</vt:lpstr>
      <vt:lpstr>Vi besøger F&amp;H på onsdag</vt:lpstr>
      <vt:lpstr>Rigtig god arbejdslyst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Pia Egberg</dc:creator>
  <cp:lastModifiedBy>Pia Egberg</cp:lastModifiedBy>
  <cp:revision>11</cp:revision>
  <dcterms:created xsi:type="dcterms:W3CDTF">2016-11-18T12:43:49Z</dcterms:created>
  <dcterms:modified xsi:type="dcterms:W3CDTF">2016-11-21T09:03:16Z</dcterms:modified>
</cp:coreProperties>
</file>