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4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37ADA5-4958-4B95-943E-A493220F5E9D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da-DK"/>
        </a:p>
      </dgm:t>
    </dgm:pt>
    <dgm:pt modelId="{933B94FF-3C10-47DB-8741-58C3113A152A}">
      <dgm:prSet phldrT="[Tekst]"/>
      <dgm:spPr/>
      <dgm:t>
        <a:bodyPr/>
        <a:lstStyle/>
        <a:p>
          <a:r>
            <a:rPr lang="da-DK" dirty="0" smtClean="0"/>
            <a:t>Beskrivelse</a:t>
          </a:r>
          <a:endParaRPr lang="da-DK" dirty="0"/>
        </a:p>
      </dgm:t>
    </dgm:pt>
    <dgm:pt modelId="{E3FCA0B8-BE2A-452E-9AD7-219C2659CAAB}" type="parTrans" cxnId="{3506B0F7-29A1-4389-AD71-D5E3980F5B7E}">
      <dgm:prSet/>
      <dgm:spPr/>
      <dgm:t>
        <a:bodyPr/>
        <a:lstStyle/>
        <a:p>
          <a:endParaRPr lang="da-DK"/>
        </a:p>
      </dgm:t>
    </dgm:pt>
    <dgm:pt modelId="{51052C07-CED9-4D0E-9772-D7D738CD6158}" type="sibTrans" cxnId="{3506B0F7-29A1-4389-AD71-D5E3980F5B7E}">
      <dgm:prSet/>
      <dgm:spPr/>
      <dgm:t>
        <a:bodyPr/>
        <a:lstStyle/>
        <a:p>
          <a:endParaRPr lang="da-DK"/>
        </a:p>
      </dgm:t>
    </dgm:pt>
    <dgm:pt modelId="{60A3EF2A-E6F5-4DC6-8D15-CEB8A09A4E28}">
      <dgm:prSet phldrT="[Tekst]"/>
      <dgm:spPr/>
      <dgm:t>
        <a:bodyPr/>
        <a:lstStyle/>
        <a:p>
          <a:r>
            <a:rPr lang="da-DK" dirty="0" smtClean="0"/>
            <a:t>Analyse</a:t>
          </a:r>
          <a:endParaRPr lang="da-DK" dirty="0"/>
        </a:p>
      </dgm:t>
    </dgm:pt>
    <dgm:pt modelId="{3D351811-024F-497D-8763-1AA8A300632C}" type="parTrans" cxnId="{76F137C2-007C-4180-94EF-0144484DEDF1}">
      <dgm:prSet/>
      <dgm:spPr/>
      <dgm:t>
        <a:bodyPr/>
        <a:lstStyle/>
        <a:p>
          <a:endParaRPr lang="da-DK"/>
        </a:p>
      </dgm:t>
    </dgm:pt>
    <dgm:pt modelId="{83380BE0-EB4A-42CB-80AF-E7E7151CBB76}" type="sibTrans" cxnId="{76F137C2-007C-4180-94EF-0144484DEDF1}">
      <dgm:prSet/>
      <dgm:spPr/>
      <dgm:t>
        <a:bodyPr/>
        <a:lstStyle/>
        <a:p>
          <a:endParaRPr lang="da-DK"/>
        </a:p>
      </dgm:t>
    </dgm:pt>
    <dgm:pt modelId="{5C4A46F8-2278-4E11-B5A7-37A37825EAA7}">
      <dgm:prSet phldrT="[Tekst]"/>
      <dgm:spPr/>
      <dgm:t>
        <a:bodyPr/>
        <a:lstStyle/>
        <a:p>
          <a:r>
            <a:rPr lang="da-DK" dirty="0" smtClean="0"/>
            <a:t>Vurdering/diskussion</a:t>
          </a:r>
          <a:endParaRPr lang="da-DK" dirty="0"/>
        </a:p>
      </dgm:t>
    </dgm:pt>
    <dgm:pt modelId="{674A4A8A-DDA3-4CC9-B5FF-57434FD2B4E9}" type="parTrans" cxnId="{FCEA95F3-2BFA-4DEA-B7EB-44D63E6EE4B7}">
      <dgm:prSet/>
      <dgm:spPr/>
      <dgm:t>
        <a:bodyPr/>
        <a:lstStyle/>
        <a:p>
          <a:endParaRPr lang="da-DK"/>
        </a:p>
      </dgm:t>
    </dgm:pt>
    <dgm:pt modelId="{69D74C8E-F87C-4105-A54C-8300AEA750B4}" type="sibTrans" cxnId="{FCEA95F3-2BFA-4DEA-B7EB-44D63E6EE4B7}">
      <dgm:prSet/>
      <dgm:spPr/>
      <dgm:t>
        <a:bodyPr/>
        <a:lstStyle/>
        <a:p>
          <a:endParaRPr lang="da-DK"/>
        </a:p>
      </dgm:t>
    </dgm:pt>
    <dgm:pt modelId="{AF40CCED-69B6-42B6-89B0-524C6A861CE9}" type="pres">
      <dgm:prSet presAssocID="{DC37ADA5-4958-4B95-943E-A493220F5E9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a-DK"/>
        </a:p>
      </dgm:t>
    </dgm:pt>
    <dgm:pt modelId="{80625C81-3920-403B-8809-6648BBA4917C}" type="pres">
      <dgm:prSet presAssocID="{933B94FF-3C10-47DB-8741-58C3113A152A}" presName="parentLin" presStyleCnt="0"/>
      <dgm:spPr/>
    </dgm:pt>
    <dgm:pt modelId="{6F8C5810-F7C8-46BC-903E-DB27E1E9ED12}" type="pres">
      <dgm:prSet presAssocID="{933B94FF-3C10-47DB-8741-58C3113A152A}" presName="parentLeftMargin" presStyleLbl="node1" presStyleIdx="0" presStyleCnt="3"/>
      <dgm:spPr/>
      <dgm:t>
        <a:bodyPr/>
        <a:lstStyle/>
        <a:p>
          <a:endParaRPr lang="da-DK"/>
        </a:p>
      </dgm:t>
    </dgm:pt>
    <dgm:pt modelId="{D8F33DF1-8968-438C-AD6A-46E4062DD736}" type="pres">
      <dgm:prSet presAssocID="{933B94FF-3C10-47DB-8741-58C3113A152A}" presName="parentText" presStyleLbl="node1" presStyleIdx="0" presStyleCnt="3" custLinFactNeighborX="-14118" custLinFactNeighborY="-4693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A04FBD1D-4C02-4684-9DF9-8C8F19DD7A86}" type="pres">
      <dgm:prSet presAssocID="{933B94FF-3C10-47DB-8741-58C3113A152A}" presName="negativeSpace" presStyleCnt="0"/>
      <dgm:spPr/>
    </dgm:pt>
    <dgm:pt modelId="{5B0148A3-BEB9-469F-AD09-BA8517DD1A2D}" type="pres">
      <dgm:prSet presAssocID="{933B94FF-3C10-47DB-8741-58C3113A152A}" presName="childText" presStyleLbl="conFgAcc1" presStyleIdx="0" presStyleCnt="3">
        <dgm:presLayoutVars>
          <dgm:bulletEnabled val="1"/>
        </dgm:presLayoutVars>
      </dgm:prSet>
      <dgm:spPr/>
    </dgm:pt>
    <dgm:pt modelId="{0E927AE0-773A-4DC1-BFE5-165FDD69D656}" type="pres">
      <dgm:prSet presAssocID="{51052C07-CED9-4D0E-9772-D7D738CD6158}" presName="spaceBetweenRectangles" presStyleCnt="0"/>
      <dgm:spPr/>
    </dgm:pt>
    <dgm:pt modelId="{A27C03E6-33BF-48A5-B3B5-2BC2F572C349}" type="pres">
      <dgm:prSet presAssocID="{60A3EF2A-E6F5-4DC6-8D15-CEB8A09A4E28}" presName="parentLin" presStyleCnt="0"/>
      <dgm:spPr/>
    </dgm:pt>
    <dgm:pt modelId="{2277F138-18FA-4A85-9F93-9D8BE4A7F13D}" type="pres">
      <dgm:prSet presAssocID="{60A3EF2A-E6F5-4DC6-8D15-CEB8A09A4E28}" presName="parentLeftMargin" presStyleLbl="node1" presStyleIdx="0" presStyleCnt="3"/>
      <dgm:spPr/>
      <dgm:t>
        <a:bodyPr/>
        <a:lstStyle/>
        <a:p>
          <a:endParaRPr lang="da-DK"/>
        </a:p>
      </dgm:t>
    </dgm:pt>
    <dgm:pt modelId="{D5A08174-4CD9-41CC-9671-FB2F8DCE794B}" type="pres">
      <dgm:prSet presAssocID="{60A3EF2A-E6F5-4DC6-8D15-CEB8A09A4E28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1B57AA7D-AF82-4FC6-BE75-D8703724F598}" type="pres">
      <dgm:prSet presAssocID="{60A3EF2A-E6F5-4DC6-8D15-CEB8A09A4E28}" presName="negativeSpace" presStyleCnt="0"/>
      <dgm:spPr/>
    </dgm:pt>
    <dgm:pt modelId="{1819A410-0413-406D-822E-2ED06DEDDC03}" type="pres">
      <dgm:prSet presAssocID="{60A3EF2A-E6F5-4DC6-8D15-CEB8A09A4E28}" presName="childText" presStyleLbl="conFgAcc1" presStyleIdx="1" presStyleCnt="3">
        <dgm:presLayoutVars>
          <dgm:bulletEnabled val="1"/>
        </dgm:presLayoutVars>
      </dgm:prSet>
      <dgm:spPr/>
    </dgm:pt>
    <dgm:pt modelId="{21E3839C-5057-4BB4-B983-9A04553ECA25}" type="pres">
      <dgm:prSet presAssocID="{83380BE0-EB4A-42CB-80AF-E7E7151CBB76}" presName="spaceBetweenRectangles" presStyleCnt="0"/>
      <dgm:spPr/>
    </dgm:pt>
    <dgm:pt modelId="{86F37B33-79A8-4844-89D4-A0C25A5228FC}" type="pres">
      <dgm:prSet presAssocID="{5C4A46F8-2278-4E11-B5A7-37A37825EAA7}" presName="parentLin" presStyleCnt="0"/>
      <dgm:spPr/>
    </dgm:pt>
    <dgm:pt modelId="{97EEF118-4694-4C5D-A2BE-F845679D5A30}" type="pres">
      <dgm:prSet presAssocID="{5C4A46F8-2278-4E11-B5A7-37A37825EAA7}" presName="parentLeftMargin" presStyleLbl="node1" presStyleIdx="1" presStyleCnt="3"/>
      <dgm:spPr/>
      <dgm:t>
        <a:bodyPr/>
        <a:lstStyle/>
        <a:p>
          <a:endParaRPr lang="da-DK"/>
        </a:p>
      </dgm:t>
    </dgm:pt>
    <dgm:pt modelId="{65085C3B-06D3-406E-B765-5911E390BCDC}" type="pres">
      <dgm:prSet presAssocID="{5C4A46F8-2278-4E11-B5A7-37A37825EAA7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a-DK"/>
        </a:p>
      </dgm:t>
    </dgm:pt>
    <dgm:pt modelId="{48559C9A-3429-4CAA-AEC1-4CB9C97D06EF}" type="pres">
      <dgm:prSet presAssocID="{5C4A46F8-2278-4E11-B5A7-37A37825EAA7}" presName="negativeSpace" presStyleCnt="0"/>
      <dgm:spPr/>
    </dgm:pt>
    <dgm:pt modelId="{1CF353D5-4EAF-4D19-B517-535E8DE0F34B}" type="pres">
      <dgm:prSet presAssocID="{5C4A46F8-2278-4E11-B5A7-37A37825EAA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99221EB-3B6A-4689-852E-F3FEDD9C2A59}" type="presOf" srcId="{DC37ADA5-4958-4B95-943E-A493220F5E9D}" destId="{AF40CCED-69B6-42B6-89B0-524C6A861CE9}" srcOrd="0" destOrd="0" presId="urn:microsoft.com/office/officeart/2005/8/layout/list1"/>
    <dgm:cxn modelId="{F3DE32DB-4ED8-484E-9AEB-9F6D20D5BE22}" type="presOf" srcId="{933B94FF-3C10-47DB-8741-58C3113A152A}" destId="{D8F33DF1-8968-438C-AD6A-46E4062DD736}" srcOrd="1" destOrd="0" presId="urn:microsoft.com/office/officeart/2005/8/layout/list1"/>
    <dgm:cxn modelId="{76F137C2-007C-4180-94EF-0144484DEDF1}" srcId="{DC37ADA5-4958-4B95-943E-A493220F5E9D}" destId="{60A3EF2A-E6F5-4DC6-8D15-CEB8A09A4E28}" srcOrd="1" destOrd="0" parTransId="{3D351811-024F-497D-8763-1AA8A300632C}" sibTransId="{83380BE0-EB4A-42CB-80AF-E7E7151CBB76}"/>
    <dgm:cxn modelId="{1DF4BCBA-E88F-499D-8485-404C0E27E30A}" type="presOf" srcId="{60A3EF2A-E6F5-4DC6-8D15-CEB8A09A4E28}" destId="{2277F138-18FA-4A85-9F93-9D8BE4A7F13D}" srcOrd="0" destOrd="0" presId="urn:microsoft.com/office/officeart/2005/8/layout/list1"/>
    <dgm:cxn modelId="{FCEA95F3-2BFA-4DEA-B7EB-44D63E6EE4B7}" srcId="{DC37ADA5-4958-4B95-943E-A493220F5E9D}" destId="{5C4A46F8-2278-4E11-B5A7-37A37825EAA7}" srcOrd="2" destOrd="0" parTransId="{674A4A8A-DDA3-4CC9-B5FF-57434FD2B4E9}" sibTransId="{69D74C8E-F87C-4105-A54C-8300AEA750B4}"/>
    <dgm:cxn modelId="{6C03D953-5083-44BA-98D0-A279A7D5EF35}" type="presOf" srcId="{5C4A46F8-2278-4E11-B5A7-37A37825EAA7}" destId="{65085C3B-06D3-406E-B765-5911E390BCDC}" srcOrd="1" destOrd="0" presId="urn:microsoft.com/office/officeart/2005/8/layout/list1"/>
    <dgm:cxn modelId="{E0414DF3-B2EA-4148-8D73-EBEB484B5062}" type="presOf" srcId="{60A3EF2A-E6F5-4DC6-8D15-CEB8A09A4E28}" destId="{D5A08174-4CD9-41CC-9671-FB2F8DCE794B}" srcOrd="1" destOrd="0" presId="urn:microsoft.com/office/officeart/2005/8/layout/list1"/>
    <dgm:cxn modelId="{3506B0F7-29A1-4389-AD71-D5E3980F5B7E}" srcId="{DC37ADA5-4958-4B95-943E-A493220F5E9D}" destId="{933B94FF-3C10-47DB-8741-58C3113A152A}" srcOrd="0" destOrd="0" parTransId="{E3FCA0B8-BE2A-452E-9AD7-219C2659CAAB}" sibTransId="{51052C07-CED9-4D0E-9772-D7D738CD6158}"/>
    <dgm:cxn modelId="{1C7AE9AA-1F1B-4F61-A774-54CE424BD5DA}" type="presOf" srcId="{933B94FF-3C10-47DB-8741-58C3113A152A}" destId="{6F8C5810-F7C8-46BC-903E-DB27E1E9ED12}" srcOrd="0" destOrd="0" presId="urn:microsoft.com/office/officeart/2005/8/layout/list1"/>
    <dgm:cxn modelId="{6BB77A92-4B9D-4E76-BCAC-173BFD497099}" type="presOf" srcId="{5C4A46F8-2278-4E11-B5A7-37A37825EAA7}" destId="{97EEF118-4694-4C5D-A2BE-F845679D5A30}" srcOrd="0" destOrd="0" presId="urn:microsoft.com/office/officeart/2005/8/layout/list1"/>
    <dgm:cxn modelId="{64472F2D-3208-4408-9F23-6FA973282FE9}" type="presParOf" srcId="{AF40CCED-69B6-42B6-89B0-524C6A861CE9}" destId="{80625C81-3920-403B-8809-6648BBA4917C}" srcOrd="0" destOrd="0" presId="urn:microsoft.com/office/officeart/2005/8/layout/list1"/>
    <dgm:cxn modelId="{82A8F66C-8F66-4EFD-ABA7-69D626AE5585}" type="presParOf" srcId="{80625C81-3920-403B-8809-6648BBA4917C}" destId="{6F8C5810-F7C8-46BC-903E-DB27E1E9ED12}" srcOrd="0" destOrd="0" presId="urn:microsoft.com/office/officeart/2005/8/layout/list1"/>
    <dgm:cxn modelId="{1EED45B5-0143-4032-98C7-5E07EC5061B6}" type="presParOf" srcId="{80625C81-3920-403B-8809-6648BBA4917C}" destId="{D8F33DF1-8968-438C-AD6A-46E4062DD736}" srcOrd="1" destOrd="0" presId="urn:microsoft.com/office/officeart/2005/8/layout/list1"/>
    <dgm:cxn modelId="{4908A637-372C-43C3-B8A1-BAEF2B4F2619}" type="presParOf" srcId="{AF40CCED-69B6-42B6-89B0-524C6A861CE9}" destId="{A04FBD1D-4C02-4684-9DF9-8C8F19DD7A86}" srcOrd="1" destOrd="0" presId="urn:microsoft.com/office/officeart/2005/8/layout/list1"/>
    <dgm:cxn modelId="{1F051F69-AFC1-41E8-BE8C-58E8704E648D}" type="presParOf" srcId="{AF40CCED-69B6-42B6-89B0-524C6A861CE9}" destId="{5B0148A3-BEB9-469F-AD09-BA8517DD1A2D}" srcOrd="2" destOrd="0" presId="urn:microsoft.com/office/officeart/2005/8/layout/list1"/>
    <dgm:cxn modelId="{A37EC379-0001-4AA1-B480-10CE16BFCC57}" type="presParOf" srcId="{AF40CCED-69B6-42B6-89B0-524C6A861CE9}" destId="{0E927AE0-773A-4DC1-BFE5-165FDD69D656}" srcOrd="3" destOrd="0" presId="urn:microsoft.com/office/officeart/2005/8/layout/list1"/>
    <dgm:cxn modelId="{86C9264C-A90E-4B8F-994B-84CCC13FEFBA}" type="presParOf" srcId="{AF40CCED-69B6-42B6-89B0-524C6A861CE9}" destId="{A27C03E6-33BF-48A5-B3B5-2BC2F572C349}" srcOrd="4" destOrd="0" presId="urn:microsoft.com/office/officeart/2005/8/layout/list1"/>
    <dgm:cxn modelId="{7B591836-EB7D-412C-B0DD-5E261453C6F4}" type="presParOf" srcId="{A27C03E6-33BF-48A5-B3B5-2BC2F572C349}" destId="{2277F138-18FA-4A85-9F93-9D8BE4A7F13D}" srcOrd="0" destOrd="0" presId="urn:microsoft.com/office/officeart/2005/8/layout/list1"/>
    <dgm:cxn modelId="{C279DE43-D6DD-4306-B89B-26F5D7FCEE6D}" type="presParOf" srcId="{A27C03E6-33BF-48A5-B3B5-2BC2F572C349}" destId="{D5A08174-4CD9-41CC-9671-FB2F8DCE794B}" srcOrd="1" destOrd="0" presId="urn:microsoft.com/office/officeart/2005/8/layout/list1"/>
    <dgm:cxn modelId="{B4C4F1E9-ACF2-48F6-B622-D0FE6CAF966F}" type="presParOf" srcId="{AF40CCED-69B6-42B6-89B0-524C6A861CE9}" destId="{1B57AA7D-AF82-4FC6-BE75-D8703724F598}" srcOrd="5" destOrd="0" presId="urn:microsoft.com/office/officeart/2005/8/layout/list1"/>
    <dgm:cxn modelId="{C4F9B156-6886-41E6-801A-347D8D449073}" type="presParOf" srcId="{AF40CCED-69B6-42B6-89B0-524C6A861CE9}" destId="{1819A410-0413-406D-822E-2ED06DEDDC03}" srcOrd="6" destOrd="0" presId="urn:microsoft.com/office/officeart/2005/8/layout/list1"/>
    <dgm:cxn modelId="{F1DC254F-9D9B-4607-A146-4E5485FCF24A}" type="presParOf" srcId="{AF40CCED-69B6-42B6-89B0-524C6A861CE9}" destId="{21E3839C-5057-4BB4-B983-9A04553ECA25}" srcOrd="7" destOrd="0" presId="urn:microsoft.com/office/officeart/2005/8/layout/list1"/>
    <dgm:cxn modelId="{B5E17D83-8260-4A4B-B1D1-9A184FAA1DD8}" type="presParOf" srcId="{AF40CCED-69B6-42B6-89B0-524C6A861CE9}" destId="{86F37B33-79A8-4844-89D4-A0C25A5228FC}" srcOrd="8" destOrd="0" presId="urn:microsoft.com/office/officeart/2005/8/layout/list1"/>
    <dgm:cxn modelId="{29A46594-D52A-4A48-B103-0512260F8F38}" type="presParOf" srcId="{86F37B33-79A8-4844-89D4-A0C25A5228FC}" destId="{97EEF118-4694-4C5D-A2BE-F845679D5A30}" srcOrd="0" destOrd="0" presId="urn:microsoft.com/office/officeart/2005/8/layout/list1"/>
    <dgm:cxn modelId="{CADA63A9-2FA5-4A00-A4B5-86E39BE55EE9}" type="presParOf" srcId="{86F37B33-79A8-4844-89D4-A0C25A5228FC}" destId="{65085C3B-06D3-406E-B765-5911E390BCDC}" srcOrd="1" destOrd="0" presId="urn:microsoft.com/office/officeart/2005/8/layout/list1"/>
    <dgm:cxn modelId="{21E432DA-FE04-42FF-89D8-C6A5A7C641C9}" type="presParOf" srcId="{AF40CCED-69B6-42B6-89B0-524C6A861CE9}" destId="{48559C9A-3429-4CAA-AEC1-4CB9C97D06EF}" srcOrd="9" destOrd="0" presId="urn:microsoft.com/office/officeart/2005/8/layout/list1"/>
    <dgm:cxn modelId="{37F9A268-C2F4-40B3-9F64-E0F949795014}" type="presParOf" srcId="{AF40CCED-69B6-42B6-89B0-524C6A861CE9}" destId="{1CF353D5-4EAF-4D19-B517-535E8DE0F34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148A3-BEB9-469F-AD09-BA8517DD1A2D}">
      <dsp:nvSpPr>
        <dsp:cNvPr id="0" name=""/>
        <dsp:cNvSpPr/>
      </dsp:nvSpPr>
      <dsp:spPr>
        <a:xfrm>
          <a:off x="0" y="818046"/>
          <a:ext cx="374396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33DF1-8968-438C-AD6A-46E4062DD736}">
      <dsp:nvSpPr>
        <dsp:cNvPr id="0" name=""/>
        <dsp:cNvSpPr/>
      </dsp:nvSpPr>
      <dsp:spPr>
        <a:xfrm>
          <a:off x="160769" y="495139"/>
          <a:ext cx="2620772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59" tIns="0" rIns="9905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 smtClean="0"/>
            <a:t>Beskrivelse</a:t>
          </a:r>
          <a:endParaRPr lang="da-DK" sz="2000" kern="1200" dirty="0"/>
        </a:p>
      </dsp:txBody>
      <dsp:txXfrm>
        <a:off x="189590" y="523960"/>
        <a:ext cx="2563130" cy="532758"/>
      </dsp:txXfrm>
    </dsp:sp>
    <dsp:sp modelId="{1819A410-0413-406D-822E-2ED06DEDDC03}">
      <dsp:nvSpPr>
        <dsp:cNvPr id="0" name=""/>
        <dsp:cNvSpPr/>
      </dsp:nvSpPr>
      <dsp:spPr>
        <a:xfrm>
          <a:off x="0" y="1725246"/>
          <a:ext cx="374396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A08174-4CD9-41CC-9671-FB2F8DCE794B}">
      <dsp:nvSpPr>
        <dsp:cNvPr id="0" name=""/>
        <dsp:cNvSpPr/>
      </dsp:nvSpPr>
      <dsp:spPr>
        <a:xfrm>
          <a:off x="187198" y="1430046"/>
          <a:ext cx="2620772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59" tIns="0" rIns="9905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 smtClean="0"/>
            <a:t>Analyse</a:t>
          </a:r>
          <a:endParaRPr lang="da-DK" sz="2000" kern="1200" dirty="0"/>
        </a:p>
      </dsp:txBody>
      <dsp:txXfrm>
        <a:off x="216019" y="1458867"/>
        <a:ext cx="2563130" cy="532758"/>
      </dsp:txXfrm>
    </dsp:sp>
    <dsp:sp modelId="{1CF353D5-4EAF-4D19-B517-535E8DE0F34B}">
      <dsp:nvSpPr>
        <dsp:cNvPr id="0" name=""/>
        <dsp:cNvSpPr/>
      </dsp:nvSpPr>
      <dsp:spPr>
        <a:xfrm>
          <a:off x="0" y="2632446"/>
          <a:ext cx="3743960" cy="50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085C3B-06D3-406E-B765-5911E390BCDC}">
      <dsp:nvSpPr>
        <dsp:cNvPr id="0" name=""/>
        <dsp:cNvSpPr/>
      </dsp:nvSpPr>
      <dsp:spPr>
        <a:xfrm>
          <a:off x="187198" y="2337246"/>
          <a:ext cx="2620772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59" tIns="0" rIns="99059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2000" kern="1200" dirty="0" smtClean="0"/>
            <a:t>Vurdering/diskussion</a:t>
          </a:r>
          <a:endParaRPr lang="da-DK" sz="2000" kern="1200" dirty="0"/>
        </a:p>
      </dsp:txBody>
      <dsp:txXfrm>
        <a:off x="216019" y="2366067"/>
        <a:ext cx="2563130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 smtClean="0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 smtClean="0"/>
              <a:t>Klik for at redigere i master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dirty="0" smtClean="0"/>
              <a:t>De taksonomiske niveauer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da-DK" sz="2800" dirty="0"/>
              <a:t>Redegørelse</a:t>
            </a:r>
          </a:p>
          <a:p>
            <a:pPr marL="342900" indent="-342900" algn="l">
              <a:buFont typeface="+mj-lt"/>
              <a:buAutoNum type="arabicPeriod"/>
            </a:pPr>
            <a:r>
              <a:rPr lang="da-DK" sz="2800" dirty="0"/>
              <a:t>Analyse</a:t>
            </a:r>
          </a:p>
          <a:p>
            <a:pPr marL="342900" indent="-342900" algn="l">
              <a:buFont typeface="+mj-lt"/>
              <a:buAutoNum type="arabicPeriod"/>
            </a:pPr>
            <a:r>
              <a:rPr lang="da-DK" sz="2800" dirty="0"/>
              <a:t>Diskussion / Vurdering.</a:t>
            </a:r>
            <a:endParaRPr lang="da-DK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4549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Redegørelsen =Beskrivelsen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11447" y="1890120"/>
            <a:ext cx="8596668" cy="3880773"/>
          </a:xfrm>
        </p:spPr>
        <p:txBody>
          <a:bodyPr>
            <a:normAutofit/>
          </a:bodyPr>
          <a:lstStyle/>
          <a:p>
            <a:r>
              <a:rPr lang="da-DK" sz="2400" dirty="0" smtClean="0"/>
              <a:t>Hvor meget tankearbejde skal du bruge til et spørgsmål</a:t>
            </a:r>
          </a:p>
          <a:p>
            <a:pPr lvl="1"/>
            <a:r>
              <a:rPr lang="da-DK" sz="2000" dirty="0" smtClean="0"/>
              <a:t>Er det en </a:t>
            </a:r>
            <a:r>
              <a:rPr lang="da-DK" sz="2000" b="1" dirty="0" smtClean="0"/>
              <a:t>beskrivelse</a:t>
            </a:r>
            <a:r>
              <a:rPr lang="da-DK" sz="2000" dirty="0" smtClean="0"/>
              <a:t>, kræver det ikke så meget</a:t>
            </a:r>
          </a:p>
          <a:p>
            <a:pPr lvl="1"/>
            <a:r>
              <a:rPr lang="da-DK" sz="2000" dirty="0" smtClean="0"/>
              <a:t>I VØ: beskriv firmaet – stil nogle hvem/hvad/hvor spørgsmål</a:t>
            </a:r>
            <a:endParaRPr lang="da-DK" sz="2000" dirty="0"/>
          </a:p>
        </p:txBody>
      </p:sp>
      <p:sp>
        <p:nvSpPr>
          <p:cNvPr id="5" name="Tekstfelt 4"/>
          <p:cNvSpPr txBox="1"/>
          <p:nvPr/>
        </p:nvSpPr>
        <p:spPr>
          <a:xfrm>
            <a:off x="6659880" y="3197554"/>
            <a:ext cx="4426212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 smtClean="0"/>
              <a:t>Hvor mange arbejder der i virksomheden</a:t>
            </a:r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677334" y="4017457"/>
            <a:ext cx="4889480" cy="369332"/>
          </a:xfrm>
          <a:prstGeom prst="rect">
            <a:avLst/>
          </a:prstGeom>
          <a:solidFill>
            <a:srgbClr val="FFC0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 smtClean="0"/>
              <a:t>Hvem er direktør og hvem ejer virksomheden</a:t>
            </a:r>
            <a:endParaRPr lang="da-DK" dirty="0"/>
          </a:p>
        </p:txBody>
      </p:sp>
      <p:sp>
        <p:nvSpPr>
          <p:cNvPr id="7" name="Tekstfelt 6"/>
          <p:cNvSpPr txBox="1"/>
          <p:nvPr/>
        </p:nvSpPr>
        <p:spPr>
          <a:xfrm>
            <a:off x="5897880" y="4326370"/>
            <a:ext cx="2747868" cy="369332"/>
          </a:xfrm>
          <a:prstGeom prst="rect">
            <a:avLst/>
          </a:prstGeom>
          <a:solidFill>
            <a:srgbClr val="00B0F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 smtClean="0"/>
              <a:t>Hvor stor er overskuddet</a:t>
            </a:r>
            <a:endParaRPr lang="da-DK" dirty="0"/>
          </a:p>
        </p:txBody>
      </p:sp>
      <p:sp>
        <p:nvSpPr>
          <p:cNvPr id="8" name="Tekstfelt 7"/>
          <p:cNvSpPr txBox="1"/>
          <p:nvPr/>
        </p:nvSpPr>
        <p:spPr>
          <a:xfrm>
            <a:off x="6294120" y="5466993"/>
            <a:ext cx="5423280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 smtClean="0"/>
              <a:t>Hvor store er aktiverne og hvor meget gæld er der</a:t>
            </a:r>
            <a:endParaRPr lang="da-DK" dirty="0"/>
          </a:p>
        </p:txBody>
      </p:sp>
      <p:sp>
        <p:nvSpPr>
          <p:cNvPr id="9" name="Tekstfelt 8"/>
          <p:cNvSpPr txBox="1"/>
          <p:nvPr/>
        </p:nvSpPr>
        <p:spPr>
          <a:xfrm>
            <a:off x="335280" y="5103243"/>
            <a:ext cx="3687228" cy="369332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 smtClean="0"/>
              <a:t>Hvor stor har omsætningen været</a:t>
            </a:r>
            <a:endParaRPr lang="da-DK" dirty="0"/>
          </a:p>
        </p:txBody>
      </p:sp>
      <p:sp>
        <p:nvSpPr>
          <p:cNvPr id="10" name="Tekstfelt 9"/>
          <p:cNvSpPr txBox="1"/>
          <p:nvPr/>
        </p:nvSpPr>
        <p:spPr>
          <a:xfrm>
            <a:off x="2264028" y="5991383"/>
            <a:ext cx="3270447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da-DK" dirty="0" smtClean="0"/>
              <a:t>Hvordan vokser virksomheden</a:t>
            </a:r>
            <a:endParaRPr lang="da-DK" dirty="0"/>
          </a:p>
        </p:txBody>
      </p:sp>
      <p:sp>
        <p:nvSpPr>
          <p:cNvPr id="11" name="Tekstfelt 10"/>
          <p:cNvSpPr txBox="1"/>
          <p:nvPr/>
        </p:nvSpPr>
        <p:spPr>
          <a:xfrm>
            <a:off x="8168128" y="183660"/>
            <a:ext cx="3677813" cy="1569660"/>
          </a:xfrm>
          <a:prstGeom prst="rect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da-DK" sz="2400" dirty="0" smtClean="0"/>
              <a:t>Det er ren </a:t>
            </a:r>
            <a:r>
              <a:rPr lang="da-DK" sz="2400" b="1" dirty="0" smtClean="0"/>
              <a:t>beskrivelse</a:t>
            </a:r>
            <a:r>
              <a:rPr lang="da-DK" sz="2400" dirty="0" smtClean="0"/>
              <a:t> og du finder oplysninger i regnskabet, en video, en bog/rapport </a:t>
            </a:r>
            <a:r>
              <a:rPr lang="da-DK" sz="2400" dirty="0" err="1" smtClean="0"/>
              <a:t>osv</a:t>
            </a:r>
            <a:endParaRPr lang="da-DK" sz="2400" dirty="0"/>
          </a:p>
        </p:txBody>
      </p:sp>
    </p:spTree>
    <p:extLst>
      <p:ext uri="{BB962C8B-B14F-4D97-AF65-F5344CB8AC3E}">
        <p14:creationId xmlns:p14="http://schemas.microsoft.com/office/powerpoint/2010/main" val="1035555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Analysen </a:t>
            </a: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250" y="1173480"/>
            <a:ext cx="4095750" cy="2730500"/>
          </a:xfrm>
          <a:prstGeom prst="rect">
            <a:avLst/>
          </a:prstGeom>
        </p:spPr>
      </p:pic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Her må du spørge </a:t>
            </a:r>
            <a:r>
              <a:rPr lang="da-DK" sz="2400" b="1" dirty="0" smtClean="0"/>
              <a:t>hvorfor</a:t>
            </a:r>
          </a:p>
          <a:p>
            <a:r>
              <a:rPr lang="da-DK" sz="2400" b="1" dirty="0" smtClean="0"/>
              <a:t>Hvorfor</a:t>
            </a:r>
            <a:r>
              <a:rPr lang="da-DK" sz="2400" dirty="0" smtClean="0"/>
              <a:t> går det en virksomhed godt ?</a:t>
            </a:r>
          </a:p>
          <a:p>
            <a:r>
              <a:rPr lang="da-DK" sz="2400" dirty="0" smtClean="0"/>
              <a:t>Eksempler:</a:t>
            </a:r>
          </a:p>
          <a:p>
            <a:pPr lvl="1"/>
            <a:r>
              <a:rPr lang="da-DK" sz="2000" dirty="0" smtClean="0"/>
              <a:t>Kan man se det i regnskabet, er der nogle nøgletal som du beregner, der indikerer at det går godt/skidt, og kan du forklare det. </a:t>
            </a:r>
          </a:p>
          <a:p>
            <a:pPr lvl="1"/>
            <a:r>
              <a:rPr lang="da-DK" sz="2000" dirty="0" smtClean="0"/>
              <a:t>Eks: du kommer frem til at de faste omkostninger er alt for store, og det gør at overskuddet </a:t>
            </a:r>
            <a:r>
              <a:rPr lang="da-DK" sz="2000" dirty="0" smtClean="0"/>
              <a:t>ikke </a:t>
            </a:r>
            <a:r>
              <a:rPr lang="da-DK" sz="2000" dirty="0" smtClean="0"/>
              <a:t>bliver stort nok.</a:t>
            </a:r>
          </a:p>
          <a:p>
            <a:pPr lvl="1"/>
            <a:r>
              <a:rPr lang="da-DK" sz="2000" dirty="0" smtClean="0"/>
              <a:t>Hvorfor virksomheden xx floppede for 2 år siden</a:t>
            </a:r>
            <a:endParaRPr lang="da-DK" sz="2000" dirty="0"/>
          </a:p>
        </p:txBody>
      </p:sp>
      <p:sp>
        <p:nvSpPr>
          <p:cNvPr id="5" name="Rektangel 4"/>
          <p:cNvSpPr/>
          <p:nvPr/>
        </p:nvSpPr>
        <p:spPr>
          <a:xfrm>
            <a:off x="8930640" y="2575560"/>
            <a:ext cx="2926080" cy="1082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74053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Vurdering/diskussion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24934" y="1520509"/>
            <a:ext cx="8596668" cy="5337491"/>
          </a:xfrm>
        </p:spPr>
        <p:txBody>
          <a:bodyPr>
            <a:noAutofit/>
          </a:bodyPr>
          <a:lstStyle/>
          <a:p>
            <a:r>
              <a:rPr lang="da-DK" sz="2000" dirty="0" smtClean="0"/>
              <a:t>Hvad mener du ?</a:t>
            </a:r>
          </a:p>
          <a:p>
            <a:pPr lvl="1"/>
            <a:r>
              <a:rPr lang="da-DK" sz="1800" dirty="0" smtClean="0"/>
              <a:t>Du har analyseret dig frem til nogle facts – fx nøgletallene i en </a:t>
            </a:r>
            <a:r>
              <a:rPr lang="da-DK" sz="1800" dirty="0" err="1" smtClean="0"/>
              <a:t>regnskabanalyse</a:t>
            </a:r>
            <a:endParaRPr lang="da-DK" sz="1800" dirty="0" smtClean="0"/>
          </a:p>
          <a:p>
            <a:pPr lvl="1"/>
            <a:r>
              <a:rPr lang="da-DK" sz="1800" dirty="0" smtClean="0"/>
              <a:t>Kan du sammenfatte det som du er kommet frem til i analysedelen og komme med </a:t>
            </a:r>
            <a:r>
              <a:rPr lang="da-DK" sz="1800" b="1" dirty="0" smtClean="0"/>
              <a:t>din mening</a:t>
            </a:r>
          </a:p>
          <a:p>
            <a:pPr lvl="1"/>
            <a:r>
              <a:rPr lang="da-DK" sz="1800" dirty="0" smtClean="0"/>
              <a:t>Kan du se tingene i en større sammenhæng</a:t>
            </a:r>
          </a:p>
          <a:p>
            <a:pPr lvl="1"/>
            <a:r>
              <a:rPr lang="da-DK" sz="1800" dirty="0" smtClean="0"/>
              <a:t>Kan du tænke over og gøre rede for konsekvenser</a:t>
            </a:r>
          </a:p>
          <a:p>
            <a:pPr lvl="2"/>
            <a:r>
              <a:rPr lang="da-DK" sz="1600" dirty="0" smtClean="0"/>
              <a:t>Eks: du kan komme frem til at det er gået dårligt i en del af virksomheden, og der bør fyres ansatte/lukkes ned. Det kan være det har negative konsekvenser for andre dele af virksomheden. Selv om en del af virksomheden giver underskud i en periode, kan det være du kan argumentere for at det er en god idé</a:t>
            </a:r>
          </a:p>
          <a:p>
            <a:pPr lvl="2"/>
            <a:r>
              <a:rPr lang="da-DK" sz="1600" dirty="0" smtClean="0"/>
              <a:t>Vurdering af eksport – er det godt eller er der argumenter for at det ikke er en god idé</a:t>
            </a:r>
          </a:p>
          <a:p>
            <a:pPr lvl="1"/>
            <a:r>
              <a:rPr lang="da-DK" sz="1800" dirty="0" smtClean="0"/>
              <a:t>Godt hvis du kan bruge noget du  har lært i VØ – faglig argumentation er rigtig godt</a:t>
            </a:r>
            <a:endParaRPr lang="da-DK" sz="1800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5589" y="114300"/>
            <a:ext cx="507682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67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Skal opgaven være opdelt efter de tre taksonomiske niveauer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677334" y="2160589"/>
            <a:ext cx="5555826" cy="4026851"/>
          </a:xfrm>
        </p:spPr>
        <p:txBody>
          <a:bodyPr>
            <a:normAutofit/>
          </a:bodyPr>
          <a:lstStyle/>
          <a:p>
            <a:r>
              <a:rPr lang="da-DK" sz="2000" dirty="0" smtClean="0"/>
              <a:t>Nej – du bestemmer – det er din opgave</a:t>
            </a:r>
          </a:p>
          <a:p>
            <a:r>
              <a:rPr lang="da-DK" sz="2000" dirty="0" smtClean="0"/>
              <a:t>Beskrivelsen vil logisk nok komme først</a:t>
            </a:r>
          </a:p>
          <a:p>
            <a:r>
              <a:rPr lang="da-DK" sz="2000" dirty="0" smtClean="0"/>
              <a:t>Det kan være svært at skelne mellem analyse og vurdering – tit er det mere logisk at tage det sammen</a:t>
            </a:r>
          </a:p>
          <a:p>
            <a:r>
              <a:rPr lang="da-DK" sz="2000" dirty="0" smtClean="0"/>
              <a:t>Eks: du analyserer rentabilitet – så kan det være smart at vurdere og komme med din mening i samme ombæring</a:t>
            </a:r>
            <a:endParaRPr lang="da-DK" sz="2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19423383"/>
              </p:ext>
            </p:extLst>
          </p:nvPr>
        </p:nvGraphicFramePr>
        <p:xfrm>
          <a:off x="8214360" y="1930400"/>
          <a:ext cx="3743960" cy="3659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irearmet pil 4"/>
          <p:cNvSpPr/>
          <p:nvPr/>
        </p:nvSpPr>
        <p:spPr>
          <a:xfrm>
            <a:off x="10497820" y="3533934"/>
            <a:ext cx="1280160" cy="1280160"/>
          </a:xfrm>
          <a:prstGeom prst="quad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92186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Graphic spid="4" grpId="0">
        <p:bldAsOne/>
      </p:bldGraphic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l="10671" t="32910" r="42256" b="11935"/>
          <a:stretch/>
        </p:blipFill>
        <p:spPr>
          <a:xfrm>
            <a:off x="677333" y="691375"/>
            <a:ext cx="7886803" cy="5775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4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189</TotalTime>
  <Words>389</Words>
  <Application>Microsoft Office PowerPoint</Application>
  <PresentationFormat>Widescreen</PresentationFormat>
  <Paragraphs>39</Paragraphs>
  <Slides>6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De taksonomiske niveauer</vt:lpstr>
      <vt:lpstr>Redegørelsen =Beskrivelsen</vt:lpstr>
      <vt:lpstr>Analysen </vt:lpstr>
      <vt:lpstr>Vurdering/diskussion</vt:lpstr>
      <vt:lpstr>Skal opgaven være opdelt efter de tre taksonomiske niveauer</vt:lpstr>
      <vt:lpstr>PowerPoint-præsentation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taksonomiske niveauer</dc:title>
  <dc:creator>Pia Egberg</dc:creator>
  <cp:lastModifiedBy>Pia Egberg</cp:lastModifiedBy>
  <cp:revision>8</cp:revision>
  <dcterms:created xsi:type="dcterms:W3CDTF">2016-08-29T10:05:02Z</dcterms:created>
  <dcterms:modified xsi:type="dcterms:W3CDTF">2016-09-01T13:12:29Z</dcterms:modified>
</cp:coreProperties>
</file>