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60" r:id="rId4"/>
    <p:sldId id="265" r:id="rId5"/>
    <p:sldId id="263" r:id="rId6"/>
    <p:sldId id="259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998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583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980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907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0824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10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147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13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1155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164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393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4EEEB-657B-4E32-AFE8-C545623C50EC}" type="datetimeFigureOut">
              <a:rPr lang="da-DK" smtClean="0"/>
              <a:t>04-12-2019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790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smtClean="0"/>
              <a:t>Praktisk eksempel fra Hotel og Restaurantskolen</a:t>
            </a:r>
            <a:endParaRPr lang="da-DK" sz="4000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Læringspakker indeholder en systematisk opbygning, så eleverne i et projekt får præsenteret: </a:t>
            </a:r>
          </a:p>
          <a:p>
            <a:r>
              <a:rPr lang="da-DK" dirty="0" smtClean="0"/>
              <a:t>Læringsmål</a:t>
            </a:r>
          </a:p>
          <a:p>
            <a:r>
              <a:rPr lang="da-DK" dirty="0"/>
              <a:t>B</a:t>
            </a:r>
            <a:r>
              <a:rPr lang="da-DK" dirty="0" smtClean="0"/>
              <a:t>edømmelseskriterier </a:t>
            </a:r>
          </a:p>
          <a:p>
            <a:r>
              <a:rPr lang="da-DK" dirty="0" smtClean="0"/>
              <a:t>Forskellige Feedbackformer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412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00298" y="130629"/>
            <a:ext cx="3812974" cy="67273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endParaRPr lang="da-DK" sz="1600" u="sng" dirty="0" smtClean="0">
              <a:solidFill>
                <a:schemeClr val="tx1"/>
              </a:solidFill>
            </a:endParaRPr>
          </a:p>
          <a:p>
            <a:endParaRPr lang="da-DK" sz="1600" u="sng" dirty="0">
              <a:solidFill>
                <a:schemeClr val="tx1"/>
              </a:solidFill>
            </a:endParaRPr>
          </a:p>
          <a:p>
            <a:r>
              <a:rPr lang="da-DK" sz="1600" u="sng" dirty="0" smtClean="0">
                <a:solidFill>
                  <a:schemeClr val="tx1"/>
                </a:solidFill>
              </a:rPr>
              <a:t>Projekt Laursens kantine – 2 uger/6 dg</a:t>
            </a:r>
          </a:p>
          <a:p>
            <a:r>
              <a:rPr lang="da-DK" sz="1600" u="sng" dirty="0" smtClean="0">
                <a:solidFill>
                  <a:schemeClr val="tx1"/>
                </a:solidFill>
              </a:rPr>
              <a:t>Læringsmål for første uge: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udpege kritiske punkter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planlægge og udføre en arbejdsproces - klassiske frokostretter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anvende tilberedningsmetoder</a:t>
            </a:r>
          </a:p>
          <a:p>
            <a:r>
              <a:rPr lang="da-DK" sz="1600" dirty="0">
                <a:solidFill>
                  <a:srgbClr val="FF0000"/>
                </a:solidFill>
              </a:rPr>
              <a:t>D</a:t>
            </a:r>
            <a:r>
              <a:rPr lang="da-DK" sz="1600" dirty="0" smtClean="0">
                <a:solidFill>
                  <a:srgbClr val="FF0000"/>
                </a:solidFill>
              </a:rPr>
              <a:t>u kan </a:t>
            </a:r>
            <a:r>
              <a:rPr lang="da-DK" sz="1600" dirty="0" smtClean="0">
                <a:solidFill>
                  <a:schemeClr val="tx1"/>
                </a:solidFill>
              </a:rPr>
              <a:t>udføre sensorisk bedømmelse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anrette til selvbetjening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gæste og kundebetjene</a:t>
            </a:r>
          </a:p>
          <a:p>
            <a:endParaRPr lang="da-DK" sz="1600" u="sng" dirty="0" smtClean="0">
              <a:solidFill>
                <a:schemeClr val="tx1"/>
              </a:solidFill>
            </a:endParaRPr>
          </a:p>
          <a:p>
            <a:r>
              <a:rPr lang="da-DK" sz="1600" u="sng" dirty="0" smtClean="0">
                <a:solidFill>
                  <a:schemeClr val="tx1"/>
                </a:solidFill>
              </a:rPr>
              <a:t>Elevens skriftlige dokumentation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Beskriv kritiske punkter inden for klassiske retter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Beskriv de anvendte tilberedningsmetoder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Lav en arbejdsplan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Sensorisk bedømmelses</a:t>
            </a:r>
          </a:p>
          <a:p>
            <a:r>
              <a:rPr lang="da-DK" sz="1600" dirty="0">
                <a:solidFill>
                  <a:schemeClr val="tx1"/>
                </a:solidFill>
              </a:rPr>
              <a:t>T</a:t>
            </a:r>
            <a:r>
              <a:rPr lang="da-DK" sz="1600" dirty="0" smtClean="0">
                <a:solidFill>
                  <a:schemeClr val="tx1"/>
                </a:solidFill>
              </a:rPr>
              <a:t>ag billeder af dine produkter</a:t>
            </a:r>
            <a:endParaRPr lang="da-DK" sz="1600" dirty="0" smtClean="0">
              <a:solidFill>
                <a:srgbClr val="FF0000"/>
              </a:solidFill>
            </a:endParaRPr>
          </a:p>
          <a:p>
            <a:endParaRPr lang="da-DK" sz="1200" dirty="0">
              <a:solidFill>
                <a:schemeClr val="tx1"/>
              </a:solidFill>
            </a:endParaRPr>
          </a:p>
          <a:p>
            <a:r>
              <a:rPr lang="da-DK" sz="1400" u="sng" dirty="0" smtClean="0">
                <a:solidFill>
                  <a:schemeClr val="tx1"/>
                </a:solidFill>
              </a:rPr>
              <a:t>Bedømmelseskriterier for det færdige projekt, dvs. begge uger.</a:t>
            </a:r>
          </a:p>
          <a:p>
            <a:r>
              <a:rPr lang="da-DK" sz="1400" b="1" dirty="0" smtClean="0">
                <a:solidFill>
                  <a:srgbClr val="FF0000"/>
                </a:solidFill>
              </a:rPr>
              <a:t>Du </a:t>
            </a:r>
            <a:r>
              <a:rPr lang="da-DK" sz="1400" b="1" dirty="0">
                <a:solidFill>
                  <a:srgbClr val="FF0000"/>
                </a:solidFill>
              </a:rPr>
              <a:t>bedømmes på </a:t>
            </a:r>
            <a:r>
              <a:rPr lang="da-DK" sz="1200" dirty="0">
                <a:solidFill>
                  <a:schemeClr val="tx1"/>
                </a:solidFill>
              </a:rPr>
              <a:t>dine evne til at dokumentere og formidle egne </a:t>
            </a:r>
            <a:r>
              <a:rPr lang="da-DK" sz="1200" dirty="0" smtClean="0">
                <a:solidFill>
                  <a:schemeClr val="tx1"/>
                </a:solidFill>
              </a:rPr>
              <a:t>arbejdsprocesser</a:t>
            </a:r>
            <a:endParaRPr lang="da-DK" sz="1200" dirty="0">
              <a:solidFill>
                <a:schemeClr val="tx1"/>
              </a:solidFill>
            </a:endParaRPr>
          </a:p>
          <a:p>
            <a:r>
              <a:rPr lang="da-DK" sz="1200" dirty="0" smtClean="0">
                <a:solidFill>
                  <a:srgbClr val="FF0000"/>
                </a:solidFill>
              </a:rPr>
              <a:t>Du bedømmes på </a:t>
            </a:r>
            <a:r>
              <a:rPr lang="da-DK" sz="1200" dirty="0" smtClean="0">
                <a:solidFill>
                  <a:schemeClr val="tx1"/>
                </a:solidFill>
              </a:rPr>
              <a:t>om du kan redegøre for dine anvendte tilberedningsmetoder</a:t>
            </a:r>
            <a:endParaRPr lang="da-DK" sz="1200" dirty="0">
              <a:solidFill>
                <a:srgbClr val="FF0000"/>
              </a:solidFill>
            </a:endParaRPr>
          </a:p>
          <a:p>
            <a:r>
              <a:rPr lang="da-DK" sz="1200" dirty="0">
                <a:solidFill>
                  <a:srgbClr val="FF0000"/>
                </a:solidFill>
              </a:rPr>
              <a:t>Du bedømmes på </a:t>
            </a:r>
            <a:r>
              <a:rPr lang="da-DK" sz="1200" dirty="0">
                <a:solidFill>
                  <a:schemeClr val="tx1"/>
                </a:solidFill>
              </a:rPr>
              <a:t>dine evner til at redegøre for forskellige råvarer. Herunder fordybelse i råvareren og detaljer omkring råvaren. </a:t>
            </a:r>
          </a:p>
          <a:p>
            <a:r>
              <a:rPr lang="da-DK" sz="1200" dirty="0">
                <a:solidFill>
                  <a:srgbClr val="FF0000"/>
                </a:solidFill>
              </a:rPr>
              <a:t>Du bedømmes på </a:t>
            </a:r>
            <a:r>
              <a:rPr lang="da-DK" sz="1200" dirty="0">
                <a:solidFill>
                  <a:schemeClr val="tx1"/>
                </a:solidFill>
              </a:rPr>
              <a:t>om du kan redegøre for de hygiejnemæssige foranstaltninger under en produktion og om du kan udpege kritiske punkter og registrerer i et egenkontrolprogram</a:t>
            </a:r>
            <a:r>
              <a:rPr lang="da-DK" sz="1200" dirty="0" smtClean="0">
                <a:solidFill>
                  <a:schemeClr val="tx1"/>
                </a:solidFill>
              </a:rPr>
              <a:t>.</a:t>
            </a:r>
            <a:endParaRPr lang="da-DK" sz="1200" dirty="0">
              <a:solidFill>
                <a:schemeClr val="tx1"/>
              </a:solidFill>
            </a:endParaRPr>
          </a:p>
          <a:p>
            <a:endParaRPr lang="da-DK" sz="1200" dirty="0" smtClean="0">
              <a:solidFill>
                <a:schemeClr val="tx1"/>
              </a:solidFill>
            </a:endParaRPr>
          </a:p>
          <a:p>
            <a:endParaRPr lang="da-DK" sz="1400" u="sng" dirty="0" smtClean="0">
              <a:solidFill>
                <a:schemeClr val="tx1"/>
              </a:solidFill>
            </a:endParaRPr>
          </a:p>
          <a:p>
            <a:endParaRPr lang="da-DK" sz="1400" dirty="0">
              <a:solidFill>
                <a:schemeClr val="tx1"/>
              </a:solidFill>
            </a:endParaRPr>
          </a:p>
          <a:p>
            <a:endParaRPr lang="da-DK" sz="1400" dirty="0" smtClean="0">
              <a:solidFill>
                <a:schemeClr val="tx1"/>
              </a:solidFill>
            </a:endParaRPr>
          </a:p>
          <a:p>
            <a:pPr algn="ctr"/>
            <a:endParaRPr lang="da-DK" sz="1400" dirty="0">
              <a:solidFill>
                <a:schemeClr val="tx1"/>
              </a:solidFill>
            </a:endParaRPr>
          </a:p>
          <a:p>
            <a:pPr algn="ctr"/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4583881" y="130628"/>
            <a:ext cx="2957741" cy="6727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400" u="sng" dirty="0" smtClean="0">
              <a:solidFill>
                <a:schemeClr val="tx1"/>
              </a:solidFill>
            </a:endParaRPr>
          </a:p>
          <a:p>
            <a:r>
              <a:rPr lang="da-DK" sz="1400" u="sng" dirty="0" smtClean="0">
                <a:solidFill>
                  <a:schemeClr val="tx1"/>
                </a:solidFill>
              </a:rPr>
              <a:t>Dag 1</a:t>
            </a:r>
          </a:p>
          <a:p>
            <a:r>
              <a:rPr lang="da-DK" sz="1400" u="sng" dirty="0" smtClean="0">
                <a:solidFill>
                  <a:schemeClr val="tx1"/>
                </a:solidFill>
              </a:rPr>
              <a:t>Læringsmål: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Du </a:t>
            </a:r>
            <a:r>
              <a:rPr lang="da-DK" sz="1400" dirty="0">
                <a:solidFill>
                  <a:schemeClr val="tx1"/>
                </a:solidFill>
              </a:rPr>
              <a:t>kan udpege kritiske punkter</a:t>
            </a:r>
          </a:p>
          <a:p>
            <a:r>
              <a:rPr lang="da-DK" sz="1400" dirty="0">
                <a:solidFill>
                  <a:schemeClr val="tx1"/>
                </a:solidFill>
              </a:rPr>
              <a:t>Du kan planlægge </a:t>
            </a:r>
            <a:r>
              <a:rPr lang="da-DK" sz="1400" dirty="0" smtClean="0">
                <a:solidFill>
                  <a:schemeClr val="tx1"/>
                </a:solidFill>
              </a:rPr>
              <a:t>og udføre en arbejdsproces - klassiske frokostretter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Du </a:t>
            </a:r>
            <a:r>
              <a:rPr lang="da-DK" sz="1400" dirty="0">
                <a:solidFill>
                  <a:schemeClr val="tx1"/>
                </a:solidFill>
              </a:rPr>
              <a:t>kan anvende </a:t>
            </a:r>
            <a:r>
              <a:rPr lang="da-DK" sz="1400" dirty="0" smtClean="0">
                <a:solidFill>
                  <a:schemeClr val="tx1"/>
                </a:solidFill>
              </a:rPr>
              <a:t>tilberedningsmetoder</a:t>
            </a:r>
          </a:p>
          <a:p>
            <a:r>
              <a:rPr lang="da-DK" sz="1400" dirty="0">
                <a:solidFill>
                  <a:schemeClr val="tx1"/>
                </a:solidFill>
              </a:rPr>
              <a:t>Du kan udføre sensorisk bedømmelse</a:t>
            </a:r>
          </a:p>
          <a:p>
            <a:endParaRPr lang="da-DK" sz="1400" dirty="0" smtClean="0"/>
          </a:p>
          <a:p>
            <a:r>
              <a:rPr lang="da-DK" sz="1400" u="sng" dirty="0" smtClean="0">
                <a:solidFill>
                  <a:schemeClr val="tx1"/>
                </a:solidFill>
              </a:rPr>
              <a:t>Fokuspunkter: </a:t>
            </a:r>
            <a:r>
              <a:rPr lang="da-DK" sz="1400" dirty="0">
                <a:solidFill>
                  <a:schemeClr val="tx1"/>
                </a:solidFill>
              </a:rPr>
              <a:t>D</a:t>
            </a:r>
            <a:r>
              <a:rPr lang="da-DK" sz="1400" dirty="0" smtClean="0">
                <a:solidFill>
                  <a:schemeClr val="tx1"/>
                </a:solidFill>
              </a:rPr>
              <a:t>e punkter som underviserne mundtlig taler med eleverne om, 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Eks: Fortæl om de kritiske punkter i din ret?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Fortæl om de tilberedningsmetoder du anvender</a:t>
            </a:r>
          </a:p>
          <a:p>
            <a:endParaRPr lang="da-DK" sz="1200" dirty="0">
              <a:solidFill>
                <a:schemeClr val="tx1"/>
              </a:solidFill>
            </a:endParaRPr>
          </a:p>
          <a:p>
            <a:r>
              <a:rPr lang="da-DK" sz="1400" u="sng" dirty="0" smtClean="0">
                <a:solidFill>
                  <a:schemeClr val="tx1"/>
                </a:solidFill>
              </a:rPr>
              <a:t>Feedback: </a:t>
            </a:r>
          </a:p>
          <a:p>
            <a:pPr lvl="0"/>
            <a:r>
              <a:rPr lang="da-DK" sz="1400" i="1" u="sng" dirty="0" smtClean="0">
                <a:solidFill>
                  <a:schemeClr val="tx1"/>
                </a:solidFill>
              </a:rPr>
              <a:t>Feedback i situationen </a:t>
            </a:r>
            <a:r>
              <a:rPr lang="da-DK" sz="1400" dirty="0" smtClean="0">
                <a:solidFill>
                  <a:schemeClr val="tx1"/>
                </a:solidFill>
              </a:rPr>
              <a:t>-er den feedback underviseren giver ud fra den dialog man har med eleven i praksis/fokuspunkter)</a:t>
            </a:r>
          </a:p>
          <a:p>
            <a:endParaRPr lang="da-DK" sz="1200" dirty="0">
              <a:solidFill>
                <a:schemeClr val="tx1"/>
              </a:solidFill>
            </a:endParaRPr>
          </a:p>
          <a:p>
            <a:r>
              <a:rPr lang="da-DK" sz="1400" i="1" u="sng" dirty="0" smtClean="0">
                <a:solidFill>
                  <a:schemeClr val="tx1"/>
                </a:solidFill>
              </a:rPr>
              <a:t>Afslutningsvis </a:t>
            </a:r>
            <a:r>
              <a:rPr lang="da-DK" sz="1400" i="1" u="sng" dirty="0">
                <a:solidFill>
                  <a:schemeClr val="tx1"/>
                </a:solidFill>
              </a:rPr>
              <a:t>f</a:t>
            </a:r>
            <a:r>
              <a:rPr lang="da-DK" sz="1400" i="1" u="sng" dirty="0" smtClean="0">
                <a:solidFill>
                  <a:schemeClr val="tx1"/>
                </a:solidFill>
              </a:rPr>
              <a:t>eedback</a:t>
            </a:r>
            <a:r>
              <a:rPr lang="da-DK" sz="1400" u="sng" dirty="0" smtClean="0">
                <a:solidFill>
                  <a:schemeClr val="tx1"/>
                </a:solidFill>
              </a:rPr>
              <a:t>: </a:t>
            </a:r>
            <a:r>
              <a:rPr lang="da-DK" sz="1400" dirty="0" smtClean="0">
                <a:solidFill>
                  <a:schemeClr val="tx1"/>
                </a:solidFill>
              </a:rPr>
              <a:t>Her vælges en feedbackform som passer til </a:t>
            </a:r>
            <a:r>
              <a:rPr lang="da-DK" sz="1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antal undervisere, antal elever, elevers forudsætninger, dagens tidsramme og produkttype.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Eks på feedback: Sensorisk bedømmelse</a:t>
            </a:r>
          </a:p>
        </p:txBody>
      </p:sp>
      <p:cxnSp>
        <p:nvCxnSpPr>
          <p:cNvPr id="16" name="Lige pilforbindelse 15"/>
          <p:cNvCxnSpPr/>
          <p:nvPr/>
        </p:nvCxnSpPr>
        <p:spPr>
          <a:xfrm flipV="1">
            <a:off x="4125837" y="1602380"/>
            <a:ext cx="458044" cy="87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pilforbindelse 17"/>
          <p:cNvCxnSpPr/>
          <p:nvPr/>
        </p:nvCxnSpPr>
        <p:spPr>
          <a:xfrm flipV="1">
            <a:off x="4123311" y="2895602"/>
            <a:ext cx="432741" cy="87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ktangel 20"/>
          <p:cNvSpPr/>
          <p:nvPr/>
        </p:nvSpPr>
        <p:spPr>
          <a:xfrm>
            <a:off x="7718159" y="130629"/>
            <a:ext cx="1863634" cy="1384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da-DK" sz="1400" u="sng" dirty="0" smtClean="0">
                <a:solidFill>
                  <a:schemeClr val="tx1"/>
                </a:solidFill>
              </a:rPr>
              <a:t>Elevarbejde/ dokumentation</a:t>
            </a:r>
          </a:p>
          <a:p>
            <a:pPr fontAlgn="t"/>
            <a:r>
              <a:rPr lang="da-DK" sz="1400" dirty="0" smtClean="0">
                <a:solidFill>
                  <a:schemeClr val="tx1"/>
                </a:solidFill>
              </a:rPr>
              <a:t>Eksempel: Et power point, hvor hver en dokumentation er bearbejdet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1" name="Rektangel 30"/>
          <p:cNvSpPr/>
          <p:nvPr/>
        </p:nvSpPr>
        <p:spPr>
          <a:xfrm>
            <a:off x="7718159" y="1611087"/>
            <a:ext cx="1863634" cy="5573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Hygiejne/Kritiske punkter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4" name="Rektangel 33"/>
          <p:cNvSpPr/>
          <p:nvPr/>
        </p:nvSpPr>
        <p:spPr>
          <a:xfrm>
            <a:off x="7718159" y="2373085"/>
            <a:ext cx="1863634" cy="52251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Tilberedningsmetoder 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5" name="Rektangel 34"/>
          <p:cNvSpPr/>
          <p:nvPr/>
        </p:nvSpPr>
        <p:spPr>
          <a:xfrm>
            <a:off x="7718159" y="3187338"/>
            <a:ext cx="1863634" cy="51380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Arbejdsplan</a:t>
            </a:r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36" name="Rektangel 35"/>
          <p:cNvSpPr/>
          <p:nvPr/>
        </p:nvSpPr>
        <p:spPr>
          <a:xfrm>
            <a:off x="7718159" y="3927566"/>
            <a:ext cx="1863634" cy="54864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Sensorisk bedømmelse 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7718159" y="5154706"/>
            <a:ext cx="1863634" cy="1402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 smtClean="0">
                <a:solidFill>
                  <a:schemeClr val="tx1"/>
                </a:solidFill>
              </a:rPr>
              <a:t>Ender ud i 20-80 dias pr elev/ gruppe</a:t>
            </a:r>
          </a:p>
          <a:p>
            <a:pPr algn="ctr"/>
            <a:endParaRPr lang="da-DK" sz="1600" dirty="0">
              <a:solidFill>
                <a:schemeClr val="tx1"/>
              </a:solidFill>
            </a:endParaRPr>
          </a:p>
          <a:p>
            <a:pPr algn="ctr"/>
            <a:r>
              <a:rPr lang="da-DK" sz="1600" dirty="0" smtClean="0">
                <a:solidFill>
                  <a:schemeClr val="tx1"/>
                </a:solidFill>
              </a:rPr>
              <a:t>Feedback: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38" name="Rektangel 37"/>
          <p:cNvSpPr/>
          <p:nvPr/>
        </p:nvSpPr>
        <p:spPr>
          <a:xfrm>
            <a:off x="9884228" y="349619"/>
            <a:ext cx="1968137" cy="585959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u="sng" dirty="0" smtClean="0">
                <a:solidFill>
                  <a:schemeClr val="tx1"/>
                </a:solidFill>
              </a:rPr>
              <a:t>Feedback på projektet:</a:t>
            </a:r>
          </a:p>
          <a:p>
            <a:endParaRPr lang="da-DK" sz="1600" u="sng" dirty="0" smtClean="0">
              <a:solidFill>
                <a:schemeClr val="tx1"/>
              </a:solidFill>
            </a:endParaRPr>
          </a:p>
          <a:p>
            <a:r>
              <a:rPr lang="da-DK" sz="1600" u="sng" dirty="0" smtClean="0">
                <a:solidFill>
                  <a:schemeClr val="tx1"/>
                </a:solidFill>
              </a:rPr>
              <a:t>Vi anvender 2 metoder til vores projekter:</a:t>
            </a:r>
          </a:p>
          <a:p>
            <a:endParaRPr lang="da-DK" sz="1600" u="sng" dirty="0" smtClean="0">
              <a:solidFill>
                <a:schemeClr val="tx1"/>
              </a:solidFill>
            </a:endParaRPr>
          </a:p>
          <a:p>
            <a:r>
              <a:rPr lang="da-DK" sz="1600" dirty="0" smtClean="0">
                <a:solidFill>
                  <a:schemeClr val="tx1"/>
                </a:solidFill>
              </a:rPr>
              <a:t>-Gruppefeedback (mundtlig og skriftlig)</a:t>
            </a:r>
          </a:p>
          <a:p>
            <a:endParaRPr lang="da-DK" sz="1600" dirty="0">
              <a:solidFill>
                <a:schemeClr val="tx1"/>
              </a:solidFill>
            </a:endParaRPr>
          </a:p>
          <a:p>
            <a:r>
              <a:rPr lang="da-DK" sz="1600" dirty="0" smtClean="0">
                <a:solidFill>
                  <a:schemeClr val="tx1"/>
                </a:solidFill>
              </a:rPr>
              <a:t>-Lærer til elev feedback(skriftlig)</a:t>
            </a:r>
          </a:p>
          <a:p>
            <a:endParaRPr lang="da-DK" sz="1600" dirty="0" smtClean="0">
              <a:solidFill>
                <a:schemeClr val="tx1"/>
              </a:solidFill>
            </a:endParaRPr>
          </a:p>
          <a:p>
            <a:r>
              <a:rPr lang="da-DK" sz="1600" dirty="0" smtClean="0">
                <a:solidFill>
                  <a:schemeClr val="tx1"/>
                </a:solidFill>
              </a:rPr>
              <a:t>Her gives feedback ud fra bedømmelseskriterierne som er formuleret i projektet</a:t>
            </a:r>
          </a:p>
          <a:p>
            <a:endParaRPr lang="da-DK" sz="1600" dirty="0">
              <a:solidFill>
                <a:schemeClr val="tx1"/>
              </a:solidFill>
            </a:endParaRPr>
          </a:p>
          <a:p>
            <a:endParaRPr lang="da-DK" sz="1200" dirty="0" smtClean="0">
              <a:solidFill>
                <a:schemeClr val="tx1"/>
              </a:solidFill>
            </a:endParaRPr>
          </a:p>
          <a:p>
            <a:endParaRPr lang="da-DK" sz="1200" dirty="0">
              <a:solidFill>
                <a:schemeClr val="tx1"/>
              </a:solidFill>
            </a:endParaRPr>
          </a:p>
        </p:txBody>
      </p:sp>
      <p:cxnSp>
        <p:nvCxnSpPr>
          <p:cNvPr id="19" name="Lige pilforbindelse 18"/>
          <p:cNvCxnSpPr/>
          <p:nvPr/>
        </p:nvCxnSpPr>
        <p:spPr>
          <a:xfrm flipV="1">
            <a:off x="9521662" y="5334897"/>
            <a:ext cx="473336" cy="5212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ktangel 19"/>
          <p:cNvSpPr/>
          <p:nvPr/>
        </p:nvSpPr>
        <p:spPr>
          <a:xfrm>
            <a:off x="7718159" y="4595053"/>
            <a:ext cx="1863634" cy="41621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B</a:t>
            </a:r>
            <a:r>
              <a:rPr lang="da-DK" sz="1400" dirty="0" smtClean="0">
                <a:solidFill>
                  <a:schemeClr val="tx1"/>
                </a:solidFill>
              </a:rPr>
              <a:t>illeder</a:t>
            </a:r>
            <a:endParaRPr lang="da-DK" sz="1400" dirty="0">
              <a:solidFill>
                <a:schemeClr val="tx1"/>
              </a:solidFill>
            </a:endParaRPr>
          </a:p>
        </p:txBody>
      </p:sp>
      <p:cxnSp>
        <p:nvCxnSpPr>
          <p:cNvPr id="24" name="Lige pilforbindelse 23"/>
          <p:cNvCxnSpPr>
            <a:stCxn id="31" idx="2"/>
          </p:cNvCxnSpPr>
          <p:nvPr/>
        </p:nvCxnSpPr>
        <p:spPr>
          <a:xfrm>
            <a:off x="8649976" y="2168434"/>
            <a:ext cx="6344" cy="1306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Lige pilforbindelse 25"/>
          <p:cNvCxnSpPr>
            <a:stCxn id="34" idx="2"/>
          </p:cNvCxnSpPr>
          <p:nvPr/>
        </p:nvCxnSpPr>
        <p:spPr>
          <a:xfrm>
            <a:off x="8649976" y="2895600"/>
            <a:ext cx="6344" cy="21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pilforbindelse 27"/>
          <p:cNvCxnSpPr>
            <a:stCxn id="35" idx="2"/>
          </p:cNvCxnSpPr>
          <p:nvPr/>
        </p:nvCxnSpPr>
        <p:spPr>
          <a:xfrm>
            <a:off x="8649976" y="3701143"/>
            <a:ext cx="0" cy="1567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ge pilforbindelse 29"/>
          <p:cNvCxnSpPr>
            <a:stCxn id="36" idx="2"/>
            <a:endCxn id="20" idx="0"/>
          </p:cNvCxnSpPr>
          <p:nvPr/>
        </p:nvCxnSpPr>
        <p:spPr>
          <a:xfrm>
            <a:off x="8649976" y="4476206"/>
            <a:ext cx="0" cy="1188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58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892163"/>
              </p:ext>
            </p:extLst>
          </p:nvPr>
        </p:nvGraphicFramePr>
        <p:xfrm>
          <a:off x="975361" y="113211"/>
          <a:ext cx="10406742" cy="5385658"/>
        </p:xfrm>
        <a:graphic>
          <a:graphicData uri="http://schemas.openxmlformats.org/drawingml/2006/table">
            <a:tbl>
              <a:tblPr firstRow="1" firstCol="1" bandRow="1"/>
              <a:tblGrid>
                <a:gridCol w="2944351">
                  <a:extLst>
                    <a:ext uri="{9D8B030D-6E8A-4147-A177-3AD203B41FA5}">
                      <a16:colId xmlns:a16="http://schemas.microsoft.com/office/drawing/2014/main" val="2551003008"/>
                    </a:ext>
                  </a:extLst>
                </a:gridCol>
                <a:gridCol w="7462391">
                  <a:extLst>
                    <a:ext uri="{9D8B030D-6E8A-4147-A177-3AD203B41FA5}">
                      <a16:colId xmlns:a16="http://schemas.microsoft.com/office/drawing/2014/main" val="434722001"/>
                    </a:ext>
                  </a:extLst>
                </a:gridCol>
              </a:tblGrid>
              <a:tr h="52676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 udvælges den feedbackform som passer til antal undervisere, antal elever, 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elevers forudsætninger, dagens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tidsramme og produkttype.</a:t>
                      </a: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70207"/>
                  </a:ext>
                </a:extLst>
              </a:tr>
              <a:tr h="849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Gruppeevaluering </a:t>
                      </a: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Gruppen evaluerer deres egne fremstillede produkter </a:t>
                      </a:r>
                      <a:r>
                        <a:rPr lang="da-DK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ifht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et sensorisk bedømmelsesskema, 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eleverne beskriver de sensoriske vurderinger der opleves i produktet.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358009"/>
                  </a:ext>
                </a:extLst>
              </a:tr>
              <a:tr h="3883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Lærerstyret evaluering 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Hver gruppe evaluerer deres produkter </a:t>
                      </a:r>
                      <a:r>
                        <a:rPr lang="da-DK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ifht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et sensorisk bedømmelsesskema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Gruppen fremlægger sin vurdering for underviseren. Herefter evaluerer underviseren gruppens produkter og giver feedback på de fremstillede produkter </a:t>
                      </a:r>
                      <a:endParaRPr lang="da-DK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Efterfølgende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gives </a:t>
                      </a:r>
                      <a:r>
                        <a:rPr lang="da-DK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feedforward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så underviseren sikre sig at alle eleverne kender til sit fokus fremover.  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Evt.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Gruppen/eleven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skal herefter speake den feedback/</a:t>
                      </a:r>
                      <a:r>
                        <a:rPr lang="da-DK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feedforward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der er givet, så man sikre sig elevforståelse.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Feedback: I hvilket omfang lever gruppen op til bedømmelseskriterierne?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Feedforward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Hvad skal gruppen eller eleven træne mere eller gøre anderledes/bedre?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550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00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991413"/>
              </p:ext>
            </p:extLst>
          </p:nvPr>
        </p:nvGraphicFramePr>
        <p:xfrm>
          <a:off x="838200" y="1825625"/>
          <a:ext cx="10406742" cy="4112797"/>
        </p:xfrm>
        <a:graphic>
          <a:graphicData uri="http://schemas.openxmlformats.org/drawingml/2006/table">
            <a:tbl>
              <a:tblPr firstRow="1" firstCol="1" bandRow="1"/>
              <a:tblGrid>
                <a:gridCol w="2944351">
                  <a:extLst>
                    <a:ext uri="{9D8B030D-6E8A-4147-A177-3AD203B41FA5}">
                      <a16:colId xmlns:a16="http://schemas.microsoft.com/office/drawing/2014/main" val="423858046"/>
                    </a:ext>
                  </a:extLst>
                </a:gridCol>
                <a:gridCol w="7462391">
                  <a:extLst>
                    <a:ext uri="{9D8B030D-6E8A-4147-A177-3AD203B41FA5}">
                      <a16:colId xmlns:a16="http://schemas.microsoft.com/office/drawing/2014/main" val="2051987016"/>
                    </a:ext>
                  </a:extLst>
                </a:gridCol>
              </a:tblGrid>
              <a:tr h="1941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 til gruppeevaluering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Underviseren planlægger hvilke grupper der skal evaluere hinandens fremstillede produkter. Underviseren påpeger seriøsitet og konstruktiv feedback grupperne imellem.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Der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udføres</a:t>
                      </a:r>
                      <a:r>
                        <a:rPr lang="da-DK" sz="18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fx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sensoriske vurdering på en gruppes produkter,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herefter udfører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man sensorisk vurdering på sine egne produkter. Herefter mødes grupperne og de giver en mundtlig feedback på den sensoriske oplevelse. 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 vil eleverne lære at bruge hinanden til feedback. Her øver de sig i at give og modtage feedback fra hinanden. 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4837627"/>
                  </a:ext>
                </a:extLst>
              </a:tr>
              <a:tr h="1054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Evaluering i plenum ifht. fagretning:</a:t>
                      </a:r>
                      <a:endParaRPr lang="da-D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Underviseren samler alle elever inddelt efter deres fagretning. Underviseren fortager 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feedback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 dialog med elevgruppen. Dialogen foregår på baggrund det sensoriske bedømmelsesskema og dagens læringsmål. 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901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95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2227217" cy="1325563"/>
          </a:xfrm>
        </p:spPr>
        <p:txBody>
          <a:bodyPr>
            <a:normAutofit/>
          </a:bodyPr>
          <a:lstStyle/>
          <a:p>
            <a:r>
              <a:rPr lang="da-DK" sz="2400" dirty="0" smtClean="0"/>
              <a:t>Feedbackskema</a:t>
            </a:r>
            <a:br>
              <a:rPr lang="da-DK" sz="2400" dirty="0" smtClean="0"/>
            </a:br>
            <a:r>
              <a:rPr lang="da-DK" sz="2400" dirty="0" smtClean="0"/>
              <a:t>gruppe til gruppe</a:t>
            </a:r>
            <a:endParaRPr lang="da-DK" sz="2400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54566"/>
              </p:ext>
            </p:extLst>
          </p:nvPr>
        </p:nvGraphicFramePr>
        <p:xfrm>
          <a:off x="2934790" y="470263"/>
          <a:ext cx="9100456" cy="6290029"/>
        </p:xfrm>
        <a:graphic>
          <a:graphicData uri="http://schemas.openxmlformats.org/drawingml/2006/table">
            <a:tbl>
              <a:tblPr firstRow="1" firstCol="1" bandRow="1"/>
              <a:tblGrid>
                <a:gridCol w="3648890">
                  <a:extLst>
                    <a:ext uri="{9D8B030D-6E8A-4147-A177-3AD203B41FA5}">
                      <a16:colId xmlns:a16="http://schemas.microsoft.com/office/drawing/2014/main" val="230190069"/>
                    </a:ext>
                  </a:extLst>
                </a:gridCol>
                <a:gridCol w="5451566">
                  <a:extLst>
                    <a:ext uri="{9D8B030D-6E8A-4147-A177-3AD203B41FA5}">
                      <a16:colId xmlns:a16="http://schemas.microsoft.com/office/drawing/2014/main" val="4044779577"/>
                    </a:ext>
                  </a:extLst>
                </a:gridCol>
              </a:tblGrid>
              <a:tr h="3894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Nedskriv de kommentar du har til projektet og hvad du vil give af feedback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600593"/>
                  </a:ext>
                </a:extLst>
              </a:tr>
              <a:tr h="1363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gruppen/personen har en beskrivelse af kritiske punkter </a:t>
                      </a:r>
                      <a:r>
                        <a:rPr lang="da-DK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ifht</a:t>
                      </a: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deres kantineprodukt eller indenfor et serveringsområde.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77043"/>
                  </a:ext>
                </a:extLst>
              </a:tr>
              <a:tr h="1903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gruppen/personen har faktaark med for 2 råvarer og om de er beskrevet med hensyn til: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Sortiment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Funktionelle egenskaber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Opbevaring/hygiejne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Kvalitet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Anvendelse 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98987"/>
                  </a:ext>
                </a:extLst>
              </a:tr>
              <a:tr h="6923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gruppen/personen har beskrevet tilberedningsmetoderne 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728836"/>
                  </a:ext>
                </a:extLst>
              </a:tr>
              <a:tr h="1211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du synes at gruppen/personen overordnet har lavet et godt projekt.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Hvorfor?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Hvorfor ikke? 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419465"/>
                  </a:ext>
                </a:extLst>
              </a:tr>
              <a:tr h="6923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Hvilke fokuspunkter vil du give </a:t>
                      </a:r>
                      <a:r>
                        <a:rPr lang="da-DK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gruppen/personen </a:t>
                      </a: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fremover?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335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70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236618" y="374469"/>
            <a:ext cx="9570720" cy="6156960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2400" u="sng" dirty="0" smtClean="0">
              <a:solidFill>
                <a:schemeClr val="tx1"/>
              </a:solidFill>
            </a:endParaRPr>
          </a:p>
          <a:p>
            <a:endParaRPr lang="da-DK" sz="2400" u="sng" dirty="0">
              <a:solidFill>
                <a:schemeClr val="tx1"/>
              </a:solidFill>
            </a:endParaRPr>
          </a:p>
          <a:p>
            <a:r>
              <a:rPr lang="da-DK" sz="2400" u="sng" dirty="0" smtClean="0">
                <a:solidFill>
                  <a:schemeClr val="tx1"/>
                </a:solidFill>
              </a:rPr>
              <a:t>Udfordringer ved gruppe til gruppe feedback:</a:t>
            </a:r>
          </a:p>
          <a:p>
            <a:endParaRPr lang="da-DK" dirty="0" smtClean="0">
              <a:solidFill>
                <a:schemeClr val="tx1"/>
              </a:solidFill>
            </a:endParaRPr>
          </a:p>
          <a:p>
            <a:r>
              <a:rPr lang="da-DK" dirty="0" smtClean="0">
                <a:solidFill>
                  <a:schemeClr val="tx1"/>
                </a:solidFill>
              </a:rPr>
              <a:t>Fokus på læringsmål og bedømmelseskriterier gennem feedbacken – derfor feedbackskema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Eleven tillægger ikke kammeraternes feedback stor værdi.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Elever kan være i tvivl om, det er rigtigt det, kammeraten siger.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Nogle elever vil helst have lærerens vurdering og feedback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Eleverne tager ikke opgaven seriøst når der skal gives feedback –de laver sjov med det.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Nogle elevtyper kan have det svært ved at sige sandheden om produktet til kammeraten.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Nogle elever har ingen mening og tingene og siger ikke meget.</a:t>
            </a:r>
          </a:p>
          <a:p>
            <a:endParaRPr lang="da-DK" dirty="0" smtClean="0">
              <a:solidFill>
                <a:schemeClr val="tx1"/>
              </a:solidFill>
            </a:endParaRPr>
          </a:p>
          <a:p>
            <a:endParaRPr lang="da-DK" dirty="0">
              <a:solidFill>
                <a:schemeClr val="tx1"/>
              </a:solidFill>
            </a:endParaRPr>
          </a:p>
          <a:p>
            <a:r>
              <a:rPr lang="da-DK" sz="2400" u="sng" dirty="0" smtClean="0">
                <a:solidFill>
                  <a:schemeClr val="tx1"/>
                </a:solidFill>
              </a:rPr>
              <a:t>Forberedelse af feedback: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Vi bruger en del tid på forberedelse af feedback og hvordan man gør, snakker seriøsitet så eleverne forstår vigtigheden af deres opgave.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Vi arbejder med:</a:t>
            </a:r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At opbygge en positiv stemning, gode relationer mellem lærer og elev</a:t>
            </a:r>
          </a:p>
          <a:p>
            <a:r>
              <a:rPr lang="da-DK" dirty="0">
                <a:solidFill>
                  <a:schemeClr val="tx1"/>
                </a:solidFill>
              </a:rPr>
              <a:t>At elevernes læring og uddannelse er et fælles anliggende</a:t>
            </a:r>
          </a:p>
          <a:p>
            <a:r>
              <a:rPr lang="da-DK" dirty="0">
                <a:solidFill>
                  <a:schemeClr val="tx1"/>
                </a:solidFill>
              </a:rPr>
              <a:t>At eleverne skal føle sig trygge i et miljø hvor man kan lærer </a:t>
            </a:r>
            <a:r>
              <a:rPr lang="da-DK" dirty="0" smtClean="0">
                <a:solidFill>
                  <a:schemeClr val="tx1"/>
                </a:solidFill>
              </a:rPr>
              <a:t>af, </a:t>
            </a:r>
            <a:r>
              <a:rPr lang="da-DK" dirty="0">
                <a:solidFill>
                  <a:schemeClr val="tx1"/>
                </a:solidFill>
              </a:rPr>
              <a:t>at begå fejl</a:t>
            </a:r>
          </a:p>
          <a:p>
            <a:r>
              <a:rPr lang="da-DK" dirty="0">
                <a:solidFill>
                  <a:schemeClr val="tx1"/>
                </a:solidFill>
              </a:rPr>
              <a:t>At feedback er en del af undervisningen og af elevernes læreproces hver dag 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Øve </a:t>
            </a:r>
            <a:r>
              <a:rPr lang="da-DK" dirty="0">
                <a:solidFill>
                  <a:schemeClr val="tx1"/>
                </a:solidFill>
              </a:rPr>
              <a:t>sig i at modtage og give feedback- sætte ord </a:t>
            </a:r>
            <a:r>
              <a:rPr lang="da-DK" dirty="0" smtClean="0">
                <a:solidFill>
                  <a:schemeClr val="tx1"/>
                </a:solidFill>
              </a:rPr>
              <a:t>på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 </a:t>
            </a:r>
          </a:p>
          <a:p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2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Feedbackskema lærer-elev </a:t>
            </a:r>
            <a:endParaRPr lang="da-DK" sz="2400" dirty="0"/>
          </a:p>
        </p:txBody>
      </p:sp>
      <p:graphicFrame>
        <p:nvGraphicFramePr>
          <p:cNvPr id="17" name="Pladsholder til indhold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718291"/>
              </p:ext>
            </p:extLst>
          </p:nvPr>
        </p:nvGraphicFramePr>
        <p:xfrm>
          <a:off x="3344090" y="1463039"/>
          <a:ext cx="8360229" cy="4972597"/>
        </p:xfrm>
        <a:graphic>
          <a:graphicData uri="http://schemas.openxmlformats.org/drawingml/2006/table">
            <a:tbl>
              <a:tblPr firstRow="1" firstCol="1" bandRow="1"/>
              <a:tblGrid>
                <a:gridCol w="3319605">
                  <a:extLst>
                    <a:ext uri="{9D8B030D-6E8A-4147-A177-3AD203B41FA5}">
                      <a16:colId xmlns:a16="http://schemas.microsoft.com/office/drawing/2014/main" val="3268834572"/>
                    </a:ext>
                  </a:extLst>
                </a:gridCol>
                <a:gridCol w="5040624">
                  <a:extLst>
                    <a:ext uri="{9D8B030D-6E8A-4147-A177-3AD203B41FA5}">
                      <a16:colId xmlns:a16="http://schemas.microsoft.com/office/drawing/2014/main" val="4025651681"/>
                    </a:ext>
                  </a:extLst>
                </a:gridCol>
              </a:tblGrid>
              <a:tr h="742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dine evne til at dokumentere og formidle egne arbejdsprocesser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59348"/>
                  </a:ext>
                </a:extLst>
              </a:tr>
              <a:tr h="742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om du kan redegøre for dine anvendte tilberedningsmetoder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446464"/>
                  </a:ext>
                </a:extLst>
              </a:tr>
              <a:tr h="9903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dine evner til at redegøre for forskellige råvarer. Herunder fordybelse i råvareren og detaljer omkring råvaren. 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137835"/>
                  </a:ext>
                </a:extLst>
              </a:tr>
              <a:tr h="1588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om du kan redegøre for de hygiejnemæssige foranstaltninger under en produktion og om du kan udpege kritiske punkter og registrerer i et egenkontrolprogram.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104898"/>
                  </a:ext>
                </a:extLst>
              </a:tr>
              <a:tr h="453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Projektet generelt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830757"/>
                  </a:ext>
                </a:extLst>
              </a:tr>
              <a:tr h="453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Fokuspunkter fremover</a:t>
                      </a:r>
                      <a:endParaRPr lang="da-D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400986"/>
                  </a:ext>
                </a:extLst>
              </a:tr>
            </a:tbl>
          </a:graphicData>
        </a:graphic>
      </p:graphicFrame>
      <p:sp>
        <p:nvSpPr>
          <p:cNvPr id="18" name="Rektangel 17"/>
          <p:cNvSpPr/>
          <p:nvPr/>
        </p:nvSpPr>
        <p:spPr>
          <a:xfrm>
            <a:off x="618565" y="4482353"/>
            <a:ext cx="2474259" cy="18377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400" dirty="0" smtClean="0">
                <a:solidFill>
                  <a:schemeClr val="tx1"/>
                </a:solidFill>
              </a:rPr>
              <a:t>Efter skriftlig feedback: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Samlet feedback på klassen.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Her fremhæves generelle problematikker og gode elementer fra de afleverede projekter</a:t>
            </a:r>
          </a:p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4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4530</TotalTime>
  <Words>974</Words>
  <Application>Microsoft Office PowerPoint</Application>
  <PresentationFormat>Widescreen</PresentationFormat>
  <Paragraphs>167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Office-tema</vt:lpstr>
      <vt:lpstr>Praktisk eksempel fra Hotel og Restaurantskolen</vt:lpstr>
      <vt:lpstr>PowerPoint-præsentation</vt:lpstr>
      <vt:lpstr>PowerPoint-præsentation</vt:lpstr>
      <vt:lpstr>PowerPoint-præsentation</vt:lpstr>
      <vt:lpstr>Feedbackskema gruppe til gruppe</vt:lpstr>
      <vt:lpstr>PowerPoint-præsentation</vt:lpstr>
      <vt:lpstr>Feedbackskema lærer-elev 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Lotte Eder Haubjerg</dc:creator>
  <cp:lastModifiedBy>Kasper Hvelplund Overgaard</cp:lastModifiedBy>
  <cp:revision>43</cp:revision>
  <dcterms:created xsi:type="dcterms:W3CDTF">2019-06-20T12:40:10Z</dcterms:created>
  <dcterms:modified xsi:type="dcterms:W3CDTF">2019-12-04T14:13:14Z</dcterms:modified>
</cp:coreProperties>
</file>