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6" r:id="rId5"/>
    <p:sldId id="264" r:id="rId6"/>
    <p:sldId id="265" r:id="rId7"/>
    <p:sldId id="263" r:id="rId8"/>
    <p:sldId id="259" r:id="rId9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9FA1BD-9DC1-6344-B792-B63A82FE837E}">
          <p14:sldIdLst>
            <p14:sldId id="256"/>
            <p14:sldId id="264"/>
            <p14:sldId id="265"/>
            <p14:sldId id="263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121B"/>
    <a:srgbClr val="DBAB95"/>
    <a:srgbClr val="E9D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74" autoAdjust="0"/>
  </p:normalViewPr>
  <p:slideViewPr>
    <p:cSldViewPr snapToGrid="0">
      <p:cViewPr varScale="1">
        <p:scale>
          <a:sx n="56" d="100"/>
          <a:sy n="56" d="100"/>
        </p:scale>
        <p:origin x="96" y="1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40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A1055-E3DF-46A4-841F-DB9CA14CF536}" type="datetimeFigureOut">
              <a:rPr lang="da-DK" smtClean="0"/>
              <a:t>04-12-2019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5AFF-1099-4E43-BA81-6D13BB501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" b="14112"/>
          <a:stretch/>
        </p:blipFill>
        <p:spPr bwMode="auto">
          <a:xfrm>
            <a:off x="0" y="8313"/>
            <a:ext cx="1219508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9" b="10016"/>
          <a:stretch/>
        </p:blipFill>
        <p:spPr bwMode="auto">
          <a:xfrm>
            <a:off x="-27555" y="1"/>
            <a:ext cx="1233812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3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4175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Click to edit Master title style</a:t>
            </a:r>
            <a:endParaRPr lang="da-DK" dirty="0"/>
          </a:p>
        </p:txBody>
      </p:sp>
      <p:sp>
        <p:nvSpPr>
          <p:cNvPr id="6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-1" y="0"/>
            <a:ext cx="12192001" cy="6858000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 smtClean="0"/>
              <a:t>Drag picture to placeholder or click icon to add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68191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 smtClean="0"/>
              <a:t>Click to edit Master text styles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 descr="Et billede, der indeholder objekt&#10;&#10;Beskrivelse, der er oprettet med meget høj sikkerhed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7" y="380717"/>
            <a:ext cx="1619250" cy="371475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numCol="2" spcCol="36000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 smtClean="0"/>
              <a:t>Click to edit Master text styles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 descr="Et billede, der indeholder objekt&#10;&#10;Beskrivelse, der er oprettet med meget høj sikkerhed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7" y="380717"/>
            <a:ext cx="1619250" cy="371475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3242636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F12927DD-1D77-44CE-B6BB-E3E760D9CC67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 descr="Et billede, der indeholder objekt&#10;&#10;Beskrivelse, der er oprettet med meget høj sikkerhed">
            <a:extLst>
              <a:ext uri="{FF2B5EF4-FFF2-40B4-BE49-F238E27FC236}">
                <a16:creationId xmlns:a16="http://schemas.microsoft.com/office/drawing/2014/main" id="{83AFB308-30ED-4195-B929-05810DF169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7" y="380717"/>
            <a:ext cx="1619250" cy="371475"/>
          </a:xfrm>
          <a:prstGeom prst="rect">
            <a:avLst/>
          </a:prstGeom>
        </p:spPr>
      </p:pic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 smtClean="0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 smtClean="0"/>
              <a:t>Drag picture to placeholder or click icon to add</a:t>
            </a:r>
            <a:endParaRPr lang="da-DK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D3B7569E-2C13-408A-BE23-5AAA341408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46130E6E-DC62-43FB-AE82-DD866DA66A7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lede 6" descr="Et billede, der indeholder objekt&#10;&#10;Beskrivelse, der er oprettet med meget høj sikkerhed">
            <a:extLst>
              <a:ext uri="{FF2B5EF4-FFF2-40B4-BE49-F238E27FC236}">
                <a16:creationId xmlns:a16="http://schemas.microsoft.com/office/drawing/2014/main" id="{97B4FBA1-0636-448B-9ED4-0F4AF67CCB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7" y="380717"/>
            <a:ext cx="1619250" cy="371475"/>
          </a:xfrm>
          <a:prstGeom prst="rect">
            <a:avLst/>
          </a:prstGeom>
        </p:spPr>
      </p:pic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 smtClean="0"/>
              <a:t>Drag picture to placeholder or click icon to add</a:t>
            </a:r>
            <a:endParaRPr lang="da-DK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6DD834D2-8639-44B0-B097-C45AFB57EC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8" r:id="rId3"/>
    <p:sldLayoutId id="2147483652" r:id="rId4"/>
    <p:sldLayoutId id="2147483659" r:id="rId5"/>
    <p:sldLayoutId id="2147483657" r:id="rId6"/>
    <p:sldLayoutId id="214748365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9AEE4F15-20FA-4FCA-BB23-7680D0870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Lisa Hansen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Feedback på Learnspace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1581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da-DK" dirty="0" smtClean="0"/>
              <a:t>Med LMS-systemer medfølger risiko for at feedback overvejende bliver </a:t>
            </a:r>
            <a:r>
              <a:rPr lang="da-DK" dirty="0" err="1" smtClean="0"/>
              <a:t>summativ</a:t>
            </a:r>
            <a:r>
              <a:rPr lang="da-DK" dirty="0" smtClean="0"/>
              <a:t> (metoder)</a:t>
            </a:r>
          </a:p>
          <a:p>
            <a:pPr>
              <a:lnSpc>
                <a:spcPct val="200000"/>
              </a:lnSpc>
            </a:pPr>
            <a:r>
              <a:rPr lang="da-DK" dirty="0" smtClean="0"/>
              <a:t>= Fokus på feedbackmetoder </a:t>
            </a:r>
            <a:r>
              <a:rPr lang="da-DK" b="1" i="1" dirty="0" smtClean="0"/>
              <a:t>for</a:t>
            </a:r>
            <a:r>
              <a:rPr lang="da-DK" dirty="0" smtClean="0"/>
              <a:t> læring – ikke feedback </a:t>
            </a:r>
            <a:r>
              <a:rPr lang="da-DK" b="1" i="1" dirty="0" smtClean="0"/>
              <a:t>af</a:t>
            </a:r>
            <a:r>
              <a:rPr lang="da-DK" dirty="0" smtClean="0"/>
              <a:t> læring</a:t>
            </a:r>
          </a:p>
          <a:p>
            <a:pPr>
              <a:lnSpc>
                <a:spcPct val="200000"/>
              </a:lnSpc>
            </a:pPr>
            <a:r>
              <a:rPr lang="da-DK" b="1" dirty="0" smtClean="0"/>
              <a:t>Faldgruber: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da-DK" dirty="0" smtClean="0"/>
              <a:t>Dominerende brug af skriftlig feedback </a:t>
            </a:r>
            <a:r>
              <a:rPr lang="da-DK" dirty="0" smtClean="0">
                <a:sym typeface="Wingdings" panose="05000000000000000000" pitchFamily="2" charset="2"/>
              </a:rPr>
              <a:t> for sent i elevernes arbejde</a:t>
            </a:r>
            <a:endParaRPr lang="da-DK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da-DK" dirty="0" smtClean="0"/>
              <a:t>Brugen af test: traditionelt kendetegnet ved at testene bruges </a:t>
            </a:r>
            <a:r>
              <a:rPr lang="da-DK" dirty="0" err="1" smtClean="0"/>
              <a:t>summativt</a:t>
            </a:r>
            <a:r>
              <a:rPr lang="da-DK" dirty="0" smtClean="0"/>
              <a:t>, hvor fokus er på testens resultater i stedet for dét, eleven foretager sig efterfølgende (Neergaard, M. 2018)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da-DK" dirty="0" smtClean="0"/>
              <a:t>”Den røde </a:t>
            </a:r>
            <a:r>
              <a:rPr lang="da-DK" dirty="0" err="1" smtClean="0"/>
              <a:t>rettepen</a:t>
            </a:r>
            <a:r>
              <a:rPr lang="da-DK" dirty="0" smtClean="0"/>
              <a:t>”´som afslutning på et forløb/emne</a:t>
            </a:r>
            <a:endParaRPr lang="da-DK" dirty="0"/>
          </a:p>
          <a:p>
            <a:pPr>
              <a:lnSpc>
                <a:spcPct val="200000"/>
              </a:lnSpc>
            </a:pPr>
            <a:r>
              <a:rPr lang="da-DK" i="1" dirty="0" smtClean="0"/>
              <a:t>Som brugere af et LMS-system skal vi derfor bruge Learnspace og dets funktioner ift. feedback ud fra en kritisk tilgang (Kritisk testning v/ </a:t>
            </a:r>
            <a:r>
              <a:rPr lang="da-DK" i="1" dirty="0" err="1" smtClean="0"/>
              <a:t>Shohamy</a:t>
            </a:r>
            <a:r>
              <a:rPr lang="da-DK" i="1" dirty="0" smtClean="0"/>
              <a:t>, E. 2001) med fokus på at bruge de tilgængelige metoder formativt</a:t>
            </a:r>
          </a:p>
          <a:p>
            <a:pPr marL="285750" indent="-285750">
              <a:buFontTx/>
              <a:buChar char="-"/>
            </a:pPr>
            <a:endParaRPr lang="da-DK" dirty="0" smtClean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Opmærksomhedspunkter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00664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smtClean="0"/>
              <a:t>Diskuter følgende i jeres afdeling: </a:t>
            </a:r>
          </a:p>
          <a:p>
            <a:endParaRPr lang="da-DK" dirty="0"/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da-DK" dirty="0" smtClean="0"/>
              <a:t>Bruger I Learnspace i jeres afdeling </a:t>
            </a:r>
            <a:r>
              <a:rPr lang="da-DK" dirty="0" err="1" smtClean="0"/>
              <a:t>ifm</a:t>
            </a:r>
            <a:r>
              <a:rPr lang="da-DK" dirty="0" smtClean="0"/>
              <a:t>. Feedback? Hvis ja – Hvordan?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da-DK" dirty="0" smtClean="0"/>
              <a:t>Bruger I andre digitale medier/redskaber til at give feedback? Hvis ja – Hvordan?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da-DK" dirty="0" smtClean="0"/>
              <a:t>Hvilke udfordringer finder I størst ift. At bruge enten Learnspace eller andre digitale midler </a:t>
            </a:r>
            <a:r>
              <a:rPr lang="da-DK" dirty="0" err="1" smtClean="0"/>
              <a:t>ifm</a:t>
            </a:r>
            <a:r>
              <a:rPr lang="da-DK" dirty="0" smtClean="0"/>
              <a:t>. At give feedback?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da-DK" dirty="0" smtClean="0"/>
              <a:t>Kunne I have nogle gode idéer/erfaringer til redskaber som kunne løse nogle af udfordringerne ved at give feedback?</a:t>
            </a:r>
          </a:p>
          <a:p>
            <a:pPr marL="285750" indent="-285750">
              <a:buFontTx/>
              <a:buChar char="-"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Arbejdsspørgsmål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74328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B3FEDD2C-8D20-4BF5-B6AB-7139666AA4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da-DK" b="1" dirty="0" smtClean="0"/>
              <a:t>1. </a:t>
            </a:r>
            <a:r>
              <a:rPr lang="da-DK" b="1" dirty="0"/>
              <a:t>eksempel: </a:t>
            </a:r>
            <a:r>
              <a:rPr lang="da-DK" dirty="0"/>
              <a:t>Skriftlig feedback på notater via journalmodulet på Learnspace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da-DK" b="1" dirty="0"/>
              <a:t>2</a:t>
            </a:r>
            <a:r>
              <a:rPr lang="da-DK" b="1" dirty="0" smtClean="0"/>
              <a:t>. eksempel: </a:t>
            </a:r>
            <a:r>
              <a:rPr lang="da-DK" dirty="0" smtClean="0"/>
              <a:t>Skriftlig feedback på opgaver via opgavemodulet på Learnspace</a:t>
            </a:r>
          </a:p>
          <a:p>
            <a:pPr marL="971550" lvl="1" indent="-285750">
              <a:lnSpc>
                <a:spcPct val="200000"/>
              </a:lnSpc>
              <a:buFontTx/>
              <a:buChar char="-"/>
            </a:pPr>
            <a:r>
              <a:rPr lang="da-DK" dirty="0" smtClean="0"/>
              <a:t>Vær her opmærksom på, hvornår eleverne skal have feedback i deres opgaveproces </a:t>
            </a:r>
            <a:r>
              <a:rPr lang="da-DK" dirty="0" smtClean="0">
                <a:sym typeface="Wingdings" panose="05000000000000000000" pitchFamily="2" charset="2"/>
              </a:rPr>
              <a:t> risiko for at de først får feedback når de er færdige</a:t>
            </a:r>
            <a:endParaRPr lang="da-DK" dirty="0" smtClean="0"/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da-DK" b="1" dirty="0" smtClean="0"/>
              <a:t>3. eksempel: </a:t>
            </a:r>
            <a:r>
              <a:rPr lang="da-DK" dirty="0" smtClean="0"/>
              <a:t>Elev til elev feedback via workshop-modulet på Learnspace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da-DK" b="1" dirty="0" smtClean="0"/>
              <a:t>4: eksempel: Test som et indblik i elevernes forforståelse</a:t>
            </a:r>
          </a:p>
          <a:p>
            <a:pPr marL="285750" indent="-285750">
              <a:buFontTx/>
              <a:buChar char="-"/>
            </a:pP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6A08F98-1E96-4E40-9D05-384AF1DF8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Eksempler på Learnspace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03667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rategiplan_pict_drenge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" b="11521"/>
          <a:stretch/>
        </p:blipFill>
        <p:spPr>
          <a:xfrm>
            <a:off x="-4442" y="0"/>
            <a:ext cx="12196442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D9F44B-5243-4C3A-A0D5-B552CF59D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Rigtig </a:t>
            </a:r>
            <a:r>
              <a:rPr lang="da-DK" smtClean="0"/>
              <a:t>god arbejdslyst </a:t>
            </a:r>
            <a:r>
              <a:rPr lang="da-DK" smtClean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90027685"/>
      </p:ext>
    </p:extLst>
  </p:cSld>
  <p:clrMapOvr>
    <a:masterClrMapping/>
  </p:clrMapOvr>
</p:sld>
</file>

<file path=ppt/theme/theme1.xml><?xml version="1.0" encoding="utf-8"?>
<a:theme xmlns:a="http://schemas.openxmlformats.org/drawingml/2006/main" name="Mercantec_PowerPointSkabelon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103F55F9-2C07-464D-8226-D04B230BEE6D}" vid="{F64C7569-4FC1-4459-905F-C29C6B830E8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7562B0663F20429EC643AE9AF09B52" ma:contentTypeVersion="0" ma:contentTypeDescription="Opret et nyt dokument." ma:contentTypeScope="" ma:versionID="efd8a2d17b240aa7f0b10c4dfd6f599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1D1FD1-EE61-4B71-B453-0E51D1B605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878003-9A4F-4FF9-9FA5-FDAE19B7E4FC}">
  <ds:schemaRefs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5A44CAA-7933-414C-B103-542D658FEB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Mercantec_PowerPointSkabelon.potx</Template>
  <TotalTime>126</TotalTime>
  <Words>284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Verdana</vt:lpstr>
      <vt:lpstr>Wingdings</vt:lpstr>
      <vt:lpstr>Mercantec_PowerPointSkabelon</vt:lpstr>
      <vt:lpstr>Feedback på Learnspace</vt:lpstr>
      <vt:lpstr>Opmærksomhedspunkter</vt:lpstr>
      <vt:lpstr>Arbejdsspørgsmål</vt:lpstr>
      <vt:lpstr>Eksempler på Learnspace</vt:lpstr>
      <vt:lpstr>Rigtig god arbejdslyst 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Gitte Brinck</dc:creator>
  <cp:lastModifiedBy>Kasper Hvelplund Overgaard</cp:lastModifiedBy>
  <cp:revision>15</cp:revision>
  <cp:lastPrinted>2018-05-23T09:31:28Z</cp:lastPrinted>
  <dcterms:created xsi:type="dcterms:W3CDTF">2018-08-26T19:00:14Z</dcterms:created>
  <dcterms:modified xsi:type="dcterms:W3CDTF">2019-12-04T14:17:05Z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0x0101007A7562B0663F20429EC643AE9AF09B52</vt:lpwstr>
  </property>
</Properties>
</file>