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8" r:id="rId3"/>
    <p:sldId id="260" r:id="rId4"/>
    <p:sldId id="265" r:id="rId5"/>
    <p:sldId id="267" r:id="rId6"/>
    <p:sldId id="263" r:id="rId7"/>
    <p:sldId id="259" r:id="rId8"/>
    <p:sldId id="262" r:id="rId9"/>
    <p:sldId id="272" r:id="rId10"/>
    <p:sldId id="270" r:id="rId11"/>
    <p:sldId id="271" r:id="rId1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4998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583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80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9073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082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6107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147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3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115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164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393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4EEEB-657B-4E32-AFE8-C545623C50EC}" type="datetimeFigureOut">
              <a:rPr lang="da-DK" smtClean="0"/>
              <a:t>29-11-2019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57BD1-F174-4287-A6CB-B09E02A555A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790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/>
              <a:t/>
            </a:r>
            <a:br>
              <a:rPr lang="da-DK" sz="4000" dirty="0" smtClean="0"/>
            </a:br>
            <a:r>
              <a:rPr lang="da-DK" sz="4000" b="1" u="sng" dirty="0" smtClean="0"/>
              <a:t>Praktisk eksempel fra Hotel og Restaurantskolen</a:t>
            </a:r>
            <a:endParaRPr lang="da-DK" sz="4000" b="1" u="sng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Læringspakker indeholder en systematisk opbygning, så eleverne i hvert projekt får præsenteret: </a:t>
            </a:r>
          </a:p>
          <a:p>
            <a:r>
              <a:rPr lang="da-DK" dirty="0" smtClean="0"/>
              <a:t>Læringsmål</a:t>
            </a:r>
          </a:p>
          <a:p>
            <a:r>
              <a:rPr lang="da-DK" dirty="0" smtClean="0"/>
              <a:t>Bedømmelseskriterier 				</a:t>
            </a:r>
          </a:p>
          <a:p>
            <a:r>
              <a:rPr lang="da-DK" dirty="0" smtClean="0"/>
              <a:t>Forskellige Feedbackformer</a:t>
            </a:r>
            <a:endParaRPr lang="da-DK" dirty="0"/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12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1245326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b="1" u="sng" dirty="0" smtClean="0"/>
              <a:t>Dagligt i undervisningen</a:t>
            </a:r>
            <a:endParaRPr lang="da-DK" b="1" u="sng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584960"/>
            <a:ext cx="10515600" cy="4592003"/>
          </a:xfrm>
        </p:spPr>
        <p:txBody>
          <a:bodyPr>
            <a:normAutofit/>
          </a:bodyPr>
          <a:lstStyle/>
          <a:p>
            <a:endParaRPr lang="da-DK" dirty="0" smtClean="0"/>
          </a:p>
          <a:p>
            <a:r>
              <a:rPr lang="da-DK" dirty="0" smtClean="0"/>
              <a:t>Underviseren præsenterer dagens:</a:t>
            </a:r>
          </a:p>
          <a:p>
            <a:endParaRPr lang="da-DK" dirty="0" smtClean="0"/>
          </a:p>
          <a:p>
            <a:pPr lvl="1"/>
            <a:r>
              <a:rPr lang="da-DK" sz="2800" dirty="0" smtClean="0"/>
              <a:t>Læringsmål</a:t>
            </a:r>
          </a:p>
          <a:p>
            <a:pPr lvl="1"/>
            <a:r>
              <a:rPr lang="da-DK" sz="2800" dirty="0" smtClean="0"/>
              <a:t>Fokuspunkter</a:t>
            </a:r>
          </a:p>
          <a:p>
            <a:pPr lvl="1"/>
            <a:r>
              <a:rPr lang="da-DK" sz="2800" dirty="0" smtClean="0"/>
              <a:t>Valgt feedback metode</a:t>
            </a:r>
          </a:p>
          <a:p>
            <a:pPr lvl="1"/>
            <a:r>
              <a:rPr lang="da-DK" sz="2800" dirty="0" smtClean="0"/>
              <a:t>Dokumentationer til projektet</a:t>
            </a:r>
            <a:endParaRPr lang="da-DK" sz="2800" dirty="0"/>
          </a:p>
        </p:txBody>
      </p:sp>
      <p:pic>
        <p:nvPicPr>
          <p:cNvPr id="2050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0057" y="2543902"/>
            <a:ext cx="4073653" cy="236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635014"/>
              </p:ext>
            </p:extLst>
          </p:nvPr>
        </p:nvGraphicFramePr>
        <p:xfrm>
          <a:off x="966653" y="1262742"/>
          <a:ext cx="10406742" cy="5417217"/>
        </p:xfrm>
        <a:graphic>
          <a:graphicData uri="http://schemas.openxmlformats.org/drawingml/2006/table">
            <a:tbl>
              <a:tblPr firstRow="1" firstCol="1" bandRow="1"/>
              <a:tblGrid>
                <a:gridCol w="2944351">
                  <a:extLst>
                    <a:ext uri="{9D8B030D-6E8A-4147-A177-3AD203B41FA5}">
                      <a16:colId xmlns:a16="http://schemas.microsoft.com/office/drawing/2014/main" val="2551003008"/>
                    </a:ext>
                  </a:extLst>
                </a:gridCol>
                <a:gridCol w="7462391">
                  <a:extLst>
                    <a:ext uri="{9D8B030D-6E8A-4147-A177-3AD203B41FA5}">
                      <a16:colId xmlns:a16="http://schemas.microsoft.com/office/drawing/2014/main" val="434722001"/>
                    </a:ext>
                  </a:extLst>
                </a:gridCol>
              </a:tblGrid>
              <a:tr h="52676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Her udvælges den feedbackform som passer til antal undervisere, antal elever,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elevers forudsætninger, dagens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tidsramme og produkttype.</a:t>
                      </a: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70207"/>
                  </a:ext>
                </a:extLst>
              </a:tr>
              <a:tr h="849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Gruppe</a:t>
                      </a:r>
                      <a:r>
                        <a:rPr lang="da-DK" sz="18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evaluering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 evaluerer deres egne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fremstillede produkter </a:t>
                      </a: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ifht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et sensorisk bedømmelsesskema, 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eleverne beskriver de sensoriske vurderinger der opleves i produktet.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3358009"/>
                  </a:ext>
                </a:extLst>
              </a:tr>
              <a:tr h="3883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Lærerstyret evaluering 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Hver gruppe evaluerer 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deres produkter </a:t>
                      </a:r>
                      <a:r>
                        <a:rPr lang="da-DK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ifht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et sensorisk bedømmelsesskema</a:t>
                      </a:r>
                      <a:r>
                        <a:rPr lang="da-DK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 fremlægger sin vurdering for underviseren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da-DK" sz="18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Herefter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evaluerer underviseren 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gruppens produkter og giver feedback på de fremstillede produkter </a:t>
                      </a:r>
                      <a:endParaRPr lang="da-DK" sz="18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Efterfølgende 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gives </a:t>
                      </a:r>
                      <a:r>
                        <a:rPr lang="da-DK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feedforward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så underviseren sikre sig at alle eleverne kender til sit fokus fremover.  </a:t>
                      </a:r>
                      <a:r>
                        <a:rPr lang="da-DK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Evt. Gruppen/eleven 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skal herefter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speake </a:t>
                      </a:r>
                      <a:r>
                        <a:rPr lang="da-DK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feedback/</a:t>
                      </a:r>
                      <a:r>
                        <a:rPr lang="da-DK" sz="18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feedforward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da-DK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så man sikre sig elevforståelse</a:t>
                      </a:r>
                      <a:r>
                        <a:rPr lang="da-DK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da-DK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550152"/>
                  </a:ext>
                </a:extLst>
              </a:tr>
            </a:tbl>
          </a:graphicData>
        </a:graphic>
      </p:graphicFrame>
      <p:pic>
        <p:nvPicPr>
          <p:cNvPr id="3074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00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52130"/>
              </p:ext>
            </p:extLst>
          </p:nvPr>
        </p:nvGraphicFramePr>
        <p:xfrm>
          <a:off x="844731" y="1825625"/>
          <a:ext cx="10400211" cy="4125814"/>
        </p:xfrm>
        <a:graphic>
          <a:graphicData uri="http://schemas.openxmlformats.org/drawingml/2006/table">
            <a:tbl>
              <a:tblPr firstRow="1" firstCol="1" bandRow="1"/>
              <a:tblGrid>
                <a:gridCol w="2937820">
                  <a:extLst>
                    <a:ext uri="{9D8B030D-6E8A-4147-A177-3AD203B41FA5}">
                      <a16:colId xmlns:a16="http://schemas.microsoft.com/office/drawing/2014/main" val="423858046"/>
                    </a:ext>
                  </a:extLst>
                </a:gridCol>
                <a:gridCol w="7462391">
                  <a:extLst>
                    <a:ext uri="{9D8B030D-6E8A-4147-A177-3AD203B41FA5}">
                      <a16:colId xmlns:a16="http://schemas.microsoft.com/office/drawing/2014/main" val="2051987016"/>
                    </a:ext>
                  </a:extLst>
                </a:gridCol>
              </a:tblGrid>
              <a:tr h="1941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 til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gruppe/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Elev til elev evaluering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Underviseren planlægger hvilke grupper der skal evaluere hinandens fremstillede produkter. Underviseren påpeger seriøsitet og konstruktiv feedback grupperne imellem.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Der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udføres</a:t>
                      </a:r>
                      <a:r>
                        <a:rPr lang="da-DK" sz="18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fx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sensoriske vurdering på en gruppes produkter,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herefter udfører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man sensorisk vurdering på sine egne produkter.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Derefter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mødes grupperne og de giver en mundtlig feedback på den sensoriske oplevelse. 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 vil eleverne lære at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bruge hinanden til feedback. 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Her øver de sig i at give og modtage feedback fra hinanden. 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837627"/>
                  </a:ext>
                </a:extLst>
              </a:tr>
              <a:tr h="1054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Evaluering i plenum </a:t>
                      </a:r>
                      <a:r>
                        <a:rPr lang="da-DK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ifht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fagretning:</a:t>
                      </a:r>
                      <a:endParaRPr lang="da-DK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Underviseren samler alle elever inddelt efter deres fagretning. Underviseren fortager </a:t>
                      </a:r>
                      <a:r>
                        <a:rPr lang="da-DK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feedback </a:t>
                      </a:r>
                      <a:r>
                        <a:rPr lang="da-DK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 dialog med elevgruppen</a:t>
                      </a:r>
                      <a:r>
                        <a:rPr lang="da-DK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Dialogen foregår på baggrund det sensoriske bedømmelsesskema og dagens læringsmål. </a:t>
                      </a:r>
                      <a:endParaRPr lang="da-D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69" marR="488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901303"/>
                  </a:ext>
                </a:extLst>
              </a:tr>
            </a:tbl>
          </a:graphicData>
        </a:graphic>
      </p:graphicFrame>
      <p:pic>
        <p:nvPicPr>
          <p:cNvPr id="4098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95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61646" y="26125"/>
            <a:ext cx="3812974" cy="6932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endParaRPr lang="da-DK" sz="1100" dirty="0" smtClean="0">
              <a:solidFill>
                <a:schemeClr val="tx1"/>
              </a:solidFill>
            </a:endParaRPr>
          </a:p>
          <a:p>
            <a:endParaRPr lang="da-DK" sz="1100" dirty="0">
              <a:solidFill>
                <a:schemeClr val="tx1"/>
              </a:solidFill>
            </a:endParaRPr>
          </a:p>
          <a:p>
            <a:r>
              <a:rPr lang="da-DK" sz="1600" u="sng" dirty="0" smtClean="0">
                <a:solidFill>
                  <a:schemeClr val="tx1"/>
                </a:solidFill>
              </a:rPr>
              <a:t>Projekt Laursens kantine – 2 uger/6 dg</a:t>
            </a:r>
          </a:p>
          <a:p>
            <a:r>
              <a:rPr lang="da-DK" sz="1600" b="1" u="sng" dirty="0" smtClean="0">
                <a:solidFill>
                  <a:schemeClr val="tx1"/>
                </a:solidFill>
              </a:rPr>
              <a:t>Læringsmål </a:t>
            </a:r>
            <a:r>
              <a:rPr lang="da-DK" sz="1600" u="sng" dirty="0" smtClean="0">
                <a:solidFill>
                  <a:schemeClr val="tx1"/>
                </a:solidFill>
              </a:rPr>
              <a:t>for første uge: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udpege kritiske punkter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planlægge og udføre en arbejdsproces - klassiske frokostretter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anvende tilberedningsmetoder</a:t>
            </a:r>
          </a:p>
          <a:p>
            <a:r>
              <a:rPr lang="da-DK" sz="1600" dirty="0">
                <a:solidFill>
                  <a:srgbClr val="FF0000"/>
                </a:solidFill>
              </a:rPr>
              <a:t>D</a:t>
            </a:r>
            <a:r>
              <a:rPr lang="da-DK" sz="1600" dirty="0" smtClean="0">
                <a:solidFill>
                  <a:srgbClr val="FF0000"/>
                </a:solidFill>
              </a:rPr>
              <a:t>u kan </a:t>
            </a:r>
            <a:r>
              <a:rPr lang="da-DK" sz="1600" dirty="0" smtClean="0">
                <a:solidFill>
                  <a:schemeClr val="tx1"/>
                </a:solidFill>
              </a:rPr>
              <a:t>udføre sensorisk bedømmelse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anrette til selvbetjening</a:t>
            </a:r>
          </a:p>
          <a:p>
            <a:r>
              <a:rPr lang="da-DK" sz="1600" dirty="0" smtClean="0">
                <a:solidFill>
                  <a:srgbClr val="FF0000"/>
                </a:solidFill>
              </a:rPr>
              <a:t>Du kan </a:t>
            </a:r>
            <a:r>
              <a:rPr lang="da-DK" sz="1600" dirty="0" smtClean="0">
                <a:solidFill>
                  <a:schemeClr val="tx1"/>
                </a:solidFill>
              </a:rPr>
              <a:t>gæste og kundebetjene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b="1" u="sng" dirty="0" smtClean="0">
                <a:solidFill>
                  <a:schemeClr val="tx1"/>
                </a:solidFill>
              </a:rPr>
              <a:t>Elevens skriftlige dokumentation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Beskriv kritiske punkter inden for klassiske retter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Beskriv de anvendte tilberedningsmetoder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Lav en arbejdsplan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Sensorisk bedømmelses</a:t>
            </a:r>
          </a:p>
          <a:p>
            <a:r>
              <a:rPr lang="da-DK" sz="1600" dirty="0">
                <a:solidFill>
                  <a:schemeClr val="tx1"/>
                </a:solidFill>
              </a:rPr>
              <a:t>T</a:t>
            </a:r>
            <a:r>
              <a:rPr lang="da-DK" sz="1600" dirty="0" smtClean="0">
                <a:solidFill>
                  <a:schemeClr val="tx1"/>
                </a:solidFill>
              </a:rPr>
              <a:t>ag billeder af dine produkter</a:t>
            </a:r>
            <a:endParaRPr lang="da-DK" sz="1600" dirty="0" smtClean="0">
              <a:solidFill>
                <a:srgbClr val="FF0000"/>
              </a:solidFill>
            </a:endParaRP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Bedømmelseskriterier</a:t>
            </a:r>
            <a:r>
              <a:rPr lang="da-DK" sz="1400" u="sng" dirty="0" smtClean="0">
                <a:solidFill>
                  <a:schemeClr val="tx1"/>
                </a:solidFill>
              </a:rPr>
              <a:t> for det færdige projekt, dvs. begge uger.</a:t>
            </a:r>
          </a:p>
          <a:p>
            <a:r>
              <a:rPr lang="da-DK" sz="1400" b="1" dirty="0" smtClean="0">
                <a:solidFill>
                  <a:srgbClr val="FF0000"/>
                </a:solidFill>
              </a:rPr>
              <a:t>Du </a:t>
            </a:r>
            <a:r>
              <a:rPr lang="da-DK" sz="1400" b="1" dirty="0">
                <a:solidFill>
                  <a:srgbClr val="FF0000"/>
                </a:solidFill>
              </a:rPr>
              <a:t>bedømmes på </a:t>
            </a:r>
            <a:r>
              <a:rPr lang="da-DK" sz="1200" dirty="0">
                <a:solidFill>
                  <a:schemeClr val="tx1"/>
                </a:solidFill>
              </a:rPr>
              <a:t>dine evne til at dokumentere og formidle egne </a:t>
            </a:r>
            <a:r>
              <a:rPr lang="da-DK" sz="1200" dirty="0" smtClean="0">
                <a:solidFill>
                  <a:schemeClr val="tx1"/>
                </a:solidFill>
              </a:rPr>
              <a:t>arbejdsprocesser</a:t>
            </a:r>
            <a:endParaRPr lang="da-DK" sz="1200" dirty="0">
              <a:solidFill>
                <a:schemeClr val="tx1"/>
              </a:solidFill>
            </a:endParaRPr>
          </a:p>
          <a:p>
            <a:r>
              <a:rPr lang="da-DK" sz="1200" dirty="0" smtClean="0">
                <a:solidFill>
                  <a:srgbClr val="FF0000"/>
                </a:solidFill>
              </a:rPr>
              <a:t>Du bedømmes på </a:t>
            </a:r>
            <a:r>
              <a:rPr lang="da-DK" sz="1200" dirty="0" smtClean="0">
                <a:solidFill>
                  <a:schemeClr val="tx1"/>
                </a:solidFill>
              </a:rPr>
              <a:t>om du kan redegøre for dine anvendte tilberedningsmetoder</a:t>
            </a:r>
            <a:endParaRPr lang="da-DK" sz="1200" dirty="0">
              <a:solidFill>
                <a:srgbClr val="FF0000"/>
              </a:solidFill>
            </a:endParaRPr>
          </a:p>
          <a:p>
            <a:r>
              <a:rPr lang="da-DK" sz="1200" dirty="0">
                <a:solidFill>
                  <a:srgbClr val="FF0000"/>
                </a:solidFill>
              </a:rPr>
              <a:t>Du bedømmes på </a:t>
            </a:r>
            <a:r>
              <a:rPr lang="da-DK" sz="1200" dirty="0">
                <a:solidFill>
                  <a:schemeClr val="tx1"/>
                </a:solidFill>
              </a:rPr>
              <a:t>dine evner til at redegøre for forskellige råvarer. Herunder fordybelse i råvareren og detaljer omkring råvaren. </a:t>
            </a:r>
          </a:p>
          <a:p>
            <a:r>
              <a:rPr lang="da-DK" sz="1200" dirty="0">
                <a:solidFill>
                  <a:srgbClr val="FF0000"/>
                </a:solidFill>
              </a:rPr>
              <a:t>Du bedømmes på </a:t>
            </a:r>
            <a:r>
              <a:rPr lang="da-DK" sz="1200" dirty="0">
                <a:solidFill>
                  <a:schemeClr val="tx1"/>
                </a:solidFill>
              </a:rPr>
              <a:t>om du kan redegøre for de hygiejnemæssige foranstaltninger under en produktion og om du kan udpege kritiske punkter og registrerer i et egenkontrolprogram</a:t>
            </a:r>
            <a:r>
              <a:rPr lang="da-DK" sz="1200" dirty="0" smtClean="0">
                <a:solidFill>
                  <a:schemeClr val="tx1"/>
                </a:solidFill>
              </a:rPr>
              <a:t>.</a:t>
            </a:r>
            <a:endParaRPr lang="da-DK" sz="1200" dirty="0">
              <a:solidFill>
                <a:schemeClr val="tx1"/>
              </a:solidFill>
            </a:endParaRPr>
          </a:p>
          <a:p>
            <a:endParaRPr lang="da-DK" sz="1200" dirty="0" smtClean="0">
              <a:solidFill>
                <a:schemeClr val="tx1"/>
              </a:solidFill>
            </a:endParaRPr>
          </a:p>
          <a:p>
            <a:endParaRPr lang="da-DK" sz="1400" u="sng" dirty="0" smtClean="0">
              <a:solidFill>
                <a:schemeClr val="tx1"/>
              </a:solidFill>
            </a:endParaRPr>
          </a:p>
          <a:p>
            <a:endParaRPr lang="da-DK" sz="1400" dirty="0">
              <a:solidFill>
                <a:schemeClr val="tx1"/>
              </a:solidFill>
            </a:endParaRPr>
          </a:p>
          <a:p>
            <a:endParaRPr lang="da-DK" sz="1400" dirty="0" smtClean="0">
              <a:solidFill>
                <a:schemeClr val="tx1"/>
              </a:solidFill>
            </a:endParaRPr>
          </a:p>
          <a:p>
            <a:pPr algn="ctr"/>
            <a:endParaRPr lang="da-DK" sz="1400" dirty="0">
              <a:solidFill>
                <a:schemeClr val="tx1"/>
              </a:solidFill>
            </a:endParaRPr>
          </a:p>
          <a:p>
            <a:pPr algn="ctr"/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4583881" y="130628"/>
            <a:ext cx="2957741" cy="6727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400" u="sng" dirty="0" smtClean="0">
              <a:solidFill>
                <a:schemeClr val="tx1"/>
              </a:solidFill>
            </a:endParaRPr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Dag 1</a:t>
            </a:r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Læringsmål: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Du </a:t>
            </a:r>
            <a:r>
              <a:rPr lang="da-DK" sz="1400" dirty="0">
                <a:solidFill>
                  <a:schemeClr val="tx1"/>
                </a:solidFill>
              </a:rPr>
              <a:t>kan udpege kritiske punkter</a:t>
            </a:r>
          </a:p>
          <a:p>
            <a:r>
              <a:rPr lang="da-DK" sz="1400" dirty="0">
                <a:solidFill>
                  <a:schemeClr val="tx1"/>
                </a:solidFill>
              </a:rPr>
              <a:t>Du kan planlægge </a:t>
            </a:r>
            <a:r>
              <a:rPr lang="da-DK" sz="1400" dirty="0" smtClean="0">
                <a:solidFill>
                  <a:schemeClr val="tx1"/>
                </a:solidFill>
              </a:rPr>
              <a:t>og udføre en arbejdsproces - klassiske frokostretter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Du </a:t>
            </a:r>
            <a:r>
              <a:rPr lang="da-DK" sz="1400" dirty="0">
                <a:solidFill>
                  <a:schemeClr val="tx1"/>
                </a:solidFill>
              </a:rPr>
              <a:t>kan anvende </a:t>
            </a:r>
            <a:r>
              <a:rPr lang="da-DK" sz="1400" dirty="0" smtClean="0">
                <a:solidFill>
                  <a:schemeClr val="tx1"/>
                </a:solidFill>
              </a:rPr>
              <a:t>tilberedningsmetoder</a:t>
            </a:r>
          </a:p>
          <a:p>
            <a:r>
              <a:rPr lang="da-DK" sz="1400" dirty="0">
                <a:solidFill>
                  <a:schemeClr val="tx1"/>
                </a:solidFill>
              </a:rPr>
              <a:t>Du kan udføre sensorisk bedømmelse</a:t>
            </a:r>
          </a:p>
          <a:p>
            <a:endParaRPr lang="da-DK" sz="1400" dirty="0" smtClean="0"/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Fokuspunkter: </a:t>
            </a:r>
            <a:r>
              <a:rPr lang="da-DK" sz="1400" dirty="0">
                <a:solidFill>
                  <a:schemeClr val="tx1"/>
                </a:solidFill>
              </a:rPr>
              <a:t>D</a:t>
            </a:r>
            <a:r>
              <a:rPr lang="da-DK" sz="1400" dirty="0" smtClean="0">
                <a:solidFill>
                  <a:schemeClr val="tx1"/>
                </a:solidFill>
              </a:rPr>
              <a:t>e punkter som underviserne mundtlig taler med eleverne om, 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Eks: Fortæl om de kritiske punkter i din ret?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Fortæl om de tilberedningsmetoder du anvender</a:t>
            </a: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Feedback: </a:t>
            </a:r>
          </a:p>
          <a:p>
            <a:pPr lvl="0"/>
            <a:r>
              <a:rPr lang="da-DK" sz="1400" b="1" u="sng" dirty="0" smtClean="0">
                <a:solidFill>
                  <a:schemeClr val="tx1"/>
                </a:solidFill>
              </a:rPr>
              <a:t>Feedback i situationen </a:t>
            </a:r>
            <a:r>
              <a:rPr lang="da-DK" sz="1400" dirty="0" smtClean="0">
                <a:solidFill>
                  <a:schemeClr val="tx1"/>
                </a:solidFill>
              </a:rPr>
              <a:t>-er den feedback underviseren giver ud fra den dialog man har med eleven i praksis ud fra fokuspunkterne</a:t>
            </a:r>
          </a:p>
          <a:p>
            <a:endParaRPr lang="da-DK" sz="1200" dirty="0">
              <a:solidFill>
                <a:schemeClr val="tx1"/>
              </a:solidFill>
            </a:endParaRPr>
          </a:p>
          <a:p>
            <a:r>
              <a:rPr lang="da-DK" sz="1400" b="1" u="sng" dirty="0" smtClean="0">
                <a:solidFill>
                  <a:schemeClr val="tx1"/>
                </a:solidFill>
              </a:rPr>
              <a:t>Afslutningsvis </a:t>
            </a:r>
            <a:r>
              <a:rPr lang="da-DK" sz="1400" b="1" u="sng" dirty="0">
                <a:solidFill>
                  <a:schemeClr val="tx1"/>
                </a:solidFill>
              </a:rPr>
              <a:t>f</a:t>
            </a:r>
            <a:r>
              <a:rPr lang="da-DK" sz="1400" b="1" u="sng" dirty="0" smtClean="0">
                <a:solidFill>
                  <a:schemeClr val="tx1"/>
                </a:solidFill>
              </a:rPr>
              <a:t>eedback: </a:t>
            </a:r>
            <a:r>
              <a:rPr lang="da-DK" sz="1400" dirty="0" smtClean="0">
                <a:solidFill>
                  <a:schemeClr val="tx1"/>
                </a:solidFill>
              </a:rPr>
              <a:t>Her vælges en feedbackform som passer til </a:t>
            </a:r>
            <a:r>
              <a:rPr lang="da-DK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antal undervisere, antal elever, elevers forudsætninger, dagens tidsramme og produkttype.</a:t>
            </a:r>
          </a:p>
          <a:p>
            <a:r>
              <a:rPr lang="da-DK" sz="1400" dirty="0" smtClean="0">
                <a:solidFill>
                  <a:schemeClr val="tx1"/>
                </a:solidFill>
              </a:rPr>
              <a:t>Eks på feedback: Sensorisk bedømmelse</a:t>
            </a:r>
          </a:p>
        </p:txBody>
      </p:sp>
      <p:cxnSp>
        <p:nvCxnSpPr>
          <p:cNvPr id="16" name="Lige pilforbindelse 15"/>
          <p:cNvCxnSpPr/>
          <p:nvPr/>
        </p:nvCxnSpPr>
        <p:spPr>
          <a:xfrm flipV="1">
            <a:off x="4125837" y="1602380"/>
            <a:ext cx="458044" cy="8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pilforbindelse 17"/>
          <p:cNvCxnSpPr/>
          <p:nvPr/>
        </p:nvCxnSpPr>
        <p:spPr>
          <a:xfrm flipV="1">
            <a:off x="4123311" y="2895602"/>
            <a:ext cx="432741" cy="87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ktangel 20"/>
          <p:cNvSpPr/>
          <p:nvPr/>
        </p:nvSpPr>
        <p:spPr>
          <a:xfrm>
            <a:off x="7718159" y="130629"/>
            <a:ext cx="1863634" cy="1402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da-DK" sz="1400" u="sng" dirty="0" smtClean="0">
                <a:solidFill>
                  <a:schemeClr val="tx1"/>
                </a:solidFill>
              </a:rPr>
              <a:t>Elevarbejde/ dokumentation</a:t>
            </a:r>
          </a:p>
          <a:p>
            <a:pPr fontAlgn="t"/>
            <a:r>
              <a:rPr lang="da-DK" sz="1400" dirty="0" smtClean="0">
                <a:solidFill>
                  <a:schemeClr val="tx1"/>
                </a:solidFill>
              </a:rPr>
              <a:t>Et </a:t>
            </a:r>
            <a:r>
              <a:rPr lang="da-DK" sz="1400" dirty="0" smtClean="0">
                <a:solidFill>
                  <a:schemeClr val="tx1"/>
                </a:solidFill>
              </a:rPr>
              <a:t>power point, hvor hver én dokumentation er bearbejdet – afl. Via L.S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1" name="Rektangel 30"/>
          <p:cNvSpPr/>
          <p:nvPr/>
        </p:nvSpPr>
        <p:spPr>
          <a:xfrm>
            <a:off x="7718159" y="1611087"/>
            <a:ext cx="1863634" cy="55734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Hygiejne/Kritiske punkter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7718159" y="2373085"/>
            <a:ext cx="1863634" cy="52251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Tilberedningsmetoder 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5" name="Rektangel 34"/>
          <p:cNvSpPr/>
          <p:nvPr/>
        </p:nvSpPr>
        <p:spPr>
          <a:xfrm>
            <a:off x="7718159" y="3187338"/>
            <a:ext cx="1863634" cy="51380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Arbejdsplan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36" name="Rektangel 35"/>
          <p:cNvSpPr/>
          <p:nvPr/>
        </p:nvSpPr>
        <p:spPr>
          <a:xfrm>
            <a:off x="7718159" y="3927566"/>
            <a:ext cx="1863634" cy="54864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 smtClean="0">
                <a:solidFill>
                  <a:schemeClr val="tx1"/>
                </a:solidFill>
              </a:rPr>
              <a:t>Sensorisk bedømmelse </a:t>
            </a:r>
            <a:endParaRPr lang="da-DK" sz="1400" dirty="0">
              <a:solidFill>
                <a:schemeClr val="tx1"/>
              </a:solidFill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7718159" y="5154706"/>
            <a:ext cx="1863634" cy="14028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dirty="0" smtClean="0">
                <a:solidFill>
                  <a:schemeClr val="tx1"/>
                </a:solidFill>
              </a:rPr>
              <a:t>Ender ud i 20-80 dias pr elev/ gruppe</a:t>
            </a:r>
          </a:p>
          <a:p>
            <a:pPr algn="ctr"/>
            <a:endParaRPr lang="da-DK" sz="1600" dirty="0">
              <a:solidFill>
                <a:schemeClr val="tx1"/>
              </a:solidFill>
            </a:endParaRPr>
          </a:p>
          <a:p>
            <a:pPr algn="ctr"/>
            <a:r>
              <a:rPr lang="da-DK" sz="1600" dirty="0" smtClean="0">
                <a:solidFill>
                  <a:schemeClr val="tx1"/>
                </a:solidFill>
              </a:rPr>
              <a:t>Feedback:</a:t>
            </a:r>
            <a:endParaRPr lang="da-DK" sz="1600" dirty="0">
              <a:solidFill>
                <a:schemeClr val="tx1"/>
              </a:solidFill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9884228" y="349619"/>
            <a:ext cx="2029098" cy="585959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u="sng" dirty="0" smtClean="0">
                <a:solidFill>
                  <a:schemeClr val="tx1"/>
                </a:solidFill>
              </a:rPr>
              <a:t>Feedback på projektet: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u="sng" dirty="0" smtClean="0">
                <a:solidFill>
                  <a:schemeClr val="tx1"/>
                </a:solidFill>
              </a:rPr>
              <a:t>Vi anvender 2 metoder til vores projekter:</a:t>
            </a:r>
          </a:p>
          <a:p>
            <a:endParaRPr lang="da-DK" sz="1600" u="sng" dirty="0" smtClean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-Gruppefeedback (mundtlig og skriftlig)</a:t>
            </a:r>
          </a:p>
          <a:p>
            <a:endParaRPr lang="da-DK" sz="1600" dirty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-Lærer til elev feedback(skriftlig)</a:t>
            </a:r>
          </a:p>
          <a:p>
            <a:endParaRPr lang="da-DK" sz="1600" dirty="0" smtClean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Her gives feedback ud fra bedømmelses-kriterierne, som er formuleret i projektet</a:t>
            </a:r>
          </a:p>
          <a:p>
            <a:endParaRPr lang="da-DK" sz="1600" dirty="0">
              <a:solidFill>
                <a:schemeClr val="tx1"/>
              </a:solidFill>
            </a:endParaRPr>
          </a:p>
          <a:p>
            <a:endParaRPr lang="da-DK" sz="1200" dirty="0" smtClean="0">
              <a:solidFill>
                <a:schemeClr val="tx1"/>
              </a:solidFill>
            </a:endParaRPr>
          </a:p>
          <a:p>
            <a:endParaRPr lang="da-DK" sz="1200" dirty="0">
              <a:solidFill>
                <a:schemeClr val="tx1"/>
              </a:solidFill>
            </a:endParaRPr>
          </a:p>
        </p:txBody>
      </p:sp>
      <p:cxnSp>
        <p:nvCxnSpPr>
          <p:cNvPr id="19" name="Lige pilforbindelse 18"/>
          <p:cNvCxnSpPr/>
          <p:nvPr/>
        </p:nvCxnSpPr>
        <p:spPr>
          <a:xfrm flipV="1">
            <a:off x="9521662" y="5334897"/>
            <a:ext cx="473336" cy="521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ktangel 19"/>
          <p:cNvSpPr/>
          <p:nvPr/>
        </p:nvSpPr>
        <p:spPr>
          <a:xfrm>
            <a:off x="7718159" y="4595053"/>
            <a:ext cx="1863634" cy="416218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dirty="0">
                <a:solidFill>
                  <a:schemeClr val="tx1"/>
                </a:solidFill>
              </a:rPr>
              <a:t>B</a:t>
            </a:r>
            <a:r>
              <a:rPr lang="da-DK" sz="1400" dirty="0" smtClean="0">
                <a:solidFill>
                  <a:schemeClr val="tx1"/>
                </a:solidFill>
              </a:rPr>
              <a:t>illeder</a:t>
            </a:r>
            <a:endParaRPr lang="da-DK" sz="1400" dirty="0">
              <a:solidFill>
                <a:schemeClr val="tx1"/>
              </a:solidFill>
            </a:endParaRPr>
          </a:p>
        </p:txBody>
      </p:sp>
      <p:cxnSp>
        <p:nvCxnSpPr>
          <p:cNvPr id="24" name="Lige pilforbindelse 23"/>
          <p:cNvCxnSpPr>
            <a:stCxn id="31" idx="2"/>
          </p:cNvCxnSpPr>
          <p:nvPr/>
        </p:nvCxnSpPr>
        <p:spPr>
          <a:xfrm>
            <a:off x="8649976" y="2168434"/>
            <a:ext cx="6344" cy="1306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ge pilforbindelse 25"/>
          <p:cNvCxnSpPr>
            <a:stCxn id="34" idx="2"/>
          </p:cNvCxnSpPr>
          <p:nvPr/>
        </p:nvCxnSpPr>
        <p:spPr>
          <a:xfrm>
            <a:off x="8649976" y="2895600"/>
            <a:ext cx="6344" cy="21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/>
          <p:cNvCxnSpPr>
            <a:stCxn id="35" idx="2"/>
          </p:cNvCxnSpPr>
          <p:nvPr/>
        </p:nvCxnSpPr>
        <p:spPr>
          <a:xfrm>
            <a:off x="8649976" y="3701143"/>
            <a:ext cx="0" cy="1567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pilforbindelse 29"/>
          <p:cNvCxnSpPr>
            <a:stCxn id="36" idx="2"/>
            <a:endCxn id="20" idx="0"/>
          </p:cNvCxnSpPr>
          <p:nvPr/>
        </p:nvCxnSpPr>
        <p:spPr>
          <a:xfrm>
            <a:off x="8649976" y="4476206"/>
            <a:ext cx="0" cy="1188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Lige pilforbindelse 2"/>
          <p:cNvCxnSpPr/>
          <p:nvPr/>
        </p:nvCxnSpPr>
        <p:spPr>
          <a:xfrm>
            <a:off x="3509554" y="1907177"/>
            <a:ext cx="8709" cy="7750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58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07275" y="1881051"/>
            <a:ext cx="2227217" cy="3457303"/>
          </a:xfrm>
        </p:spPr>
        <p:txBody>
          <a:bodyPr>
            <a:normAutofit/>
          </a:bodyPr>
          <a:lstStyle/>
          <a:p>
            <a:r>
              <a:rPr lang="da-DK" sz="2400" b="1" u="sng" dirty="0" smtClean="0"/>
              <a:t>Projekt:</a:t>
            </a:r>
            <a:r>
              <a:rPr lang="da-DK" sz="2400" b="1" dirty="0" smtClean="0"/>
              <a:t/>
            </a:r>
            <a:br>
              <a:rPr lang="da-DK" sz="2400" b="1" dirty="0" smtClean="0"/>
            </a:br>
            <a:r>
              <a:rPr lang="da-DK" sz="2400" b="1" dirty="0" smtClean="0"/>
              <a:t>Feedbackskema</a:t>
            </a:r>
            <a:br>
              <a:rPr lang="da-DK" sz="2400" b="1" dirty="0" smtClean="0"/>
            </a:br>
            <a:r>
              <a:rPr lang="da-DK" sz="2400" b="1" dirty="0"/>
              <a:t>g</a:t>
            </a:r>
            <a:r>
              <a:rPr lang="da-DK" sz="2400" b="1" dirty="0" smtClean="0"/>
              <a:t>ruppe </a:t>
            </a:r>
            <a:r>
              <a:rPr lang="da-DK" sz="2400" b="1" dirty="0" smtClean="0"/>
              <a:t>til </a:t>
            </a:r>
            <a:r>
              <a:rPr lang="da-DK" sz="2400" b="1" dirty="0" smtClean="0"/>
              <a:t>gruppe ud </a:t>
            </a:r>
            <a:r>
              <a:rPr lang="da-DK" sz="2400" b="1" dirty="0"/>
              <a:t>fra </a:t>
            </a:r>
            <a:r>
              <a:rPr lang="da-DK" sz="2400" b="1" dirty="0" smtClean="0"/>
              <a:t>bedømmelseskriterier</a:t>
            </a:r>
            <a:br>
              <a:rPr lang="da-DK" sz="2400" b="1" dirty="0" smtClean="0"/>
            </a:br>
            <a:r>
              <a:rPr lang="da-DK" sz="2400" b="1" dirty="0" smtClean="0"/>
              <a:t>Mundtlig </a:t>
            </a:r>
            <a:r>
              <a:rPr lang="da-DK" sz="2400" b="1" dirty="0"/>
              <a:t>og skriftlig </a:t>
            </a:r>
            <a:endParaRPr lang="da-DK" sz="2400" b="1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54566"/>
              </p:ext>
            </p:extLst>
          </p:nvPr>
        </p:nvGraphicFramePr>
        <p:xfrm>
          <a:off x="2934790" y="470263"/>
          <a:ext cx="9100456" cy="6290029"/>
        </p:xfrm>
        <a:graphic>
          <a:graphicData uri="http://schemas.openxmlformats.org/drawingml/2006/table">
            <a:tbl>
              <a:tblPr firstRow="1" firstCol="1" bandRow="1"/>
              <a:tblGrid>
                <a:gridCol w="3648890">
                  <a:extLst>
                    <a:ext uri="{9D8B030D-6E8A-4147-A177-3AD203B41FA5}">
                      <a16:colId xmlns:a16="http://schemas.microsoft.com/office/drawing/2014/main" val="230190069"/>
                    </a:ext>
                  </a:extLst>
                </a:gridCol>
                <a:gridCol w="5451566">
                  <a:extLst>
                    <a:ext uri="{9D8B030D-6E8A-4147-A177-3AD203B41FA5}">
                      <a16:colId xmlns:a16="http://schemas.microsoft.com/office/drawing/2014/main" val="4044779577"/>
                    </a:ext>
                  </a:extLst>
                </a:gridCol>
              </a:tblGrid>
              <a:tr h="3894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Nedskriv de kommentar du har til projektet og hvad du vil give af feedback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600593"/>
                  </a:ext>
                </a:extLst>
              </a:tr>
              <a:tr h="1363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en beskrivelse af kritiske punkter </a:t>
                      </a:r>
                      <a:r>
                        <a:rPr lang="da-DK" sz="14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ifht</a:t>
                      </a: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deres kantineprodukt eller indenfor et serveringsområde.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77043"/>
                  </a:ext>
                </a:extLst>
              </a:tr>
              <a:tr h="1903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faktaark med for 2 råvarer og om de er beskrevet med hensyn til: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Sortiment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Funktionelle egenskaber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Opbevaring/hygiejne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Kvalitet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Anvendelse 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98987"/>
                  </a:ext>
                </a:extLst>
              </a:tr>
              <a:tr h="6923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gruppen/personen har beskrevet tilberedningsmetoderne 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728836"/>
                  </a:ext>
                </a:extLst>
              </a:tr>
              <a:tr h="12116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Noter om du synes at gruppen/personen overordnet har lavet et godt projekt.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Hvorfor?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Hvorfor ikke? </a:t>
                      </a:r>
                      <a:endParaRPr lang="da-DK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419465"/>
                  </a:ext>
                </a:extLst>
              </a:tr>
              <a:tr h="6923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Hvilke fokuspunkter vil du give </a:t>
                      </a:r>
                      <a:r>
                        <a:rPr lang="da-DK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gruppen/personen </a:t>
                      </a:r>
                      <a:r>
                        <a:rPr lang="da-DK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fremover?</a:t>
                      </a:r>
                      <a:endParaRPr lang="da-DK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698" marR="496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335601"/>
                  </a:ext>
                </a:extLst>
              </a:tr>
            </a:tbl>
          </a:graphicData>
        </a:graphic>
      </p:graphicFrame>
      <p:pic>
        <p:nvPicPr>
          <p:cNvPr id="5122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70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638697" y="283029"/>
            <a:ext cx="9370423" cy="6574971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2400" u="sng" dirty="0" smtClean="0">
              <a:solidFill>
                <a:schemeClr val="tx1"/>
              </a:solidFill>
            </a:endParaRPr>
          </a:p>
          <a:p>
            <a:endParaRPr lang="da-DK" sz="2400" u="sng" dirty="0">
              <a:solidFill>
                <a:schemeClr val="tx1"/>
              </a:solidFill>
            </a:endParaRPr>
          </a:p>
          <a:p>
            <a:r>
              <a:rPr lang="da-DK" sz="2400" u="sng" dirty="0" smtClean="0">
                <a:solidFill>
                  <a:schemeClr val="tx1"/>
                </a:solidFill>
              </a:rPr>
              <a:t> Udfordringer ved gruppe til gruppe feedback:</a:t>
            </a:r>
          </a:p>
          <a:p>
            <a:endParaRPr lang="da-DK" dirty="0" smtClean="0">
              <a:solidFill>
                <a:schemeClr val="tx1"/>
              </a:solidFill>
            </a:endParaRPr>
          </a:p>
          <a:p>
            <a:r>
              <a:rPr lang="da-DK" dirty="0" smtClean="0">
                <a:solidFill>
                  <a:schemeClr val="tx1"/>
                </a:solidFill>
              </a:rPr>
              <a:t>Eleven </a:t>
            </a:r>
            <a:r>
              <a:rPr lang="da-DK" dirty="0" smtClean="0">
                <a:solidFill>
                  <a:schemeClr val="tx1"/>
                </a:solidFill>
              </a:rPr>
              <a:t>tillægger ikke kammeraternes feedback stor værdi.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Nogle elever vil helst have lærerens vurdering og feedback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Eleverne tager ikke opgaven seriøst, når der skal gives feedback –de laver sjov med det.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Nogle elever har ingen mening om tingene og siger ikke meget.</a:t>
            </a:r>
          </a:p>
          <a:p>
            <a:endParaRPr lang="da-DK" dirty="0" smtClean="0">
              <a:solidFill>
                <a:schemeClr val="tx1"/>
              </a:solidFill>
            </a:endParaRPr>
          </a:p>
          <a:p>
            <a:r>
              <a:rPr lang="da-DK" dirty="0" smtClean="0">
                <a:solidFill>
                  <a:schemeClr val="tx1"/>
                </a:solidFill>
              </a:rPr>
              <a:t>Vi håber: Fremadrettet vil eleverne få mere glæde af gruppe-gruppe/elev-elev feedback, da de bliver mere selvbevidste </a:t>
            </a:r>
            <a:r>
              <a:rPr lang="da-DK" dirty="0" smtClean="0">
                <a:solidFill>
                  <a:schemeClr val="tx1"/>
                </a:solidFill>
              </a:rPr>
              <a:t>om, </a:t>
            </a:r>
            <a:r>
              <a:rPr lang="da-DK" dirty="0" smtClean="0">
                <a:solidFill>
                  <a:schemeClr val="tx1"/>
                </a:solidFill>
              </a:rPr>
              <a:t>hvad det kræver at give og modtage god feedback fra sine medstuderende – måske først på HF</a:t>
            </a:r>
          </a:p>
          <a:p>
            <a:endParaRPr lang="da-DK" dirty="0" smtClean="0">
              <a:solidFill>
                <a:schemeClr val="tx1"/>
              </a:solidFill>
            </a:endParaRPr>
          </a:p>
          <a:p>
            <a:r>
              <a:rPr lang="da-DK" sz="2400" u="sng" dirty="0" smtClean="0">
                <a:solidFill>
                  <a:schemeClr val="tx1"/>
                </a:solidFill>
              </a:rPr>
              <a:t>Forberedelse af feedback: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Vi bruger en del tid på forberedelse af feedback </a:t>
            </a:r>
            <a:r>
              <a:rPr lang="da-DK" dirty="0" smtClean="0">
                <a:solidFill>
                  <a:schemeClr val="tx1"/>
                </a:solidFill>
              </a:rPr>
              <a:t>sammen med eleverne.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At opbygge en positiv stemning, gode relationer mellem lærer og elev</a:t>
            </a:r>
          </a:p>
          <a:p>
            <a:r>
              <a:rPr lang="da-DK" dirty="0">
                <a:solidFill>
                  <a:schemeClr val="tx1"/>
                </a:solidFill>
              </a:rPr>
              <a:t>At elevernes læring og uddannelse er et fælles anliggende</a:t>
            </a:r>
          </a:p>
          <a:p>
            <a:r>
              <a:rPr lang="da-DK" dirty="0">
                <a:solidFill>
                  <a:schemeClr val="tx1"/>
                </a:solidFill>
              </a:rPr>
              <a:t>At eleverne skal føle sig trygge i et </a:t>
            </a:r>
            <a:r>
              <a:rPr lang="da-DK" dirty="0" smtClean="0">
                <a:solidFill>
                  <a:schemeClr val="tx1"/>
                </a:solidFill>
              </a:rPr>
              <a:t>miljø, </a:t>
            </a:r>
            <a:r>
              <a:rPr lang="da-DK" dirty="0">
                <a:solidFill>
                  <a:schemeClr val="tx1"/>
                </a:solidFill>
              </a:rPr>
              <a:t>hvor man kan lærer </a:t>
            </a:r>
            <a:r>
              <a:rPr lang="da-DK" dirty="0" smtClean="0">
                <a:solidFill>
                  <a:schemeClr val="tx1"/>
                </a:solidFill>
              </a:rPr>
              <a:t>af </a:t>
            </a:r>
            <a:r>
              <a:rPr lang="da-DK" dirty="0">
                <a:solidFill>
                  <a:schemeClr val="tx1"/>
                </a:solidFill>
              </a:rPr>
              <a:t>at begå fejl</a:t>
            </a:r>
          </a:p>
          <a:p>
            <a:r>
              <a:rPr lang="da-DK" dirty="0">
                <a:solidFill>
                  <a:schemeClr val="tx1"/>
                </a:solidFill>
              </a:rPr>
              <a:t>At feedback er en del af undervisningen og af elevernes læreproces hver dag </a:t>
            </a:r>
          </a:p>
          <a:p>
            <a:r>
              <a:rPr lang="da-DK" dirty="0" smtClean="0">
                <a:solidFill>
                  <a:schemeClr val="tx1"/>
                </a:solidFill>
              </a:rPr>
              <a:t>Øve </a:t>
            </a:r>
            <a:r>
              <a:rPr lang="da-DK" dirty="0">
                <a:solidFill>
                  <a:schemeClr val="tx1"/>
                </a:solidFill>
              </a:rPr>
              <a:t>sig i at modtage og give feedback- sætte ord </a:t>
            </a:r>
            <a:r>
              <a:rPr lang="da-DK" dirty="0" smtClean="0">
                <a:solidFill>
                  <a:schemeClr val="tx1"/>
                </a:solidFill>
              </a:rPr>
              <a:t>på – flot – fint! 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 </a:t>
            </a:r>
          </a:p>
          <a:p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614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362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b="1" u="sng" dirty="0" smtClean="0"/>
              <a:t>Skriftligt Feedbackskema lærer-elev ud fra bedømmelseskriterierne </a:t>
            </a:r>
            <a:endParaRPr lang="da-DK" sz="2400" b="1" u="sng" dirty="0"/>
          </a:p>
        </p:txBody>
      </p:sp>
      <p:graphicFrame>
        <p:nvGraphicFramePr>
          <p:cNvPr id="17" name="Pladsholder til indhold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718291"/>
              </p:ext>
            </p:extLst>
          </p:nvPr>
        </p:nvGraphicFramePr>
        <p:xfrm>
          <a:off x="3344090" y="1463039"/>
          <a:ext cx="8360229" cy="4972597"/>
        </p:xfrm>
        <a:graphic>
          <a:graphicData uri="http://schemas.openxmlformats.org/drawingml/2006/table">
            <a:tbl>
              <a:tblPr firstRow="1" firstCol="1" bandRow="1"/>
              <a:tblGrid>
                <a:gridCol w="3319605">
                  <a:extLst>
                    <a:ext uri="{9D8B030D-6E8A-4147-A177-3AD203B41FA5}">
                      <a16:colId xmlns:a16="http://schemas.microsoft.com/office/drawing/2014/main" val="3268834572"/>
                    </a:ext>
                  </a:extLst>
                </a:gridCol>
                <a:gridCol w="5040624">
                  <a:extLst>
                    <a:ext uri="{9D8B030D-6E8A-4147-A177-3AD203B41FA5}">
                      <a16:colId xmlns:a16="http://schemas.microsoft.com/office/drawing/2014/main" val="4025651681"/>
                    </a:ext>
                  </a:extLst>
                </a:gridCol>
              </a:tblGrid>
              <a:tr h="742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dine evne til at dokumentere og formidle egne arbejdsprocesser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559348"/>
                  </a:ext>
                </a:extLst>
              </a:tr>
              <a:tr h="7427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om du kan redegøre for dine anvendte tilberedningsmetoder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446464"/>
                  </a:ext>
                </a:extLst>
              </a:tr>
              <a:tr h="9903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dine evner til at redegøre for forskellige råvarer. Herunder fordybelse i råvareren og detaljer omkring råvaren. 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137835"/>
                  </a:ext>
                </a:extLst>
              </a:tr>
              <a:tr h="1588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 bedømmes på om du kan redegøre for de hygiejnemæssige foranstaltninger under en produktion og om du kan udpege kritiske punkter og registrerer i et egenkontrolprogram.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6104898"/>
                  </a:ext>
                </a:extLst>
              </a:tr>
              <a:tr h="453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Projektet generelt</a:t>
                      </a:r>
                      <a:endParaRPr lang="da-DK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830757"/>
                  </a:ext>
                </a:extLst>
              </a:tr>
              <a:tr h="453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Fokuspunkter fremover</a:t>
                      </a:r>
                      <a:endParaRPr lang="da-D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400986"/>
                  </a:ext>
                </a:extLst>
              </a:tr>
            </a:tbl>
          </a:graphicData>
        </a:graphic>
      </p:graphicFrame>
      <p:sp>
        <p:nvSpPr>
          <p:cNvPr id="18" name="Rektangel 17"/>
          <p:cNvSpPr/>
          <p:nvPr/>
        </p:nvSpPr>
        <p:spPr>
          <a:xfrm>
            <a:off x="528021" y="2054226"/>
            <a:ext cx="2474259" cy="35497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a-DK" sz="1600" dirty="0" smtClean="0">
              <a:solidFill>
                <a:schemeClr val="tx1"/>
              </a:solidFill>
            </a:endParaRPr>
          </a:p>
          <a:p>
            <a:r>
              <a:rPr lang="da-DK" sz="1600" b="1" u="sng" dirty="0" smtClean="0">
                <a:solidFill>
                  <a:schemeClr val="tx1"/>
                </a:solidFill>
              </a:rPr>
              <a:t>Efter skriftlig feedback:</a:t>
            </a:r>
          </a:p>
          <a:p>
            <a:endParaRPr lang="da-DK" sz="1600" dirty="0" smtClean="0">
              <a:solidFill>
                <a:schemeClr val="tx1"/>
              </a:solidFill>
            </a:endParaRPr>
          </a:p>
          <a:p>
            <a:r>
              <a:rPr lang="da-DK" sz="1600" dirty="0" smtClean="0">
                <a:solidFill>
                  <a:schemeClr val="tx1"/>
                </a:solidFill>
              </a:rPr>
              <a:t>-Samlet feedback på klassen.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-Her fremhæves generelle problematikker og gode elementer fra de afleverede projekter.</a:t>
            </a:r>
          </a:p>
          <a:p>
            <a:r>
              <a:rPr lang="da-DK" sz="1600" dirty="0" smtClean="0">
                <a:solidFill>
                  <a:schemeClr val="tx1"/>
                </a:solidFill>
              </a:rPr>
              <a:t>-Evt. vises der løsningsforslag fra elevernes opgaver, som inspiration til hinanden til næste projekt.</a:t>
            </a:r>
          </a:p>
          <a:p>
            <a:endParaRPr lang="da-DK" sz="1400" dirty="0">
              <a:solidFill>
                <a:schemeClr val="tx1"/>
              </a:solidFill>
            </a:endParaRPr>
          </a:p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7170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54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ktangel 9"/>
          <p:cNvSpPr/>
          <p:nvPr/>
        </p:nvSpPr>
        <p:spPr>
          <a:xfrm>
            <a:off x="1582375" y="1557798"/>
            <a:ext cx="2366099" cy="43891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Tx/>
              <a:buChar char="-"/>
            </a:pPr>
            <a:r>
              <a:rPr lang="da-DK" dirty="0">
                <a:solidFill>
                  <a:prstClr val="black"/>
                </a:solidFill>
              </a:rPr>
              <a:t>N</a:t>
            </a:r>
            <a:r>
              <a:rPr lang="da-DK" dirty="0" smtClean="0">
                <a:solidFill>
                  <a:prstClr val="black"/>
                </a:solidFill>
              </a:rPr>
              <a:t>y </a:t>
            </a:r>
            <a:r>
              <a:rPr lang="da-DK" dirty="0">
                <a:solidFill>
                  <a:prstClr val="black"/>
                </a:solidFill>
              </a:rPr>
              <a:t>skabelon som dækker hver enkelt dokumentation, så eleven forhåbentlig vil opleve en </a:t>
            </a:r>
            <a:r>
              <a:rPr lang="da-DK" dirty="0" smtClean="0">
                <a:solidFill>
                  <a:prstClr val="black"/>
                </a:solidFill>
              </a:rPr>
              <a:t>mere </a:t>
            </a:r>
            <a:r>
              <a:rPr lang="da-DK" dirty="0">
                <a:solidFill>
                  <a:prstClr val="black"/>
                </a:solidFill>
              </a:rPr>
              <a:t>fyldestgørende </a:t>
            </a:r>
            <a:r>
              <a:rPr lang="da-DK" dirty="0" smtClean="0">
                <a:solidFill>
                  <a:prstClr val="black"/>
                </a:solidFill>
              </a:rPr>
              <a:t>feedback</a:t>
            </a:r>
          </a:p>
          <a:p>
            <a:pPr marL="285750" lvl="0" indent="-285750">
              <a:buFontTx/>
              <a:buChar char="-"/>
            </a:pPr>
            <a:r>
              <a:rPr lang="da-DK" dirty="0" smtClean="0">
                <a:solidFill>
                  <a:prstClr val="black"/>
                </a:solidFill>
              </a:rPr>
              <a:t>På baggrund af bedømmelseskriterierne</a:t>
            </a:r>
          </a:p>
          <a:p>
            <a:pPr marL="285750" lvl="0" indent="-285750">
              <a:buFontTx/>
              <a:buChar char="-"/>
            </a:pPr>
            <a:r>
              <a:rPr lang="da-DK" dirty="0" smtClean="0">
                <a:solidFill>
                  <a:prstClr val="black"/>
                </a:solidFill>
              </a:rPr>
              <a:t>Længere tid!</a:t>
            </a:r>
          </a:p>
          <a:p>
            <a:pPr marL="285750" lvl="0" indent="-285750">
              <a:buFontTx/>
              <a:buChar char="-"/>
            </a:pPr>
            <a:r>
              <a:rPr lang="da-DK" dirty="0" smtClean="0">
                <a:solidFill>
                  <a:prstClr val="black"/>
                </a:solidFill>
              </a:rPr>
              <a:t>Mere ens!</a:t>
            </a:r>
            <a:endParaRPr lang="da-DK" dirty="0">
              <a:solidFill>
                <a:prstClr val="black"/>
              </a:solidFill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sp>
        <p:nvSpPr>
          <p:cNvPr id="13" name="Rektangel 12"/>
          <p:cNvSpPr/>
          <p:nvPr/>
        </p:nvSpPr>
        <p:spPr>
          <a:xfrm>
            <a:off x="4929550" y="749258"/>
            <a:ext cx="5791199" cy="516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>
                <a:solidFill>
                  <a:schemeClr val="tx1"/>
                </a:solidFill>
              </a:rPr>
              <a:t>Nogle eksempler fra uge 47</a:t>
            </a:r>
            <a:endParaRPr lang="da-DK" dirty="0">
              <a:solidFill>
                <a:schemeClr val="tx1"/>
              </a:solidFill>
            </a:endParaRPr>
          </a:p>
        </p:txBody>
      </p:sp>
      <p:graphicFrame>
        <p:nvGraphicFramePr>
          <p:cNvPr id="17" name="Pladsholder til indhold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223358"/>
              </p:ext>
            </p:extLst>
          </p:nvPr>
        </p:nvGraphicFramePr>
        <p:xfrm>
          <a:off x="4800010" y="1557798"/>
          <a:ext cx="6172200" cy="1950720"/>
        </p:xfrm>
        <a:graphic>
          <a:graphicData uri="http://schemas.openxmlformats.org/drawingml/2006/table">
            <a:tbl>
              <a:tblPr firstRow="1" firstCol="1" bandRow="1"/>
              <a:tblGrid>
                <a:gridCol w="2055716">
                  <a:extLst>
                    <a:ext uri="{9D8B030D-6E8A-4147-A177-3AD203B41FA5}">
                      <a16:colId xmlns:a16="http://schemas.microsoft.com/office/drawing/2014/main" val="2942667299"/>
                    </a:ext>
                  </a:extLst>
                </a:gridCol>
                <a:gridCol w="4116484">
                  <a:extLst>
                    <a:ext uri="{9D8B030D-6E8A-4147-A177-3AD203B41FA5}">
                      <a16:colId xmlns:a16="http://schemas.microsoft.com/office/drawing/2014/main" val="3155694530"/>
                    </a:ext>
                  </a:extLst>
                </a:gridCol>
              </a:tblGrid>
              <a:tr h="727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Dokumentere eleven sin arbejdsgang?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87" marR="68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Laver eleven en arbejdsplan?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Er der ting der skal ændres i arbejdsplanen?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Reflektere eleven over arbejdsplanen efter opgaven er afsluttet?</a:t>
                      </a:r>
                    </a:p>
                  </a:txBody>
                  <a:tcPr marL="68187" marR="68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350482"/>
                  </a:ext>
                </a:extLst>
              </a:tr>
              <a:tr h="727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Kan eleven redegøre for udvalgte råvarer?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187" marR="68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Fordyber eleven sig i råvaren og beskriver i detaljer eller er det meget overfladisk?</a:t>
                      </a:r>
                    </a:p>
                  </a:txBody>
                  <a:tcPr marL="68187" marR="681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393042"/>
                  </a:ext>
                </a:extLst>
              </a:tr>
            </a:tbl>
          </a:graphicData>
        </a:graphic>
      </p:graphicFrame>
      <p:graphicFrame>
        <p:nvGraphicFramePr>
          <p:cNvPr id="18" name="Tabel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414968"/>
              </p:ext>
            </p:extLst>
          </p:nvPr>
        </p:nvGraphicFramePr>
        <p:xfrm>
          <a:off x="4800011" y="3508518"/>
          <a:ext cx="6172199" cy="2438400"/>
        </p:xfrm>
        <a:graphic>
          <a:graphicData uri="http://schemas.openxmlformats.org/drawingml/2006/table">
            <a:tbl>
              <a:tblPr firstRow="1" firstCol="1" bandRow="1"/>
              <a:tblGrid>
                <a:gridCol w="2055716">
                  <a:extLst>
                    <a:ext uri="{9D8B030D-6E8A-4147-A177-3AD203B41FA5}">
                      <a16:colId xmlns:a16="http://schemas.microsoft.com/office/drawing/2014/main" val="979232402"/>
                    </a:ext>
                  </a:extLst>
                </a:gridCol>
                <a:gridCol w="4116483">
                  <a:extLst>
                    <a:ext uri="{9D8B030D-6E8A-4147-A177-3AD203B41FA5}">
                      <a16:colId xmlns:a16="http://schemas.microsoft.com/office/drawing/2014/main" val="17196901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Hvordan er elevens evne til at reflektere om de udførte opgaver?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Beskriver eleven nogen steder, hvad der skete i processen og hvad der gik godt eller skidt?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Beskriver eleven ved kalkulation, hvordan eleven er kommet frem til resultatet og hvordan man evt. vil kunne opnå et billigere produkt.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176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Elevens fokus til næste projekt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a-DK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Hvad skal eleven have mere eller mindre fokus på i næste projekt? Hvilke emner skal uddybes yderligere? Hvordan er stukturen i elevens power point?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98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7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01486" y="2037807"/>
            <a:ext cx="10476411" cy="2899954"/>
          </a:xfrm>
        </p:spPr>
        <p:txBody>
          <a:bodyPr>
            <a:normAutofit/>
          </a:bodyPr>
          <a:lstStyle/>
          <a:p>
            <a:r>
              <a:rPr lang="da-DK" sz="2400" dirty="0" smtClean="0">
                <a:latin typeface="+mn-lt"/>
              </a:rPr>
              <a:t>- I praksis</a:t>
            </a:r>
            <a:r>
              <a:rPr lang="da-DK" sz="2400" dirty="0">
                <a:latin typeface="+mn-lt"/>
              </a:rPr>
              <a:t/>
            </a:r>
            <a:br>
              <a:rPr lang="da-DK" sz="2400" dirty="0">
                <a:latin typeface="+mn-lt"/>
              </a:rPr>
            </a:br>
            <a:r>
              <a:rPr lang="da-DK" sz="2400" dirty="0" smtClean="0">
                <a:latin typeface="+mn-lt"/>
              </a:rPr>
              <a:t>- Team </a:t>
            </a:r>
            <a:r>
              <a:rPr lang="da-DK" sz="2400" dirty="0">
                <a:latin typeface="+mn-lt"/>
              </a:rPr>
              <a:t>på 5 </a:t>
            </a:r>
            <a:r>
              <a:rPr lang="da-DK" sz="2400" dirty="0" smtClean="0">
                <a:latin typeface="+mn-lt"/>
              </a:rPr>
              <a:t>underviserer</a:t>
            </a:r>
            <a:br>
              <a:rPr lang="da-DK" sz="2400" dirty="0" smtClean="0">
                <a:latin typeface="+mn-lt"/>
              </a:rPr>
            </a:br>
            <a:r>
              <a:rPr lang="da-DK" sz="2400" dirty="0" smtClean="0">
                <a:latin typeface="+mn-lt"/>
              </a:rPr>
              <a:t>         - ”Samme</a:t>
            </a:r>
            <a:r>
              <a:rPr lang="da-DK" sz="2400" dirty="0">
                <a:latin typeface="+mn-lt"/>
              </a:rPr>
              <a:t>” mængde </a:t>
            </a:r>
            <a:r>
              <a:rPr lang="da-DK" sz="2400" dirty="0" smtClean="0">
                <a:latin typeface="+mn-lt"/>
              </a:rPr>
              <a:t>feedback</a:t>
            </a:r>
            <a:br>
              <a:rPr lang="da-DK" sz="2400" dirty="0" smtClean="0">
                <a:latin typeface="+mn-lt"/>
              </a:rPr>
            </a:br>
            <a:r>
              <a:rPr lang="da-DK" sz="2400" dirty="0" smtClean="0">
                <a:latin typeface="+mn-lt"/>
              </a:rPr>
              <a:t>            - Samme </a:t>
            </a:r>
            <a:r>
              <a:rPr lang="da-DK" sz="2400" dirty="0">
                <a:latin typeface="+mn-lt"/>
              </a:rPr>
              <a:t>tid til den enkelte </a:t>
            </a:r>
            <a:r>
              <a:rPr lang="da-DK" sz="2400" dirty="0" smtClean="0">
                <a:latin typeface="+mn-lt"/>
              </a:rPr>
              <a:t>elev</a:t>
            </a:r>
            <a:r>
              <a:rPr lang="da-DK" sz="2400" dirty="0">
                <a:latin typeface="+mn-lt"/>
              </a:rPr>
              <a:t/>
            </a:r>
            <a:br>
              <a:rPr lang="da-DK" sz="2400" dirty="0">
                <a:latin typeface="+mn-lt"/>
              </a:rPr>
            </a:br>
            <a:r>
              <a:rPr lang="da-DK" sz="2400" dirty="0" smtClean="0">
                <a:latin typeface="+mn-lt"/>
              </a:rPr>
              <a:t>- udarbejdet </a:t>
            </a:r>
            <a:r>
              <a:rPr lang="da-DK" sz="2400" dirty="0">
                <a:latin typeface="+mn-lt"/>
              </a:rPr>
              <a:t>feedback </a:t>
            </a:r>
            <a:r>
              <a:rPr lang="da-DK" sz="2400" dirty="0" smtClean="0">
                <a:latin typeface="+mn-lt"/>
              </a:rPr>
              <a:t>skabeloner ud fra læringsmål og fokus punkter, </a:t>
            </a:r>
            <a:r>
              <a:rPr lang="da-DK" sz="2400" dirty="0">
                <a:latin typeface="+mn-lt"/>
              </a:rPr>
              <a:t>så vi sikre os en ensartethed i vores afgivelse af feedback</a:t>
            </a:r>
            <a:r>
              <a:rPr lang="da-DK" sz="2400" dirty="0" smtClean="0">
                <a:latin typeface="+mn-lt"/>
              </a:rPr>
              <a:t>.</a:t>
            </a:r>
            <a:br>
              <a:rPr lang="da-DK" sz="2400" dirty="0" smtClean="0">
                <a:latin typeface="+mn-lt"/>
              </a:rPr>
            </a:br>
            <a:r>
              <a:rPr lang="da-DK" sz="2400" dirty="0" smtClean="0">
                <a:latin typeface="+mn-lt"/>
              </a:rPr>
              <a:t>                  - Disse er stadig i afprøvningsfasen!</a:t>
            </a:r>
            <a:r>
              <a:rPr lang="da-DK" sz="2400" dirty="0">
                <a:latin typeface="+mn-lt"/>
              </a:rPr>
              <a:t/>
            </a:r>
            <a:br>
              <a:rPr lang="da-DK" sz="2400" dirty="0">
                <a:latin typeface="+mn-lt"/>
              </a:rPr>
            </a:br>
            <a:endParaRPr lang="da-DK" sz="2400" dirty="0">
              <a:latin typeface="+mn-lt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420" y="4841966"/>
            <a:ext cx="7560050" cy="1723176"/>
          </a:xfrm>
          <a:prstGeom prst="rect">
            <a:avLst/>
          </a:prstGeom>
        </p:spPr>
      </p:pic>
      <p:pic>
        <p:nvPicPr>
          <p:cNvPr id="4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35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827314"/>
            <a:ext cx="3932237" cy="1550126"/>
          </a:xfrm>
        </p:spPr>
        <p:txBody>
          <a:bodyPr>
            <a:normAutofit/>
          </a:bodyPr>
          <a:lstStyle/>
          <a:p>
            <a:r>
              <a:rPr lang="da-DK" altLang="da-DK" sz="2400" b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Feedback underviser-elev (</a:t>
            </a:r>
            <a:r>
              <a:rPr lang="da-DK" altLang="da-DK" sz="2400" b="1" u="sng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erna</a:t>
            </a:r>
            <a:r>
              <a:rPr lang="da-DK" altLang="da-DK" sz="2400" b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-gast-tjener)</a:t>
            </a:r>
            <a:r>
              <a:rPr lang="da-DK" altLang="da-DK" sz="2400" dirty="0"/>
              <a:t/>
            </a:r>
            <a:br>
              <a:rPr lang="da-DK" altLang="da-DK" sz="2400" dirty="0"/>
            </a:br>
            <a:endParaRPr lang="da-DK" sz="2400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229371"/>
              </p:ext>
            </p:extLst>
          </p:nvPr>
        </p:nvGraphicFramePr>
        <p:xfrm>
          <a:off x="5259978" y="1588"/>
          <a:ext cx="6444342" cy="6881570"/>
        </p:xfrm>
        <a:graphic>
          <a:graphicData uri="http://schemas.openxmlformats.org/drawingml/2006/table">
            <a:tbl>
              <a:tblPr firstRow="1" firstCol="1" bandRow="1"/>
              <a:tblGrid>
                <a:gridCol w="3486726">
                  <a:extLst>
                    <a:ext uri="{9D8B030D-6E8A-4147-A177-3AD203B41FA5}">
                      <a16:colId xmlns:a16="http://schemas.microsoft.com/office/drawing/2014/main" val="3045406108"/>
                    </a:ext>
                  </a:extLst>
                </a:gridCol>
                <a:gridCol w="2957616">
                  <a:extLst>
                    <a:ext uri="{9D8B030D-6E8A-4147-A177-3AD203B41FA5}">
                      <a16:colId xmlns:a16="http://schemas.microsoft.com/office/drawing/2014/main" val="3546440174"/>
                    </a:ext>
                  </a:extLst>
                </a:gridCol>
              </a:tblGrid>
              <a:tr h="737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Hvilke tilberedningsmetoder har du anvendt</a:t>
                      </a:r>
                      <a:r>
                        <a:rPr lang="da-D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?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858426"/>
                  </a:ext>
                </a:extLst>
              </a:tr>
              <a:tr h="737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Hvordan har du anvendt din arbejdsplan</a:t>
                      </a:r>
                      <a:r>
                        <a:rPr lang="da-DK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?</a:t>
                      </a: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558169"/>
                  </a:ext>
                </a:extLst>
              </a:tr>
              <a:tr h="8854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Hvilket værktøj har du anvendt til dine forskellige udskæringer/tilberedninger?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949916"/>
                  </a:ext>
                </a:extLst>
              </a:tr>
              <a:tr h="737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Hvilke temperaturer har du målt på dine produkter?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255619"/>
                  </a:ext>
                </a:extLst>
              </a:tr>
              <a:tr h="590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Udpeg næringsstofferne i dit produkt!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917866"/>
                  </a:ext>
                </a:extLst>
              </a:tr>
              <a:tr h="590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Nævn flere grøntsager der er i sæson nu!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637139"/>
                  </a:ext>
                </a:extLst>
              </a:tr>
              <a:tr h="737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Naturfag: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Forklistring</a:t>
                      </a: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da-DK" sz="12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maillard</a:t>
                      </a: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proteiner-koagulering, emulsion, fedtstoffer til stegning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701717"/>
                  </a:ext>
                </a:extLst>
              </a:tr>
              <a:tr h="1033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Generel hygiejne: 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Ryddelighed, personlig hygiejne, kryds/gensmitte, nedkøling/buffet/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genopvarmnings regel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910489"/>
                  </a:ext>
                </a:extLst>
              </a:tr>
              <a:tr h="7378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Hvad skal være elevens fokuspunkt til næste gang?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a-DK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da-DK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731" marR="397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611763"/>
                  </a:ext>
                </a:extLst>
              </a:tr>
            </a:tbl>
          </a:graphicData>
        </a:graphic>
      </p:graphicFrame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891246"/>
            <a:ext cx="3932237" cy="2977742"/>
          </a:xfrm>
        </p:spPr>
        <p:txBody>
          <a:bodyPr>
            <a:normAutofit/>
          </a:bodyPr>
          <a:lstStyle/>
          <a:p>
            <a:r>
              <a:rPr lang="da-DK" sz="2400" dirty="0" smtClean="0"/>
              <a:t>Skabelonen kan ændres fra gang til gang </a:t>
            </a:r>
            <a:r>
              <a:rPr lang="da-DK" sz="2400" dirty="0" err="1" smtClean="0"/>
              <a:t>ifht</a:t>
            </a:r>
            <a:r>
              <a:rPr lang="da-DK" sz="2400" dirty="0" smtClean="0"/>
              <a:t>. fokus punkterne</a:t>
            </a:r>
            <a:endParaRPr lang="da-DK" sz="2400" dirty="0"/>
          </a:p>
        </p:txBody>
      </p:sp>
      <p:pic>
        <p:nvPicPr>
          <p:cNvPr id="7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2760662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3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14597</TotalTime>
  <Words>1177</Words>
  <Application>Microsoft Office PowerPoint</Application>
  <PresentationFormat>Widescreen</PresentationFormat>
  <Paragraphs>241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Office-tema</vt:lpstr>
      <vt:lpstr> Praktisk eksempel fra Hotel og Restaurantskolen</vt:lpstr>
      <vt:lpstr> Dagligt i undervisningen</vt:lpstr>
      <vt:lpstr>PowerPoint-præsentation</vt:lpstr>
      <vt:lpstr>PowerPoint-præsentation</vt:lpstr>
      <vt:lpstr>PowerPoint-præsentation</vt:lpstr>
      <vt:lpstr>Projekt: Feedbackskema gruppe til gruppe ud fra bedømmelseskriterier Mundtlig og skriftlig </vt:lpstr>
      <vt:lpstr>PowerPoint-præsentation</vt:lpstr>
      <vt:lpstr>Skriftligt Feedbackskema lærer-elev ud fra bedømmelseskriterierne </vt:lpstr>
      <vt:lpstr>PowerPoint-præsentation</vt:lpstr>
      <vt:lpstr>- I praksis - Team på 5 underviserer          - ”Samme” mængde feedback             - Samme tid til den enkelte elev - udarbejdet feedback skabeloner ud fra læringsmål og fokus punkter, så vi sikre os en ensartethed i vores afgivelse af feedback.                   - Disse er stadig i afprøvningsfasen! </vt:lpstr>
      <vt:lpstr>Feedback underviser-elev (erna-gast-tjener) 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Tina Vinge</dc:creator>
  <cp:lastModifiedBy>Tina Vinge</cp:lastModifiedBy>
  <cp:revision>73</cp:revision>
  <dcterms:created xsi:type="dcterms:W3CDTF">2019-06-20T12:40:10Z</dcterms:created>
  <dcterms:modified xsi:type="dcterms:W3CDTF">2019-11-29T10:33:50Z</dcterms:modified>
</cp:coreProperties>
</file>