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2"/>
  </p:notesMasterIdLst>
  <p:sldIdLst>
    <p:sldId id="310" r:id="rId2"/>
    <p:sldId id="329" r:id="rId3"/>
    <p:sldId id="322" r:id="rId4"/>
    <p:sldId id="324" r:id="rId5"/>
    <p:sldId id="325" r:id="rId6"/>
    <p:sldId id="331" r:id="rId7"/>
    <p:sldId id="330" r:id="rId8"/>
    <p:sldId id="332" r:id="rId9"/>
    <p:sldId id="333" r:id="rId10"/>
    <p:sldId id="258" r:id="rId11"/>
  </p:sldIdLst>
  <p:sldSz cx="12192000" cy="6858000"/>
  <p:notesSz cx="6797675" cy="9928225"/>
  <p:defaultTextStyle>
    <a:defPPr>
      <a:defRPr lang="da-DK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F526D"/>
    <a:srgbClr val="E9D5DE"/>
    <a:srgbClr val="DBAB95"/>
    <a:srgbClr val="36121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emlayout 2 - Markerin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05" autoAdjust="0"/>
    <p:restoredTop sz="92907" autoAdjust="0"/>
  </p:normalViewPr>
  <p:slideViewPr>
    <p:cSldViewPr snapToGrid="0">
      <p:cViewPr varScale="1">
        <p:scale>
          <a:sx n="107" d="100"/>
          <a:sy n="107" d="100"/>
        </p:scale>
        <p:origin x="858" y="10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sidehove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D4BA62C-2FB9-4746-A9F5-E4E8228D4961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4" name="Pladsholder til slidebillede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a-DK"/>
          </a:p>
        </p:txBody>
      </p:sp>
      <p:sp>
        <p:nvSpPr>
          <p:cNvPr id="5" name="Pladsholder til noter 4"/>
          <p:cNvSpPr>
            <a:spLocks noGrp="1"/>
          </p:cNvSpPr>
          <p:nvPr>
            <p:ph type="body" sz="quarter" idx="3"/>
          </p:nvPr>
        </p:nvSpPr>
        <p:spPr>
          <a:xfrm>
            <a:off x="679450" y="4777552"/>
            <a:ext cx="5438775" cy="39090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4"/>
          </p:nvPr>
        </p:nvSpPr>
        <p:spPr>
          <a:xfrm>
            <a:off x="0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5"/>
          </p:nvPr>
        </p:nvSpPr>
        <p:spPr>
          <a:xfrm>
            <a:off x="3849688" y="9431258"/>
            <a:ext cx="2946400" cy="49696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07FE604-74D6-40F8-BA05-C4921CAB5BEE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35392780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>
            <a:normAutofit/>
          </a:bodyPr>
          <a:lstStyle>
            <a:lvl1pPr algn="ctr">
              <a:defRPr sz="5000"/>
            </a:lvl1pPr>
          </a:lstStyle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Undertitel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a-DK" smtClean="0"/>
              <a:t>Klik for at redigere undertiteltypografien i masteren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850" y="332656"/>
            <a:ext cx="1378987" cy="40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945064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og indholdsobjek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847607" y="457200"/>
            <a:ext cx="6885288" cy="982132"/>
          </a:xfrm>
        </p:spPr>
        <p:txBody>
          <a:bodyPr anchor="t">
            <a:noAutofit/>
          </a:bodyPr>
          <a:lstStyle>
            <a:lvl1pPr>
              <a:lnSpc>
                <a:spcPct val="70000"/>
              </a:lnSpc>
              <a:defRPr>
                <a:solidFill>
                  <a:schemeClr val="tx2"/>
                </a:solidFill>
              </a:defRPr>
            </a:lvl1pPr>
          </a:lstStyle>
          <a:p>
            <a:r>
              <a:rPr lang="da-DK" dirty="0" smtClean="0"/>
              <a:t>Klik for at redigere i master</a:t>
            </a:r>
            <a:br>
              <a:rPr lang="da-DK" dirty="0" smtClean="0"/>
            </a:br>
            <a:r>
              <a:rPr lang="da-DK" dirty="0" smtClean="0"/>
              <a:t/>
            </a:r>
            <a:br>
              <a:rPr lang="da-DK" dirty="0" smtClean="0"/>
            </a:br>
            <a:r>
              <a:rPr lang="da-DK" dirty="0" err="1" smtClean="0"/>
              <a:t>Undertxt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47607" y="1566333"/>
            <a:ext cx="10515600" cy="4610630"/>
          </a:xfrm>
        </p:spPr>
        <p:txBody>
          <a:bodyPr>
            <a:noAutofit/>
          </a:bodyPr>
          <a:lstStyle/>
          <a:p>
            <a:pPr lvl="0"/>
            <a:r>
              <a:rPr lang="da-DK" dirty="0" smtClean="0"/>
              <a:t>Rediger typografien i masterens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856074" y="827851"/>
            <a:ext cx="10675526" cy="1882"/>
          </a:xfrm>
          <a:prstGeom prst="line">
            <a:avLst/>
          </a:prstGeom>
          <a:ln>
            <a:solidFill>
              <a:schemeClr val="tx2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850" y="332656"/>
            <a:ext cx="1378987" cy="40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355020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fsnits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28138387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dholdsobjek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7537119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4" name="Pladsholder til indhold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5" name="Pladsholder til tekst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6" name="Pladsholder til indhold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7" name="Pladsholder til dato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8" name="Pladsholder til sidefod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9" name="Pladsholder til slidenumm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05205624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Ku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dato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4" name="Pladsholder til sidefod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5" name="Pladsholder til slidenumm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0843776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dato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3" name="Pladsholder til sidefod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4" name="Pladsholder til slidenumm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48043329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dhold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330301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lede med billed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billede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a-DK"/>
          </a:p>
        </p:txBody>
      </p:sp>
      <p:sp>
        <p:nvSpPr>
          <p:cNvPr id="4" name="Pladsholder til tekst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a-DK" smtClean="0"/>
              <a:t>Rediger typografien i masterens</a:t>
            </a:r>
          </a:p>
        </p:txBody>
      </p:sp>
      <p:sp>
        <p:nvSpPr>
          <p:cNvPr id="5" name="Pladsholder til dato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6" name="Pladsholder til sidefod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7" name="Pladsholder til slide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35595582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og lodre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14732608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et ti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et tite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a-DK" smtClean="0"/>
              <a:t>Klik for at redigere i master</a:t>
            </a:r>
            <a:endParaRPr lang="da-DK"/>
          </a:p>
        </p:txBody>
      </p:sp>
      <p:sp>
        <p:nvSpPr>
          <p:cNvPr id="3" name="Pladsholder til lodret tite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a-DK" smtClean="0"/>
              <a:t>Rediger typografien i masterens</a:t>
            </a:r>
          </a:p>
          <a:p>
            <a:pPr lvl="1"/>
            <a:r>
              <a:rPr lang="da-DK" smtClean="0"/>
              <a:t>Andet niveau</a:t>
            </a:r>
          </a:p>
          <a:p>
            <a:pPr lvl="2"/>
            <a:r>
              <a:rPr lang="da-DK" smtClean="0"/>
              <a:t>Tredje niveau</a:t>
            </a:r>
          </a:p>
          <a:p>
            <a:pPr lvl="3"/>
            <a:r>
              <a:rPr lang="da-DK" smtClean="0"/>
              <a:t>Fjerde niveau</a:t>
            </a:r>
          </a:p>
          <a:p>
            <a:pPr lvl="4"/>
            <a:r>
              <a:rPr lang="da-DK" smtClean="0"/>
              <a:t>Femte niveau</a:t>
            </a:r>
            <a:endParaRPr lang="da-DK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</p:spTree>
    <p:extLst>
      <p:ext uri="{BB962C8B-B14F-4D97-AF65-F5344CB8AC3E}">
        <p14:creationId xmlns:p14="http://schemas.microsoft.com/office/powerpoint/2010/main" val="83270413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dsholder til titel 1"/>
          <p:cNvSpPr>
            <a:spLocks noGrp="1"/>
          </p:cNvSpPr>
          <p:nvPr>
            <p:ph type="title"/>
          </p:nvPr>
        </p:nvSpPr>
        <p:spPr>
          <a:xfrm>
            <a:off x="838200" y="299275"/>
            <a:ext cx="10515600" cy="51917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a-DK" dirty="0" smtClean="0"/>
              <a:t>Klik for at redigere i master</a:t>
            </a:r>
            <a:endParaRPr lang="da-DK" dirty="0"/>
          </a:p>
        </p:txBody>
      </p:sp>
      <p:sp>
        <p:nvSpPr>
          <p:cNvPr id="3" name="Pladsholder til tekst 2"/>
          <p:cNvSpPr>
            <a:spLocks noGrp="1"/>
          </p:cNvSpPr>
          <p:nvPr>
            <p:ph type="body" idx="1"/>
          </p:nvPr>
        </p:nvSpPr>
        <p:spPr>
          <a:xfrm>
            <a:off x="838200" y="1481667"/>
            <a:ext cx="10515600" cy="469529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a-DK" dirty="0" smtClean="0"/>
              <a:t>Rediger typografien i masterens</a:t>
            </a:r>
          </a:p>
          <a:p>
            <a:pPr lvl="1"/>
            <a:r>
              <a:rPr lang="da-DK" dirty="0" smtClean="0"/>
              <a:t>Andet niveau</a:t>
            </a:r>
          </a:p>
          <a:p>
            <a:pPr lvl="2"/>
            <a:r>
              <a:rPr lang="da-DK" dirty="0" smtClean="0"/>
              <a:t>Tredje niveau</a:t>
            </a:r>
          </a:p>
          <a:p>
            <a:pPr lvl="3"/>
            <a:r>
              <a:rPr lang="da-DK" dirty="0" smtClean="0"/>
              <a:t>Fjerde niveau</a:t>
            </a:r>
          </a:p>
          <a:p>
            <a:pPr lvl="4"/>
            <a:r>
              <a:rPr lang="da-DK" dirty="0" smtClean="0"/>
              <a:t>Femte niveau</a:t>
            </a:r>
            <a:endParaRPr lang="da-DK" dirty="0"/>
          </a:p>
        </p:txBody>
      </p:sp>
      <p:sp>
        <p:nvSpPr>
          <p:cNvPr id="4" name="Pladsholder til dato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DD6F9B-EB7E-421F-AFB2-01BF675A8677}" type="datetimeFigureOut">
              <a:rPr lang="da-DK" smtClean="0"/>
              <a:t>06-11-2019</a:t>
            </a:fld>
            <a:endParaRPr lang="da-DK"/>
          </a:p>
        </p:txBody>
      </p:sp>
      <p:sp>
        <p:nvSpPr>
          <p:cNvPr id="5" name="Pladsholder til sidefod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a-DK"/>
          </a:p>
        </p:txBody>
      </p:sp>
      <p:sp>
        <p:nvSpPr>
          <p:cNvPr id="6" name="Pladsholder til slidenumm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E521E44-AADF-4225-9C4C-65DD554CE6F7}" type="slidenum">
              <a:rPr lang="da-DK" smtClean="0"/>
              <a:t>‹nr.›</a:t>
            </a:fld>
            <a:endParaRPr lang="da-DK"/>
          </a:p>
        </p:txBody>
      </p:sp>
      <p:pic>
        <p:nvPicPr>
          <p:cNvPr id="7" name="Picture 7"/>
          <p:cNvPicPr>
            <a:picLocks noChangeAspect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48850" y="332656"/>
            <a:ext cx="1378987" cy="405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97805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200" b="1" i="0" kern="1200">
          <a:solidFill>
            <a:schemeClr val="tx1"/>
          </a:solidFill>
          <a:latin typeface="Verdana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Verdana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Verdana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Verdana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300" kern="1200">
          <a:solidFill>
            <a:schemeClr val="tx1"/>
          </a:solidFill>
          <a:latin typeface="Verdana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Verdana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a-DK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da-DK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a-DK"/>
          </a:p>
        </p:txBody>
      </p:sp>
      <p:pic>
        <p:nvPicPr>
          <p:cNvPr id="8" name="Pladsholder til indhold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739"/>
          <a:stretch/>
        </p:blipFill>
        <p:spPr>
          <a:xfrm>
            <a:off x="0" y="0"/>
            <a:ext cx="12192000" cy="6850743"/>
          </a:xfrm>
          <a:prstGeom prst="rect">
            <a:avLst/>
          </a:prstGeom>
        </p:spPr>
      </p:pic>
      <p:sp>
        <p:nvSpPr>
          <p:cNvPr id="9" name="Rektangel 8"/>
          <p:cNvSpPr/>
          <p:nvPr/>
        </p:nvSpPr>
        <p:spPr>
          <a:xfrm>
            <a:off x="0" y="3259015"/>
            <a:ext cx="12192000" cy="1131277"/>
          </a:xfrm>
          <a:prstGeom prst="rect">
            <a:avLst/>
          </a:prstGeom>
          <a:solidFill>
            <a:srgbClr val="E9D5DE">
              <a:alpha val="45000"/>
            </a:srgbClr>
          </a:solidFill>
          <a:ln>
            <a:solidFill>
              <a:srgbClr val="E9D5D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a-DK"/>
          </a:p>
        </p:txBody>
      </p:sp>
      <p:sp>
        <p:nvSpPr>
          <p:cNvPr id="10" name="Titel 3"/>
          <p:cNvSpPr txBox="1">
            <a:spLocks/>
          </p:cNvSpPr>
          <p:nvPr/>
        </p:nvSpPr>
        <p:spPr>
          <a:xfrm>
            <a:off x="1149518" y="3074313"/>
            <a:ext cx="9892964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2200" b="1" i="0" kern="1200">
                <a:solidFill>
                  <a:schemeClr val="tx1"/>
                </a:solidFill>
                <a:latin typeface="Verdana"/>
                <a:ea typeface="+mj-ea"/>
                <a:cs typeface="+mj-cs"/>
              </a:defRPr>
            </a:lvl1pPr>
          </a:lstStyle>
          <a:p>
            <a:pPr algn="ctr"/>
            <a:r>
              <a:rPr lang="da-DK" sz="4800" dirty="0" smtClean="0">
                <a:solidFill>
                  <a:srgbClr val="1F526D"/>
                </a:solidFill>
              </a:rPr>
              <a:t>Kontaktlærerdag 8.11.19</a:t>
            </a:r>
            <a:endParaRPr lang="da-DK" sz="4800" dirty="0">
              <a:solidFill>
                <a:srgbClr val="1F526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66809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606" y="457200"/>
            <a:ext cx="8708769" cy="982132"/>
          </a:xfrm>
        </p:spPr>
        <p:txBody>
          <a:bodyPr/>
          <a:lstStyle/>
          <a:p>
            <a:r>
              <a:rPr lang="da-DK" dirty="0" smtClean="0"/>
              <a:t>Tavshedspligt, underretningspligt og GDPR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Tavshedspligt, </a:t>
            </a:r>
            <a:r>
              <a:rPr lang="da-DK" dirty="0" err="1" smtClean="0"/>
              <a:t>jf</a:t>
            </a:r>
            <a:r>
              <a:rPr lang="da-DK" dirty="0" smtClean="0"/>
              <a:t> </a:t>
            </a:r>
            <a:r>
              <a:rPr lang="da-DK" dirty="0" err="1" smtClean="0"/>
              <a:t>Mercantecs</a:t>
            </a:r>
            <a:r>
              <a:rPr lang="da-DK" dirty="0" smtClean="0"/>
              <a:t> vedtægt: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§ 27. Den, der virker inden for den offentlige </a:t>
            </a:r>
            <a:r>
              <a:rPr lang="da-DK" dirty="0" smtClean="0"/>
              <a:t>forvaltning </a:t>
            </a:r>
            <a:r>
              <a:rPr lang="da-DK" dirty="0"/>
              <a:t>har tavshedspligt, jf. straffelovens § 152 og §§ 152 c-152 f, med hensyn til oplysninger om</a:t>
            </a:r>
          </a:p>
          <a:p>
            <a:r>
              <a:rPr lang="da-DK" dirty="0"/>
              <a:t>1) enkeltpersoners private, herunder økonomiske, forhold og</a:t>
            </a:r>
          </a:p>
          <a:p>
            <a:r>
              <a:rPr lang="da-DK" dirty="0"/>
              <a:t>2) tekniske indretninger eller fremgangsmåder eller om drifts- eller forretningsforhold el.lign</a:t>
            </a:r>
            <a:r>
              <a:rPr lang="da-DK" dirty="0" smtClean="0"/>
              <a:t>., </a:t>
            </a:r>
            <a:r>
              <a:rPr lang="da-DK" dirty="0"/>
              <a:t>for så vidt det er af væsentlig økonomisk betydning for den person eller virksomhed, oplysningerne angår, at oplysningerne ikke videregives</a:t>
            </a:r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28585659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607" y="357447"/>
            <a:ext cx="6885288" cy="1081885"/>
          </a:xfrm>
        </p:spPr>
        <p:txBody>
          <a:bodyPr/>
          <a:lstStyle/>
          <a:p>
            <a:r>
              <a:rPr lang="da-DK" sz="3200" dirty="0" smtClean="0"/>
              <a:t>Databeskyttelsesloven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da-DK" dirty="0" smtClean="0"/>
              <a:t>Hvorfor en ny lov pr. 1. maj 2018?</a:t>
            </a:r>
          </a:p>
          <a:p>
            <a:r>
              <a:rPr lang="da-DK" dirty="0" smtClean="0"/>
              <a:t>Øget fokus på individets ret til egen data</a:t>
            </a:r>
          </a:p>
          <a:p>
            <a:r>
              <a:rPr lang="da-DK" dirty="0"/>
              <a:t>F</a:t>
            </a:r>
            <a:r>
              <a:rPr lang="da-DK" dirty="0" smtClean="0"/>
              <a:t>okus på øget risiko for, at data bliver misbrugt </a:t>
            </a:r>
            <a:r>
              <a:rPr lang="da-DK" dirty="0" err="1" smtClean="0"/>
              <a:t>pga</a:t>
            </a:r>
            <a:r>
              <a:rPr lang="da-DK" dirty="0" smtClean="0"/>
              <a:t> digitalisering</a:t>
            </a:r>
          </a:p>
          <a:p>
            <a:r>
              <a:rPr lang="da-DK" dirty="0" smtClean="0"/>
              <a:t>Ensartede regler i EU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 smtClean="0"/>
              <a:t>Væsentligste nyheder:</a:t>
            </a:r>
          </a:p>
          <a:p>
            <a:r>
              <a:rPr lang="da-DK" dirty="0" smtClean="0"/>
              <a:t>Risiko for bøder </a:t>
            </a:r>
          </a:p>
          <a:p>
            <a:r>
              <a:rPr lang="da-DK" dirty="0" smtClean="0"/>
              <a:t>Personoplysninger defineres meget bredt </a:t>
            </a:r>
          </a:p>
          <a:p>
            <a:r>
              <a:rPr lang="da-DK" dirty="0"/>
              <a:t>K</a:t>
            </a:r>
            <a:r>
              <a:rPr lang="da-DK" dirty="0" smtClean="0"/>
              <a:t>rav om at brud på datasikkerheden indberettes til Datatilsynet</a:t>
            </a:r>
          </a:p>
          <a:p>
            <a:r>
              <a:rPr lang="da-DK" dirty="0" smtClean="0"/>
              <a:t>Store krav til dokumentation af arbejdsprocesser</a:t>
            </a:r>
          </a:p>
          <a:p>
            <a:r>
              <a:rPr lang="da-DK" dirty="0" smtClean="0"/>
              <a:t>Individets ret til at få indsigt i eller få slettet egen data (retten til at blive glemt)</a:t>
            </a:r>
          </a:p>
        </p:txBody>
      </p:sp>
    </p:spTree>
    <p:extLst>
      <p:ext uri="{BB962C8B-B14F-4D97-AF65-F5344CB8AC3E}">
        <p14:creationId xmlns:p14="http://schemas.microsoft.com/office/powerpoint/2010/main" val="31119467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606" y="457200"/>
            <a:ext cx="9210793" cy="982132"/>
          </a:xfrm>
        </p:spPr>
        <p:txBody>
          <a:bodyPr/>
          <a:lstStyle/>
          <a:p>
            <a:r>
              <a:rPr lang="da-DK" dirty="0" smtClean="0"/>
              <a:t>Hvad er personoplysninger, jf. Databeskyttelsesloven?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47607" y="1280160"/>
            <a:ext cx="10515600" cy="489680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da-DK" u="sng" dirty="0" smtClean="0"/>
              <a:t>Definition: </a:t>
            </a:r>
          </a:p>
          <a:p>
            <a:pPr marL="0" indent="0">
              <a:buNone/>
            </a:pPr>
            <a:r>
              <a:rPr lang="da-DK" i="1" dirty="0" smtClean="0"/>
              <a:t>”Enhver information, der enten direkte eller indirekte kan henføres til en fysisk person”</a:t>
            </a:r>
          </a:p>
          <a:p>
            <a:pPr marL="0" indent="0">
              <a:buNone/>
            </a:pPr>
            <a:r>
              <a:rPr lang="da-DK" dirty="0" smtClean="0"/>
              <a:t>F.eks. </a:t>
            </a:r>
            <a:r>
              <a:rPr lang="da-DK" dirty="0"/>
              <a:t>n</a:t>
            </a:r>
            <a:r>
              <a:rPr lang="da-DK" dirty="0" smtClean="0"/>
              <a:t>avn, adresse, e-mail, telefonnummer, nummerplade, billede</a:t>
            </a:r>
            <a:endParaRPr lang="da-DK" dirty="0"/>
          </a:p>
          <a:p>
            <a:pPr marL="0" indent="0">
              <a:buNone/>
            </a:pPr>
            <a:endParaRPr lang="da-DK" dirty="0" smtClean="0"/>
          </a:p>
          <a:p>
            <a:pPr marL="0" indent="0">
              <a:buNone/>
            </a:pPr>
            <a:r>
              <a:rPr lang="da-DK" u="sng" dirty="0" smtClean="0"/>
              <a:t>Følsomme oplysninger:</a:t>
            </a:r>
          </a:p>
          <a:p>
            <a:r>
              <a:rPr lang="da-DK" dirty="0" smtClean="0"/>
              <a:t>Race og etnisk oprindelse; politisk, religiøs eller filosofisk overbevisning; fagforeningsmæssigt tilhørsforhold; genetiske/biometriske data; helbredsforhold; seksuel orientering</a:t>
            </a:r>
          </a:p>
          <a:p>
            <a:endParaRPr lang="da-DK" dirty="0"/>
          </a:p>
          <a:p>
            <a:pPr marL="0" indent="0">
              <a:buNone/>
            </a:pPr>
            <a:r>
              <a:rPr lang="da-DK" dirty="0" smtClean="0"/>
              <a:t>Særlig dansk kategori:</a:t>
            </a:r>
          </a:p>
          <a:p>
            <a:r>
              <a:rPr lang="da-DK" dirty="0" smtClean="0"/>
              <a:t>Cpr.nr. og oplysninger om strafbare forhold</a:t>
            </a:r>
          </a:p>
          <a:p>
            <a:endParaRPr lang="da-DK" dirty="0"/>
          </a:p>
          <a:p>
            <a:pPr marL="0" indent="0">
              <a:buNone/>
            </a:pPr>
            <a:endParaRPr lang="da-DK" b="1" dirty="0"/>
          </a:p>
        </p:txBody>
      </p:sp>
    </p:spTree>
    <p:extLst>
      <p:ext uri="{BB962C8B-B14F-4D97-AF65-F5344CB8AC3E}">
        <p14:creationId xmlns:p14="http://schemas.microsoft.com/office/powerpoint/2010/main" val="1805435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47606" y="332509"/>
            <a:ext cx="9299571" cy="1106823"/>
          </a:xfrm>
        </p:spPr>
        <p:txBody>
          <a:bodyPr/>
          <a:lstStyle/>
          <a:p>
            <a:r>
              <a:rPr lang="da-DK" dirty="0" smtClean="0"/>
              <a:t>Grundprincipper for behandling af personoplysninger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47607" y="1197033"/>
            <a:ext cx="10515600" cy="4979930"/>
          </a:xfrm>
        </p:spPr>
        <p:txBody>
          <a:bodyPr/>
          <a:lstStyle/>
          <a:p>
            <a:r>
              <a:rPr lang="da-DK" dirty="0" smtClean="0"/>
              <a:t>Minimeret – </a:t>
            </a:r>
            <a:r>
              <a:rPr lang="da-DK" dirty="0" err="1" smtClean="0"/>
              <a:t>dvs</a:t>
            </a:r>
            <a:r>
              <a:rPr lang="da-DK" dirty="0" smtClean="0"/>
              <a:t> vi må kun behandle de oplysninger, som vi reelt har brug for.</a:t>
            </a:r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Formålsbegrænsning – </a:t>
            </a:r>
            <a:r>
              <a:rPr lang="da-DK" dirty="0" err="1" smtClean="0"/>
              <a:t>dvs</a:t>
            </a:r>
            <a:r>
              <a:rPr lang="da-DK" dirty="0" smtClean="0"/>
              <a:t> begrænset til tydeligt formål</a:t>
            </a:r>
            <a:endParaRPr lang="da-DK" sz="1500" dirty="0" smtClean="0"/>
          </a:p>
          <a:p>
            <a:pPr marL="457200" lvl="1" indent="0">
              <a:buNone/>
            </a:pPr>
            <a:endParaRPr lang="da-DK" sz="1500" dirty="0" smtClean="0"/>
          </a:p>
          <a:p>
            <a:r>
              <a:rPr lang="da-DK" dirty="0" smtClean="0"/>
              <a:t>Rigtighed – </a:t>
            </a:r>
            <a:r>
              <a:rPr lang="da-DK" dirty="0" err="1" smtClean="0"/>
              <a:t>dvs</a:t>
            </a:r>
            <a:r>
              <a:rPr lang="da-DK" dirty="0" smtClean="0"/>
              <a:t> urigtige oplysninger skal rettes</a:t>
            </a:r>
          </a:p>
          <a:p>
            <a:endParaRPr lang="da-DK" dirty="0" smtClean="0"/>
          </a:p>
          <a:p>
            <a:r>
              <a:rPr lang="da-DK" dirty="0" smtClean="0"/>
              <a:t>Opbevaringsbegrænsning – vi skal slette oplysninger, som vi ikke længere har brug for</a:t>
            </a:r>
            <a:endParaRPr lang="da-DK" sz="1500" dirty="0" smtClean="0"/>
          </a:p>
          <a:p>
            <a:pPr marL="457200" lvl="1" indent="0">
              <a:buNone/>
            </a:pPr>
            <a:endParaRPr lang="da-DK" sz="1500" dirty="0" smtClean="0"/>
          </a:p>
          <a:p>
            <a:r>
              <a:rPr lang="da-DK" dirty="0"/>
              <a:t>F</a:t>
            </a:r>
            <a:r>
              <a:rPr lang="da-DK" dirty="0" smtClean="0"/>
              <a:t>ortrolighed</a:t>
            </a:r>
            <a:endParaRPr lang="da-DK" sz="1500" dirty="0" smtClean="0"/>
          </a:p>
          <a:p>
            <a:pPr marL="0" indent="0">
              <a:buNone/>
            </a:pPr>
            <a:endParaRPr lang="da-DK" sz="1700" dirty="0"/>
          </a:p>
        </p:txBody>
      </p:sp>
    </p:spTree>
    <p:extLst>
      <p:ext uri="{BB962C8B-B14F-4D97-AF65-F5344CB8AC3E}">
        <p14:creationId xmlns:p14="http://schemas.microsoft.com/office/powerpoint/2010/main" val="18346953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Behandling af personoplysninger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Mens en elev går på skolen, har skolen en saglig grund til at behandle personoplysninger om eleven. 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/>
              <a:t>Dvs. vær opmærksom på kun at dele følsomme oplysninger om elever med kolleger, hvis de har brug for oplysningerne</a:t>
            </a:r>
          </a:p>
          <a:p>
            <a:pPr marL="0" indent="0">
              <a:buNone/>
            </a:pPr>
            <a:r>
              <a:rPr lang="da-DK" dirty="0"/>
              <a:t>	- f.eks. elever med særlige behov</a:t>
            </a:r>
          </a:p>
          <a:p>
            <a:pPr marL="0" indent="0">
              <a:buNone/>
            </a:pPr>
            <a:r>
              <a:rPr lang="da-DK" dirty="0"/>
              <a:t>	- om elevers </a:t>
            </a:r>
            <a:r>
              <a:rPr lang="da-DK" dirty="0" smtClean="0"/>
              <a:t>sygdomme</a:t>
            </a:r>
            <a:endParaRPr lang="da-DK" dirty="0"/>
          </a:p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Følsomme oplysninger må kun videregives til eksterne, hvis der er givet tydeligt samtykke</a:t>
            </a:r>
          </a:p>
        </p:txBody>
      </p:sp>
    </p:spTree>
    <p:extLst>
      <p:ext uri="{BB962C8B-B14F-4D97-AF65-F5344CB8AC3E}">
        <p14:creationId xmlns:p14="http://schemas.microsoft.com/office/powerpoint/2010/main" val="337613153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Fortrolighed 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endParaRPr lang="da-DK" dirty="0" smtClean="0"/>
          </a:p>
          <a:p>
            <a:r>
              <a:rPr lang="da-DK" dirty="0" smtClean="0"/>
              <a:t> Vær OBS på, at cpr.nr., som sendes til eksterne, altid skal sendes med sikker mail eller pr. e-boks.</a:t>
            </a:r>
          </a:p>
          <a:p>
            <a:pPr marL="0" indent="0">
              <a:buNone/>
            </a:pPr>
            <a:endParaRPr lang="da-DK" dirty="0"/>
          </a:p>
          <a:p>
            <a:r>
              <a:rPr lang="da-DK" dirty="0" smtClean="0"/>
              <a:t>Slet e-mails, der indeholder personoplysninger, når de ikke længere er nødvendig, også fra ”sendt post” og ”slettet post”.</a:t>
            </a:r>
          </a:p>
          <a:p>
            <a:endParaRPr lang="da-DK" dirty="0"/>
          </a:p>
          <a:p>
            <a:r>
              <a:rPr lang="da-DK" dirty="0" smtClean="0"/>
              <a:t>Videregivelse af elevers kontaktoplysninger til private firmaer eller fagforeninger, som vil bruge det i markedsføring, er ikke lovlig. </a:t>
            </a:r>
          </a:p>
          <a:p>
            <a:endParaRPr lang="da-DK" dirty="0"/>
          </a:p>
          <a:p>
            <a:pPr marL="0" indent="0">
              <a:buNone/>
            </a:pP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210483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Elevens alder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Oplysninger om elever over 18 år kan kun deles med forældrene, hvis der er givet samtykke. Vær OBS derpå f.eks. </a:t>
            </a:r>
            <a:r>
              <a:rPr lang="da-DK" dirty="0" smtClean="0"/>
              <a:t>ved </a:t>
            </a:r>
            <a:r>
              <a:rPr lang="da-DK" dirty="0" smtClean="0"/>
              <a:t>elevers fravær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18451953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dirty="0" smtClean="0"/>
              <a:t>Underretning</a:t>
            </a:r>
            <a:endParaRPr lang="da-DK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a-DK" dirty="0" smtClean="0"/>
              <a:t>Fagpersoner har en særlig </a:t>
            </a:r>
            <a:r>
              <a:rPr lang="da-DK" dirty="0" err="1" smtClean="0"/>
              <a:t>underretningsspligt</a:t>
            </a:r>
            <a:r>
              <a:rPr lang="da-DK" dirty="0" smtClean="0"/>
              <a:t>, der går forud for tavshedspligten</a:t>
            </a:r>
          </a:p>
          <a:p>
            <a:endParaRPr lang="da-DK" dirty="0"/>
          </a:p>
          <a:p>
            <a:r>
              <a:rPr lang="da-DK" dirty="0" smtClean="0"/>
              <a:t>Er der en formodning om, at et barn eller ing under 18 år har behov for særlig støtte skal kommunen underrettes.</a:t>
            </a:r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26278927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a-DK" sz="3200" b="1" dirty="0" smtClean="0"/>
              <a:t>Tips og tricks </a:t>
            </a:r>
            <a:endParaRPr lang="da-DK" sz="3200" dirty="0"/>
          </a:p>
        </p:txBody>
      </p:sp>
      <p:sp>
        <p:nvSpPr>
          <p:cNvPr id="3" name="Pladsholder til indhold 2"/>
          <p:cNvSpPr>
            <a:spLocks noGrp="1"/>
          </p:cNvSpPr>
          <p:nvPr>
            <p:ph idx="1"/>
          </p:nvPr>
        </p:nvSpPr>
        <p:spPr>
          <a:xfrm>
            <a:off x="847607" y="1154097"/>
            <a:ext cx="10515600" cy="5022866"/>
          </a:xfrm>
        </p:spPr>
        <p:txBody>
          <a:bodyPr/>
          <a:lstStyle/>
          <a:p>
            <a:r>
              <a:rPr lang="da-DK" dirty="0" smtClean="0"/>
              <a:t>Print så lidt som muligt</a:t>
            </a:r>
          </a:p>
          <a:p>
            <a:r>
              <a:rPr lang="da-DK" dirty="0" smtClean="0"/>
              <a:t>Husk at bruge </a:t>
            </a:r>
            <a:r>
              <a:rPr lang="da-DK" dirty="0" err="1" smtClean="0"/>
              <a:t>bcc</a:t>
            </a:r>
            <a:r>
              <a:rPr lang="da-DK" dirty="0" smtClean="0"/>
              <a:t> funktionen i mails, hvis I fx skriver samme budskab til en række eksterne – ellers deler I persondata (mailadresser)</a:t>
            </a:r>
          </a:p>
          <a:p>
            <a:r>
              <a:rPr lang="da-DK" dirty="0"/>
              <a:t>Cpr.nr må kun bruges, hvor strengt </a:t>
            </a:r>
            <a:r>
              <a:rPr lang="da-DK" dirty="0" smtClean="0"/>
              <a:t>nødvendigt</a:t>
            </a:r>
          </a:p>
          <a:p>
            <a:r>
              <a:rPr lang="da-DK" dirty="0" smtClean="0"/>
              <a:t>Tjek jeres passwords – er de sikre?</a:t>
            </a:r>
          </a:p>
          <a:p>
            <a:r>
              <a:rPr lang="da-DK" dirty="0" smtClean="0"/>
              <a:t>Lås altid PC, telefon og </a:t>
            </a:r>
            <a:r>
              <a:rPr lang="da-DK" dirty="0" err="1"/>
              <a:t>I</a:t>
            </a:r>
            <a:r>
              <a:rPr lang="da-DK" dirty="0" err="1" smtClean="0"/>
              <a:t>pad</a:t>
            </a:r>
            <a:r>
              <a:rPr lang="da-DK" dirty="0" smtClean="0"/>
              <a:t>.  </a:t>
            </a:r>
          </a:p>
          <a:p>
            <a:pPr marL="0" indent="0">
              <a:buNone/>
            </a:pPr>
            <a:endParaRPr lang="da-DK" dirty="0" smtClean="0"/>
          </a:p>
          <a:p>
            <a:endParaRPr lang="da-DK" dirty="0"/>
          </a:p>
        </p:txBody>
      </p:sp>
    </p:spTree>
    <p:extLst>
      <p:ext uri="{BB962C8B-B14F-4D97-AF65-F5344CB8AC3E}">
        <p14:creationId xmlns:p14="http://schemas.microsoft.com/office/powerpoint/2010/main" val="35074897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ma">
  <a:themeElements>
    <a:clrScheme name="Kontor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Kontor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Kontor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6854</TotalTime>
  <Words>455</Words>
  <Application>Microsoft Office PowerPoint</Application>
  <PresentationFormat>Widescreen</PresentationFormat>
  <Paragraphs>66</Paragraphs>
  <Slides>10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3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10</vt:i4>
      </vt:variant>
    </vt:vector>
  </HeadingPairs>
  <TitlesOfParts>
    <vt:vector size="14" baseType="lpstr">
      <vt:lpstr>Arial</vt:lpstr>
      <vt:lpstr>Calibri</vt:lpstr>
      <vt:lpstr>Verdana</vt:lpstr>
      <vt:lpstr>Office-tema</vt:lpstr>
      <vt:lpstr>PowerPoint-præsentation</vt:lpstr>
      <vt:lpstr>Tavshedspligt, underretningspligt og GDPR</vt:lpstr>
      <vt:lpstr>Databeskyttelsesloven</vt:lpstr>
      <vt:lpstr>Hvad er personoplysninger, jf. Databeskyttelsesloven?</vt:lpstr>
      <vt:lpstr>Grundprincipper for behandling af personoplysninger</vt:lpstr>
      <vt:lpstr>Behandling af personoplysninger</vt:lpstr>
      <vt:lpstr>Fortrolighed </vt:lpstr>
      <vt:lpstr>Elevens alder</vt:lpstr>
      <vt:lpstr>Underretning</vt:lpstr>
      <vt:lpstr>Tips og tricks </vt:lpstr>
    </vt:vector>
  </TitlesOfParts>
  <Company>Windows User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Strategiplan ”på vej mod 2022”</dc:title>
  <dc:creator>Charlotte Aaen</dc:creator>
  <cp:lastModifiedBy>Lene Stenholt</cp:lastModifiedBy>
  <cp:revision>139</cp:revision>
  <cp:lastPrinted>2019-11-05T13:29:55Z</cp:lastPrinted>
  <dcterms:created xsi:type="dcterms:W3CDTF">2018-05-18T08:24:36Z</dcterms:created>
  <dcterms:modified xsi:type="dcterms:W3CDTF">2019-11-06T12:30:23Z</dcterms:modified>
</cp:coreProperties>
</file>