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vml" ContentType="application/vnd.openxmlformats-officedocument.vmlDrawing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79" r:id="rId1"/>
    <p:sldMasterId id="2147483796" r:id="rId2"/>
    <p:sldMasterId id="2147483813" r:id="rId3"/>
  </p:sldMasterIdLst>
  <p:sldIdLst>
    <p:sldId id="270" r:id="rId4"/>
    <p:sldId id="257" r:id="rId5"/>
    <p:sldId id="295" r:id="rId6"/>
    <p:sldId id="296" r:id="rId7"/>
    <p:sldId id="294" r:id="rId8"/>
    <p:sldId id="278" r:id="rId9"/>
    <p:sldId id="280" r:id="rId10"/>
    <p:sldId id="284" r:id="rId11"/>
    <p:sldId id="285" r:id="rId12"/>
    <p:sldId id="282" r:id="rId13"/>
    <p:sldId id="298" r:id="rId14"/>
    <p:sldId id="283" r:id="rId15"/>
    <p:sldId id="289" r:id="rId16"/>
    <p:sldId id="290" r:id="rId17"/>
    <p:sldId id="291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299" r:id="rId26"/>
    <p:sldId id="307" r:id="rId27"/>
    <p:sldId id="308" r:id="rId28"/>
    <p:sldId id="273" r:id="rId29"/>
    <p:sldId id="274" r:id="rId30"/>
    <p:sldId id="275" r:id="rId31"/>
    <p:sldId id="276" r:id="rId32"/>
    <p:sldId id="277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sektion" id="{03AA2101-CEDE-41A1-BE36-6C8D6AFCE701}">
          <p14:sldIdLst>
            <p14:sldId id="270"/>
            <p14:sldId id="257"/>
          </p14:sldIdLst>
        </p14:section>
        <p14:section name="Understøtningforhold" id="{D30682B5-5A79-47E3-B5F0-64165C51FE9C}">
          <p14:sldIdLst>
            <p14:sldId id="295"/>
            <p14:sldId id="296"/>
            <p14:sldId id="294"/>
          </p14:sldIdLst>
        </p14:section>
        <p14:section name="Ikke-navngivet sektion" id="{53D5FD4F-9A3D-42F8-90A7-41F126B388C9}">
          <p14:sldIdLst>
            <p14:sldId id="278"/>
            <p14:sldId id="280"/>
            <p14:sldId id="284"/>
            <p14:sldId id="285"/>
          </p14:sldIdLst>
        </p14:section>
        <p14:section name="laster" id="{844C4FEF-20E9-4BA2-9842-3BCC883F47AF}">
          <p14:sldIdLst>
            <p14:sldId id="282"/>
            <p14:sldId id="298"/>
            <p14:sldId id="283"/>
            <p14:sldId id="289"/>
            <p14:sldId id="290"/>
            <p14:sldId id="291"/>
            <p14:sldId id="300"/>
            <p14:sldId id="301"/>
            <p14:sldId id="302"/>
            <p14:sldId id="303"/>
            <p14:sldId id="304"/>
            <p14:sldId id="305"/>
            <p14:sldId id="306"/>
            <p14:sldId id="299"/>
            <p14:sldId id="307"/>
            <p14:sldId id="308"/>
            <p14:sldId id="273"/>
            <p14:sldId id="274"/>
            <p14:sldId id="275"/>
            <p14:sldId id="276"/>
            <p14:sldId id="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0929"/>
  </p:normalViewPr>
  <p:slideViewPr>
    <p:cSldViewPr>
      <p:cViewPr varScale="1">
        <p:scale>
          <a:sx n="63" d="100"/>
          <a:sy n="63" d="100"/>
        </p:scale>
        <p:origin x="141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BDFDA-F003-4D33-90ED-08BA94307FAB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577631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1966-6A50-4143-B348-BA5B942BA03A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726296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442C9-5947-4D8D-94F9-BC876FCC04EA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670551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5B095-C0FF-476F-8908-BE1EA6C9D85F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540516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7D557-884C-4FC7-BBDA-C19A20FEC6E3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68508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CCAD1-225A-4241-BC65-6F2562E7F135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82408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BF5B0-22C2-47FD-9981-51E9AEFC1DE7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699332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3452-7D7F-410D-B194-AD44EA9594EB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247721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863CC-BAAE-4F91-BA21-94689E8959D8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80251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14207-D53B-456B-90DD-E7C5C2E7E054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543125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14207-D53B-456B-90DD-E7C5C2E7E054}" type="slidenum">
              <a:rPr lang="da-DK" altLang="da-DK" smtClean="0"/>
              <a:pPr/>
              <a:t>‹nr.›</a:t>
            </a:fld>
            <a:endParaRPr lang="da-DK" altLang="da-DK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6539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14207-D53B-456B-90DD-E7C5C2E7E054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445320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14207-D53B-456B-90DD-E7C5C2E7E054}" type="slidenum">
              <a:rPr lang="da-DK" altLang="da-DK" smtClean="0"/>
              <a:pPr/>
              <a:t>‹nr.›</a:t>
            </a:fld>
            <a:endParaRPr lang="da-DK" altLang="da-DK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2537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14207-D53B-456B-90DD-E7C5C2E7E054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314327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6CFB6-443C-4B18-B354-4E36AF5A3C76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9387691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C2024-B68F-4D06-BF03-7721C3183E9D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8079403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BDFDA-F003-4D33-90ED-08BA94307FAB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1908356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1966-6A50-4143-B348-BA5B942BA03A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9781507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442C9-5947-4D8D-94F9-BC876FCC04EA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4469761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5B095-C0FF-476F-8908-BE1EA6C9D85F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9837192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7D557-884C-4FC7-BBDA-C19A20FEC6E3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6652200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CCAD1-225A-4241-BC65-6F2562E7F135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1898508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BF5B0-22C2-47FD-9981-51E9AEFC1DE7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6347823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3452-7D7F-410D-B194-AD44EA9594EB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870313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863CC-BAAE-4F91-BA21-94689E8959D8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2242142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14207-D53B-456B-90DD-E7C5C2E7E054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1025446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14207-D53B-456B-90DD-E7C5C2E7E054}" type="slidenum">
              <a:rPr lang="da-DK" altLang="da-DK" smtClean="0"/>
              <a:pPr/>
              <a:t>‹nr.›</a:t>
            </a:fld>
            <a:endParaRPr lang="da-DK" altLang="da-DK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348848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14207-D53B-456B-90DD-E7C5C2E7E054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1866153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14207-D53B-456B-90DD-E7C5C2E7E054}" type="slidenum">
              <a:rPr lang="da-DK" altLang="da-DK" smtClean="0"/>
              <a:pPr/>
              <a:t>‹nr.›</a:t>
            </a:fld>
            <a:endParaRPr lang="da-DK" altLang="da-DK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87488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14207-D53B-456B-90DD-E7C5C2E7E054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5160697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6CFB6-443C-4B18-B354-4E36AF5A3C76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7492454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C2024-B68F-4D06-BF03-7721C3183E9D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7434031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BDFDA-F003-4D33-90ED-08BA94307FAB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1133314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1966-6A50-4143-B348-BA5B942BA03A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6635653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442C9-5947-4D8D-94F9-BC876FCC04EA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1719041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5B095-C0FF-476F-8908-BE1EA6C9D85F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2937325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7D557-884C-4FC7-BBDA-C19A20FEC6E3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6609551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CCAD1-225A-4241-BC65-6F2562E7F135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4585314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BF5B0-22C2-47FD-9981-51E9AEFC1DE7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8794599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3452-7D7F-410D-B194-AD44EA9594EB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5978851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863CC-BAAE-4F91-BA21-94689E8959D8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1911590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14207-D53B-456B-90DD-E7C5C2E7E054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469018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14207-D53B-456B-90DD-E7C5C2E7E054}" type="slidenum">
              <a:rPr lang="da-DK" altLang="da-DK" smtClean="0"/>
              <a:pPr/>
              <a:t>‹nr.›</a:t>
            </a:fld>
            <a:endParaRPr lang="da-DK" altLang="da-DK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5824058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14207-D53B-456B-90DD-E7C5C2E7E054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9797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14207-D53B-456B-90DD-E7C5C2E7E054}" type="slidenum">
              <a:rPr lang="da-DK" altLang="da-DK" smtClean="0"/>
              <a:pPr/>
              <a:t>‹nr.›</a:t>
            </a:fld>
            <a:endParaRPr lang="da-DK" altLang="da-DK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435539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14207-D53B-456B-90DD-E7C5C2E7E054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7883805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6CFB6-443C-4B18-B354-4E36AF5A3C76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0279423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C2024-B68F-4D06-BF03-7721C3183E9D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284685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44014207-D53B-456B-90DD-E7C5C2E7E054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90030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4014207-D53B-456B-90DD-E7C5C2E7E054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926532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  <p:sldLayoutId id="2147483809" r:id="rId13"/>
    <p:sldLayoutId id="2147483810" r:id="rId14"/>
    <p:sldLayoutId id="2147483811" r:id="rId15"/>
    <p:sldLayoutId id="21474838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 alt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 alt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4014207-D53B-456B-90DD-E7C5C2E7E054}" type="slidenum">
              <a:rPr lang="da-DK" altLang="da-DK" smtClean="0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976622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  <p:sldLayoutId id="2147483826" r:id="rId13"/>
    <p:sldLayoutId id="2147483827" r:id="rId14"/>
    <p:sldLayoutId id="2147483828" r:id="rId15"/>
    <p:sldLayoutId id="21474838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3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3.tm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3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3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a.wikipedia.org/wiki/Moment" TargetMode="External"/><Relationship Id="rId2" Type="http://schemas.openxmlformats.org/officeDocument/2006/relationships/hyperlink" Target="https://da.wikipedia.org/wiki/Bj%C3%A6lke" TargetMode="Externa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8.png"/><Relationship Id="rId5" Type="http://schemas.openxmlformats.org/officeDocument/2006/relationships/hyperlink" Target="https://da.wikipedia.org/wiki/Tyngdepunkt" TargetMode="External"/><Relationship Id="rId4" Type="http://schemas.openxmlformats.org/officeDocument/2006/relationships/hyperlink" Target="https://da.wikipedia.org/wiki/Multiplikation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3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3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3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audio" Target="../media/audio1.wav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3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.bin"/><Relationship Id="rId4" Type="http://schemas.openxmlformats.org/officeDocument/2006/relationships/audio" Target="../media/audio5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3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3.bin"/><Relationship Id="rId4" Type="http://schemas.openxmlformats.org/officeDocument/2006/relationships/audio" Target="../media/audio5.wav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3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4.bin"/><Relationship Id="rId4" Type="http://schemas.openxmlformats.org/officeDocument/2006/relationships/audio" Target="../media/audio5.wav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audio" Target="../media/audio1.wav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3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5.bin"/><Relationship Id="rId4" Type="http://schemas.openxmlformats.org/officeDocument/2006/relationships/audio" Target="../media/audio5.wav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38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7.bin"/><Relationship Id="rId4" Type="http://schemas.openxmlformats.org/officeDocument/2006/relationships/audio" Target="../media/audio5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6DF25D3-F6E5-4419-B33D-CA96D56268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r>
              <a:rPr lang="da-DK" altLang="da-DK" b="1" dirty="0">
                <a:solidFill>
                  <a:schemeClr val="accent2"/>
                </a:solidFill>
                <a:latin typeface="Arial" panose="020B0604020202020204" pitchFamily="34" charset="0"/>
              </a:rPr>
              <a:t>DIMENSIONERING af bjælker</a:t>
            </a:r>
            <a:endParaRPr lang="da-DK" altLang="da-DK" dirty="0"/>
          </a:p>
        </p:txBody>
      </p:sp>
      <p:pic>
        <p:nvPicPr>
          <p:cNvPr id="16391" name="Picture 7" descr="IPE 140 Stål Bjælker kvalitet S 235 JR. 12 mtr">
            <a:extLst>
              <a:ext uri="{FF2B5EF4-FFF2-40B4-BE49-F238E27FC236}">
                <a16:creationId xmlns:a16="http://schemas.microsoft.com/office/drawing/2014/main" id="{8F14ABAD-8779-4776-86BA-864ECC177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185" y="2852936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Related image">
            <a:extLst>
              <a:ext uri="{FF2B5EF4-FFF2-40B4-BE49-F238E27FC236}">
                <a16:creationId xmlns:a16="http://schemas.microsoft.com/office/drawing/2014/main" id="{7B6BAD91-4CD9-4C5F-BFC7-B1DDC9F66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30400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3" name="Picture 9" descr="Image result for bjælker">
            <a:extLst>
              <a:ext uri="{FF2B5EF4-FFF2-40B4-BE49-F238E27FC236}">
                <a16:creationId xmlns:a16="http://schemas.microsoft.com/office/drawing/2014/main" id="{504C48D6-0585-431D-98EC-C4A827C16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817" y="1792672"/>
            <a:ext cx="3613584" cy="2409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LING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10127A9B-52A7-4A51-9D54-F9905E446D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C0C0C0"/>
          </a:solidFill>
        </p:spPr>
        <p:txBody>
          <a:bodyPr/>
          <a:lstStyle/>
          <a:p>
            <a:r>
              <a:rPr lang="da-DK" altLang="da-DK" b="1" dirty="0">
                <a:solidFill>
                  <a:schemeClr val="accent2"/>
                </a:solidFill>
                <a:latin typeface="Arial" panose="020B0604020202020204" pitchFamily="34" charset="0"/>
              </a:rPr>
              <a:t>DIMENSIONERING af bjælker</a:t>
            </a:r>
            <a:endParaRPr lang="da-DK" altLang="da-DK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FAA1B2F-547B-4D9B-88C8-E19FE65E4C9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533400"/>
          </a:xfrm>
        </p:spPr>
        <p:txBody>
          <a:bodyPr/>
          <a:lstStyle/>
          <a:p>
            <a:r>
              <a:rPr lang="da-DK" altLang="da-DK" sz="2800" dirty="0">
                <a:latin typeface="Arial" panose="020B0604020202020204" pitchFamily="34" charset="0"/>
              </a:rPr>
              <a:t>Ved dimensionering er rækkefølgen: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51F023B2-D7C8-4FC6-B687-369202979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819400"/>
            <a:ext cx="792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/>
            <a:r>
              <a:rPr lang="da-DK" altLang="da-DK" dirty="0">
                <a:latin typeface="Arial" panose="020B0604020202020204" pitchFamily="34" charset="0"/>
              </a:rPr>
              <a:t>Hvordan er konstruktionen statisk opbygget</a:t>
            </a:r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EC0E9540-46B3-4495-8844-D5005B2EA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581400"/>
            <a:ext cx="800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/>
            <a:r>
              <a:rPr lang="da-DK" altLang="da-DK" dirty="0">
                <a:latin typeface="Arial" panose="020B0604020202020204" pitchFamily="34" charset="0"/>
              </a:rPr>
              <a:t>Beregn de laster der påvirker konstruktionen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7CACEB4-E9F5-4A4B-BBC3-10AF81427B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4343400"/>
            <a:ext cx="800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/>
            <a:r>
              <a:rPr lang="da-DK" altLang="da-DK" dirty="0">
                <a:latin typeface="Arial" panose="020B0604020202020204" pitchFamily="34" charset="0"/>
              </a:rPr>
              <a:t>Dimensioner konstruktionen</a:t>
            </a:r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2BD78A43-3787-4DF7-B4FD-E8561174C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5105400"/>
            <a:ext cx="8001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/>
            <a:r>
              <a:rPr lang="da-DK" altLang="da-DK" dirty="0">
                <a:latin typeface="Arial" panose="020B0604020202020204" pitchFamily="34" charset="0"/>
              </a:rPr>
              <a:t>Styrkeeftervis konstruktionen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s9s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o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o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o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o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o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 autoUpdateAnimBg="0" rev="1"/>
      <p:bldP spid="3075" grpId="0" build="p" autoUpdateAnimBg="0"/>
      <p:bldP spid="3076" grpId="0" autoUpdateAnimBg="0"/>
      <p:bldP spid="3077" grpId="0" autoUpdateAnimBg="0"/>
      <p:bldP spid="3078" grpId="0" autoUpdateAnimBg="0"/>
      <p:bldP spid="3079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96E3F-ACAD-4FA4-88AB-D2D369223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Forskydning kraft</a:t>
            </a:r>
          </a:p>
        </p:txBody>
      </p:sp>
      <p:pic>
        <p:nvPicPr>
          <p:cNvPr id="41986" name="Picture 2" descr="Image result for forskydningskraft">
            <a:extLst>
              <a:ext uri="{FF2B5EF4-FFF2-40B4-BE49-F238E27FC236}">
                <a16:creationId xmlns:a16="http://schemas.microsoft.com/office/drawing/2014/main" id="{DA23CDFD-3C31-41E3-8A69-FB04AA77F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00808"/>
            <a:ext cx="3456384" cy="259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8" name="Picture 4" descr="Image result for forskydningskraft">
            <a:extLst>
              <a:ext uri="{FF2B5EF4-FFF2-40B4-BE49-F238E27FC236}">
                <a16:creationId xmlns:a16="http://schemas.microsoft.com/office/drawing/2014/main" id="{45AF848B-EBD7-4624-B153-1D64AA8F6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4522242"/>
            <a:ext cx="2667000" cy="10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896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53DD93-660B-4952-AA20-FC57715D9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Moment</a:t>
            </a:r>
          </a:p>
        </p:txBody>
      </p:sp>
      <p:pic>
        <p:nvPicPr>
          <p:cNvPr id="43016" name="Picture 8" descr="Related image">
            <a:extLst>
              <a:ext uri="{FF2B5EF4-FFF2-40B4-BE49-F238E27FC236}">
                <a16:creationId xmlns:a16="http://schemas.microsoft.com/office/drawing/2014/main" id="{E9D32FB3-7B21-439F-B645-421F10BB6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340768"/>
            <a:ext cx="2880320" cy="4800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962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92C863-1AA5-4639-BC96-21356AA78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bliver belastet</a:t>
            </a:r>
          </a:p>
        </p:txBody>
      </p:sp>
      <p:pic>
        <p:nvPicPr>
          <p:cNvPr id="6" name="Billede 5" descr="Et billede, der indeholder ur&#10;&#10;Automatisk genereret beskrivelse">
            <a:extLst>
              <a:ext uri="{FF2B5EF4-FFF2-40B4-BE49-F238E27FC236}">
                <a16:creationId xmlns:a16="http://schemas.microsoft.com/office/drawing/2014/main" id="{EC06B536-5FBF-4F3A-9D00-361493D941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638250"/>
            <a:ext cx="3188659" cy="2722737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E5062278-6E40-4F5E-9D12-0A968B59C9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852936"/>
            <a:ext cx="3247920" cy="230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161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5531EC8A-9E2F-4F09-BDDF-81C47EE663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3200" b="1" dirty="0">
                <a:solidFill>
                  <a:srgbClr val="008000"/>
                </a:solidFill>
                <a:latin typeface="Arial" panose="020B0604020202020204" pitchFamily="34" charset="0"/>
              </a:rPr>
              <a:t>Beregning af kræfter</a:t>
            </a:r>
          </a:p>
        </p:txBody>
      </p:sp>
      <p:sp>
        <p:nvSpPr>
          <p:cNvPr id="24579" name="Text Box 3">
            <a:extLst>
              <a:ext uri="{FF2B5EF4-FFF2-40B4-BE49-F238E27FC236}">
                <a16:creationId xmlns:a16="http://schemas.microsoft.com/office/drawing/2014/main" id="{46D0C11F-8CDA-4653-B494-C5D747B32F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752600"/>
            <a:ext cx="6096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b="1">
                <a:solidFill>
                  <a:srgbClr val="0000FF"/>
                </a:solidFill>
                <a:latin typeface="Arial" panose="020B0604020202020204" pitchFamily="34" charset="0"/>
              </a:rPr>
              <a:t>En konstruktion skal være i </a:t>
            </a:r>
            <a:r>
              <a:rPr lang="da-DK" altLang="da-DK" b="1">
                <a:solidFill>
                  <a:srgbClr val="CC0000"/>
                </a:solidFill>
                <a:latin typeface="Arial" panose="020B0604020202020204" pitchFamily="34" charset="0"/>
              </a:rPr>
              <a:t>ligevægt</a:t>
            </a:r>
            <a:r>
              <a:rPr lang="da-DK" altLang="da-DK" b="1">
                <a:solidFill>
                  <a:srgbClr val="0000FF"/>
                </a:solidFill>
                <a:latin typeface="Arial" panose="020B0604020202020204" pitchFamily="34" charset="0"/>
              </a:rPr>
              <a:t> - ellers bryder konstruktionen sammen</a:t>
            </a:r>
            <a:endParaRPr lang="da-DK" altLang="da-DK" sz="2000">
              <a:latin typeface="Arial" panose="020B0604020202020204" pitchFamily="34" charset="0"/>
            </a:endParaRPr>
          </a:p>
        </p:txBody>
      </p:sp>
      <p:sp>
        <p:nvSpPr>
          <p:cNvPr id="24580" name="Text Box 4">
            <a:extLst>
              <a:ext uri="{FF2B5EF4-FFF2-40B4-BE49-F238E27FC236}">
                <a16:creationId xmlns:a16="http://schemas.microsoft.com/office/drawing/2014/main" id="{C1802637-9532-4387-82E4-7B5F30B25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114800"/>
            <a:ext cx="586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757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757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757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757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757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57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57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57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57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a-DK" altLang="da-DK" dirty="0">
                <a:latin typeface="Arial" panose="020B0604020202020204" pitchFamily="34" charset="0"/>
                <a:sym typeface="Symbol" panose="05050102010706020507" pitchFamily="18" charset="2"/>
              </a:rPr>
              <a:t>	 V = 0 (lodret kræfter)</a:t>
            </a:r>
            <a:endParaRPr lang="da-DK" altLang="da-DK" dirty="0"/>
          </a:p>
        </p:txBody>
      </p:sp>
      <p:sp>
        <p:nvSpPr>
          <p:cNvPr id="24581" name="Text Box 5">
            <a:extLst>
              <a:ext uri="{FF2B5EF4-FFF2-40B4-BE49-F238E27FC236}">
                <a16:creationId xmlns:a16="http://schemas.microsoft.com/office/drawing/2014/main" id="{83A76FFB-2804-4781-B84F-8AF628810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819400"/>
            <a:ext cx="71628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b="1">
                <a:solidFill>
                  <a:srgbClr val="0000FF"/>
                </a:solidFill>
                <a:latin typeface="Arial" panose="020B0604020202020204" pitchFamily="34" charset="0"/>
              </a:rPr>
              <a:t>Til at sikre dette gælder følgende 3 ligevægtsbetingelser:</a:t>
            </a:r>
            <a:endParaRPr lang="da-DK" altLang="da-DK" sz="2000">
              <a:latin typeface="Arial" panose="020B0604020202020204" pitchFamily="34" charset="0"/>
            </a:endParaRPr>
          </a:p>
        </p:txBody>
      </p:sp>
      <p:sp>
        <p:nvSpPr>
          <p:cNvPr id="24582" name="Text Box 6">
            <a:extLst>
              <a:ext uri="{FF2B5EF4-FFF2-40B4-BE49-F238E27FC236}">
                <a16:creationId xmlns:a16="http://schemas.microsoft.com/office/drawing/2014/main" id="{FD2D7435-CD0B-4D6C-8852-0D1D417F25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953000"/>
            <a:ext cx="586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757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757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757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757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757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57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57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57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57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a-DK" altLang="da-DK" dirty="0">
                <a:latin typeface="Arial" panose="020B0604020202020204" pitchFamily="34" charset="0"/>
                <a:sym typeface="Symbol" panose="05050102010706020507" pitchFamily="18" charset="2"/>
              </a:rPr>
              <a:t>	 H = 0 (vandret kræfter)</a:t>
            </a:r>
            <a:endParaRPr lang="da-DK" altLang="da-DK" dirty="0"/>
          </a:p>
        </p:txBody>
      </p:sp>
      <p:sp>
        <p:nvSpPr>
          <p:cNvPr id="24583" name="Text Box 7">
            <a:extLst>
              <a:ext uri="{FF2B5EF4-FFF2-40B4-BE49-F238E27FC236}">
                <a16:creationId xmlns:a16="http://schemas.microsoft.com/office/drawing/2014/main" id="{778273C9-3B7C-45FD-AAC4-5B2C80817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5715000"/>
            <a:ext cx="586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757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757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757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757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757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57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57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57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572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a-DK" altLang="da-DK" dirty="0">
                <a:latin typeface="Arial" panose="020B0604020202020204" pitchFamily="34" charset="0"/>
                <a:sym typeface="Symbol" panose="05050102010706020507" pitchFamily="18" charset="2"/>
              </a:rPr>
              <a:t>	 M = 0 (moment)</a:t>
            </a:r>
            <a:endParaRPr lang="da-DK" altLang="da-D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LING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KRIVMS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3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KRIVMS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3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KRIVMS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3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KRIVMS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3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KRIVMS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utoUpdateAnimBg="0"/>
      <p:bldP spid="24579" grpId="0" autoUpdateAnimBg="0"/>
      <p:bldP spid="24580" grpId="0" autoUpdateAnimBg="0"/>
      <p:bldP spid="24581" grpId="0" autoUpdateAnimBg="0"/>
      <p:bldP spid="24582" grpId="0" autoUpdateAnimBg="0"/>
      <p:bldP spid="24583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45BECEA1-63DB-4DDF-A702-BBD8F22C03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3200" b="1" dirty="0">
                <a:solidFill>
                  <a:srgbClr val="008000"/>
                </a:solidFill>
                <a:latin typeface="Arial" panose="020B0604020202020204" pitchFamily="34" charset="0"/>
              </a:rPr>
              <a:t>Beregning af kræfter</a:t>
            </a:r>
          </a:p>
        </p:txBody>
      </p:sp>
      <p:sp>
        <p:nvSpPr>
          <p:cNvPr id="26627" name="Text Box 3">
            <a:extLst>
              <a:ext uri="{FF2B5EF4-FFF2-40B4-BE49-F238E27FC236}">
                <a16:creationId xmlns:a16="http://schemas.microsoft.com/office/drawing/2014/main" id="{AC6E7E40-99CC-4EEF-AA39-EE75067C7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752600"/>
            <a:ext cx="7239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b="1">
                <a:solidFill>
                  <a:srgbClr val="0000FF"/>
                </a:solidFill>
                <a:latin typeface="Arial" panose="020B0604020202020204" pitchFamily="34" charset="0"/>
              </a:rPr>
              <a:t>Såfremt den samlede konstruktion har 3 reaktioner eller mindre er </a:t>
            </a:r>
            <a:r>
              <a:rPr lang="da-DK" altLang="da-DK" b="1">
                <a:solidFill>
                  <a:srgbClr val="CC0000"/>
                </a:solidFill>
                <a:latin typeface="Arial" panose="020B0604020202020204" pitchFamily="34" charset="0"/>
              </a:rPr>
              <a:t>konstruktionen statisk bestemt</a:t>
            </a:r>
            <a:r>
              <a:rPr lang="da-DK" altLang="da-DK" b="1">
                <a:solidFill>
                  <a:srgbClr val="0000FF"/>
                </a:solidFill>
                <a:latin typeface="Arial" panose="020B0604020202020204" pitchFamily="34" charset="0"/>
              </a:rPr>
              <a:t> (idet vi har 3 ligevægtbetingelser)</a:t>
            </a:r>
            <a:endParaRPr lang="da-DK" altLang="da-DK" sz="2000">
              <a:latin typeface="Arial" panose="020B0604020202020204" pitchFamily="34" charset="0"/>
            </a:endParaRPr>
          </a:p>
        </p:txBody>
      </p:sp>
      <p:sp>
        <p:nvSpPr>
          <p:cNvPr id="26628" name="Text Box 4">
            <a:extLst>
              <a:ext uri="{FF2B5EF4-FFF2-40B4-BE49-F238E27FC236}">
                <a16:creationId xmlns:a16="http://schemas.microsoft.com/office/drawing/2014/main" id="{D4764A13-F6BC-4500-9093-EE6886BD05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733800"/>
            <a:ext cx="67056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b="1" dirty="0">
                <a:solidFill>
                  <a:srgbClr val="0000FF"/>
                </a:solidFill>
                <a:latin typeface="Arial" panose="020B0604020202020204" pitchFamily="34" charset="0"/>
              </a:rPr>
              <a:t>Ellers er konstruktionen </a:t>
            </a:r>
            <a:r>
              <a:rPr lang="da-DK" altLang="da-DK" b="1" dirty="0">
                <a:solidFill>
                  <a:srgbClr val="CC0000"/>
                </a:solidFill>
                <a:latin typeface="Arial" panose="020B0604020202020204" pitchFamily="34" charset="0"/>
              </a:rPr>
              <a:t>statisk ubestemt</a:t>
            </a:r>
            <a:r>
              <a:rPr lang="da-DK" altLang="da-DK" b="1" dirty="0">
                <a:solidFill>
                  <a:srgbClr val="0000FF"/>
                </a:solidFill>
                <a:latin typeface="Arial" panose="020B0604020202020204" pitchFamily="34" charset="0"/>
              </a:rPr>
              <a:t> - og regnes efter andre teknikker</a:t>
            </a:r>
            <a:endParaRPr lang="da-DK" altLang="da-DK" sz="2000" dirty="0">
              <a:latin typeface="Arial" panose="020B0604020202020204" pitchFamily="34" charset="0"/>
            </a:endParaRPr>
          </a:p>
        </p:txBody>
      </p:sp>
      <p:sp>
        <p:nvSpPr>
          <p:cNvPr id="26629" name="Text Box 5">
            <a:extLst>
              <a:ext uri="{FF2B5EF4-FFF2-40B4-BE49-F238E27FC236}">
                <a16:creationId xmlns:a16="http://schemas.microsoft.com/office/drawing/2014/main" id="{5E0BA06F-D16A-4865-9878-5BA8DC2DCE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5334000"/>
            <a:ext cx="6705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b="1">
                <a:solidFill>
                  <a:srgbClr val="0000FF"/>
                </a:solidFill>
                <a:latin typeface="Arial" panose="020B0604020202020204" pitchFamily="34" charset="0"/>
              </a:rPr>
              <a:t>Du skal kun beregne på statisk bestemte konstruktioner !!</a:t>
            </a:r>
            <a:endParaRPr lang="da-DK" altLang="da-DK" sz="20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LING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ILESK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ILESK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ILESK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utoUpdateAnimBg="0"/>
      <p:bldP spid="26627" grpId="0" autoUpdateAnimBg="0"/>
      <p:bldP spid="26628" grpId="0" autoUpdateAnimBg="0"/>
      <p:bldP spid="2662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5C608F00-C143-4E18-92DC-2FB022AD75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3200" b="1" dirty="0">
                <a:solidFill>
                  <a:srgbClr val="008000"/>
                </a:solidFill>
                <a:latin typeface="Arial" panose="020B0604020202020204" pitchFamily="34" charset="0"/>
              </a:rPr>
              <a:t>Beregning af kræfter</a:t>
            </a:r>
          </a:p>
        </p:txBody>
      </p:sp>
      <p:sp>
        <p:nvSpPr>
          <p:cNvPr id="30723" name="Text Box 3">
            <a:extLst>
              <a:ext uri="{FF2B5EF4-FFF2-40B4-BE49-F238E27FC236}">
                <a16:creationId xmlns:a16="http://schemas.microsoft.com/office/drawing/2014/main" id="{2A7A0CDF-5A7E-4209-91B3-482A4C309F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819400"/>
            <a:ext cx="609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b="1">
                <a:solidFill>
                  <a:srgbClr val="0000FF"/>
                </a:solidFill>
                <a:latin typeface="Arial" panose="020B0604020202020204" pitchFamily="34" charset="0"/>
              </a:rPr>
              <a:t>Der findes 2 hovedtyper af lastformer:</a:t>
            </a:r>
            <a:endParaRPr lang="da-DK" altLang="da-DK" sz="2000">
              <a:latin typeface="Arial" panose="020B0604020202020204" pitchFamily="34" charset="0"/>
            </a:endParaRPr>
          </a:p>
        </p:txBody>
      </p:sp>
      <p:sp>
        <p:nvSpPr>
          <p:cNvPr id="30724" name="Text Box 4">
            <a:extLst>
              <a:ext uri="{FF2B5EF4-FFF2-40B4-BE49-F238E27FC236}">
                <a16:creationId xmlns:a16="http://schemas.microsoft.com/office/drawing/2014/main" id="{43011A10-2FC2-4E84-8A30-2840278DB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429000"/>
            <a:ext cx="5867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a-DK" altLang="da-DK" sz="3200" dirty="0">
                <a:solidFill>
                  <a:srgbClr val="CC0000"/>
                </a:solidFill>
                <a:latin typeface="Arial" panose="020B0604020202020204" pitchFamily="34" charset="0"/>
              </a:rPr>
              <a:t>- </a:t>
            </a:r>
            <a:r>
              <a:rPr lang="da-DK" altLang="da-DK" sz="3200" dirty="0" err="1">
                <a:solidFill>
                  <a:srgbClr val="CC0000"/>
                </a:solidFill>
                <a:latin typeface="Arial" panose="020B0604020202020204" pitchFamily="34" charset="0"/>
              </a:rPr>
              <a:t>Ensfordelt</a:t>
            </a:r>
            <a:r>
              <a:rPr lang="da-DK" altLang="da-DK" sz="3200" dirty="0">
                <a:solidFill>
                  <a:srgbClr val="CC0000"/>
                </a:solidFill>
                <a:latin typeface="Arial" panose="020B0604020202020204" pitchFamily="34" charset="0"/>
              </a:rPr>
              <a:t> belastning</a:t>
            </a:r>
            <a:endParaRPr lang="da-DK" altLang="da-DK" dirty="0"/>
          </a:p>
        </p:txBody>
      </p:sp>
      <p:sp>
        <p:nvSpPr>
          <p:cNvPr id="30725" name="Text Box 5">
            <a:extLst>
              <a:ext uri="{FF2B5EF4-FFF2-40B4-BE49-F238E27FC236}">
                <a16:creationId xmlns:a16="http://schemas.microsoft.com/office/drawing/2014/main" id="{B6B7A67E-2713-4196-803D-6F48FB9D95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343400"/>
            <a:ext cx="5867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a-DK" altLang="da-DK" sz="3200" dirty="0">
                <a:solidFill>
                  <a:srgbClr val="CC0000"/>
                </a:solidFill>
                <a:latin typeface="Arial" panose="020B0604020202020204" pitchFamily="34" charset="0"/>
              </a:rPr>
              <a:t>- Punktlast</a:t>
            </a:r>
            <a:endParaRPr lang="da-DK" altLang="da-DK" dirty="0"/>
          </a:p>
        </p:txBody>
      </p:sp>
      <p:sp>
        <p:nvSpPr>
          <p:cNvPr id="30726" name="Text Box 6">
            <a:extLst>
              <a:ext uri="{FF2B5EF4-FFF2-40B4-BE49-F238E27FC236}">
                <a16:creationId xmlns:a16="http://schemas.microsoft.com/office/drawing/2014/main" id="{3D24561F-BE5D-4EE6-A194-8ADB823F7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5791200"/>
            <a:ext cx="5867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a-DK" altLang="da-DK" sz="3200" dirty="0">
                <a:solidFill>
                  <a:srgbClr val="CC0000"/>
                </a:solidFill>
                <a:latin typeface="Arial" panose="020B0604020202020204" pitchFamily="34" charset="0"/>
              </a:rPr>
              <a:t>- Kilelast</a:t>
            </a:r>
            <a:endParaRPr lang="da-DK" altLang="da-DK" dirty="0"/>
          </a:p>
        </p:txBody>
      </p:sp>
      <p:sp>
        <p:nvSpPr>
          <p:cNvPr id="30727" name="Text Box 7">
            <a:extLst>
              <a:ext uri="{FF2B5EF4-FFF2-40B4-BE49-F238E27FC236}">
                <a16:creationId xmlns:a16="http://schemas.microsoft.com/office/drawing/2014/main" id="{9C0FACCB-98DD-4047-AB20-565F1419A4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5105400"/>
            <a:ext cx="609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b="1">
                <a:solidFill>
                  <a:srgbClr val="0000FF"/>
                </a:solidFill>
                <a:latin typeface="Arial" panose="020B0604020202020204" pitchFamily="34" charset="0"/>
              </a:rPr>
              <a:t>Hertil kommer andre typer som f.eks:</a:t>
            </a:r>
            <a:endParaRPr lang="da-DK" altLang="da-DK" sz="2000">
              <a:latin typeface="Arial" panose="020B0604020202020204" pitchFamily="34" charset="0"/>
            </a:endParaRPr>
          </a:p>
        </p:txBody>
      </p:sp>
      <p:sp>
        <p:nvSpPr>
          <p:cNvPr id="30728" name="Text Box 8">
            <a:extLst>
              <a:ext uri="{FF2B5EF4-FFF2-40B4-BE49-F238E27FC236}">
                <a16:creationId xmlns:a16="http://schemas.microsoft.com/office/drawing/2014/main" id="{D1C67D45-BA63-4E00-968E-33AF325192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752600"/>
            <a:ext cx="2743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a-DK" altLang="da-DK" sz="2000" dirty="0">
                <a:solidFill>
                  <a:srgbClr val="CC0000"/>
                </a:solidFill>
                <a:latin typeface="Arial" panose="020B0604020202020204" pitchFamily="34" charset="0"/>
              </a:rPr>
              <a:t>- </a:t>
            </a:r>
            <a:r>
              <a:rPr lang="da-DK" altLang="da-DK" sz="2800" b="1" dirty="0">
                <a:solidFill>
                  <a:srgbClr val="CC0000"/>
                </a:solidFill>
                <a:latin typeface="Arial" panose="020B0604020202020204" pitchFamily="34" charset="0"/>
              </a:rPr>
              <a:t>LASTFORM:</a:t>
            </a:r>
            <a:endParaRPr lang="da-DK" altLang="da-D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LING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KRIVMS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3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KRIVMS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3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KRIVMS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3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KRIVMS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3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KRIVMS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3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KRIVMS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utoUpdateAnimBg="0"/>
      <p:bldP spid="30723" grpId="0" autoUpdateAnimBg="0"/>
      <p:bldP spid="30724" grpId="0" autoUpdateAnimBg="0"/>
      <p:bldP spid="30725" grpId="0" autoUpdateAnimBg="0"/>
      <p:bldP spid="30726" grpId="0" autoUpdateAnimBg="0"/>
      <p:bldP spid="30727" grpId="0" autoUpdateAnimBg="0"/>
      <p:bldP spid="3072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253033C2-E6BD-4DAE-B84C-AFE3934BBA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3200" b="1" dirty="0">
                <a:solidFill>
                  <a:srgbClr val="008000"/>
                </a:solidFill>
                <a:latin typeface="Arial" panose="020B0604020202020204" pitchFamily="34" charset="0"/>
              </a:rPr>
              <a:t>Beregning af kræfter</a:t>
            </a:r>
          </a:p>
        </p:txBody>
      </p:sp>
      <p:sp>
        <p:nvSpPr>
          <p:cNvPr id="31747" name="Text Box 3">
            <a:extLst>
              <a:ext uri="{FF2B5EF4-FFF2-40B4-BE49-F238E27FC236}">
                <a16:creationId xmlns:a16="http://schemas.microsoft.com/office/drawing/2014/main" id="{DEA781EC-005F-42C4-8CFB-00E03DF68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590800"/>
            <a:ext cx="70104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77825" indent="-377825"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68325"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a-DK" altLang="da-DK" sz="2800">
                <a:latin typeface="Arial" panose="020B0604020202020204" pitchFamily="34" charset="0"/>
              </a:rPr>
              <a:t>-	Ved </a:t>
            </a:r>
            <a:r>
              <a:rPr lang="da-DK" altLang="da-DK" sz="2800" b="1">
                <a:solidFill>
                  <a:srgbClr val="CC0000"/>
                </a:solidFill>
                <a:latin typeface="Arial" panose="020B0604020202020204" pitchFamily="34" charset="0"/>
              </a:rPr>
              <a:t>ensfordelt</a:t>
            </a:r>
            <a:r>
              <a:rPr lang="da-DK" altLang="da-DK" sz="2800">
                <a:latin typeface="Arial" panose="020B0604020202020204" pitchFamily="34" charset="0"/>
              </a:rPr>
              <a:t> belastning anvendes små bogstaver f.eks: g = 12,5 kN/m</a:t>
            </a:r>
            <a:r>
              <a:rPr lang="da-DK" altLang="da-DK" sz="2800" baseline="30000">
                <a:latin typeface="Arial" panose="020B0604020202020204" pitchFamily="34" charset="0"/>
              </a:rPr>
              <a:t>2</a:t>
            </a:r>
            <a:endParaRPr lang="da-DK" altLang="da-DK"/>
          </a:p>
        </p:txBody>
      </p:sp>
      <p:sp>
        <p:nvSpPr>
          <p:cNvPr id="31748" name="Text Box 4">
            <a:extLst>
              <a:ext uri="{FF2B5EF4-FFF2-40B4-BE49-F238E27FC236}">
                <a16:creationId xmlns:a16="http://schemas.microsoft.com/office/drawing/2014/main" id="{9289CEC6-7FC2-4D96-96C5-7328A4DD9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886200"/>
            <a:ext cx="67056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77825" indent="-377825"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68325"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a-DK" altLang="da-DK" sz="2800"/>
              <a:t>-</a:t>
            </a:r>
            <a:r>
              <a:rPr lang="da-DK" altLang="da-DK" sz="2800">
                <a:latin typeface="Arial" panose="020B0604020202020204" pitchFamily="34" charset="0"/>
              </a:rPr>
              <a:t>	Ved </a:t>
            </a:r>
            <a:r>
              <a:rPr lang="da-DK" altLang="da-DK" sz="2800" b="1">
                <a:solidFill>
                  <a:srgbClr val="CC0000"/>
                </a:solidFill>
                <a:latin typeface="Arial" panose="020B0604020202020204" pitchFamily="34" charset="0"/>
              </a:rPr>
              <a:t>punktlast</a:t>
            </a:r>
            <a:r>
              <a:rPr lang="da-DK" altLang="da-DK" sz="2800">
                <a:latin typeface="Arial" panose="020B0604020202020204" pitchFamily="34" charset="0"/>
              </a:rPr>
              <a:t> anvendes store bogstaver f.eks: Q = 6 kN</a:t>
            </a:r>
            <a:endParaRPr lang="da-DK" altLang="da-DK" sz="2800"/>
          </a:p>
        </p:txBody>
      </p:sp>
      <p:sp>
        <p:nvSpPr>
          <p:cNvPr id="31749" name="Text Box 5">
            <a:extLst>
              <a:ext uri="{FF2B5EF4-FFF2-40B4-BE49-F238E27FC236}">
                <a16:creationId xmlns:a16="http://schemas.microsoft.com/office/drawing/2014/main" id="{2AD63BC3-85DB-4440-A319-B55AE9EFF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752600"/>
            <a:ext cx="2743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a-DK" altLang="da-DK" sz="2000" dirty="0">
                <a:solidFill>
                  <a:srgbClr val="CC0000"/>
                </a:solidFill>
                <a:latin typeface="Arial" panose="020B0604020202020204" pitchFamily="34" charset="0"/>
              </a:rPr>
              <a:t>- </a:t>
            </a:r>
            <a:r>
              <a:rPr lang="da-DK" altLang="da-DK" sz="2800" b="1" dirty="0">
                <a:solidFill>
                  <a:srgbClr val="CC0000"/>
                </a:solidFill>
                <a:latin typeface="Arial" panose="020B0604020202020204" pitchFamily="34" charset="0"/>
              </a:rPr>
              <a:t>LASTFORM:</a:t>
            </a:r>
            <a:endParaRPr lang="da-DK" altLang="da-DK" dirty="0"/>
          </a:p>
        </p:txBody>
      </p:sp>
      <p:sp>
        <p:nvSpPr>
          <p:cNvPr id="31750" name="Text Box 6">
            <a:extLst>
              <a:ext uri="{FF2B5EF4-FFF2-40B4-BE49-F238E27FC236}">
                <a16:creationId xmlns:a16="http://schemas.microsoft.com/office/drawing/2014/main" id="{59C4B49D-79CF-44C7-AE30-ECA516E26F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5334000"/>
            <a:ext cx="69342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77825" indent="-377825"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68325"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617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a-DK" altLang="da-DK" sz="2800"/>
              <a:t>-</a:t>
            </a:r>
            <a:r>
              <a:rPr lang="da-DK" altLang="da-DK" sz="2800">
                <a:latin typeface="Arial" panose="020B0604020202020204" pitchFamily="34" charset="0"/>
              </a:rPr>
              <a:t>	Ved ensfordelt belastning, der er regnet sammen til en resultant, anvendes store bogstaver</a:t>
            </a:r>
            <a:endParaRPr lang="da-DK" altLang="da-DK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LING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KRIVMS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3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KRIVMS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3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KRIVMS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3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KRIVMS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utoUpdateAnimBg="0"/>
      <p:bldP spid="31747" grpId="0" autoUpdateAnimBg="0"/>
      <p:bldP spid="31748" grpId="0" autoUpdateAnimBg="0"/>
      <p:bldP spid="31749" grpId="0" autoUpdateAnimBg="0"/>
      <p:bldP spid="31750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20D27055-1606-41D2-88D4-EA356B647D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3200" b="1" dirty="0">
                <a:solidFill>
                  <a:srgbClr val="008000"/>
                </a:solidFill>
                <a:latin typeface="Arial" panose="020B0604020202020204" pitchFamily="34" charset="0"/>
              </a:rPr>
              <a:t>Laster - Typer</a:t>
            </a:r>
          </a:p>
        </p:txBody>
      </p:sp>
      <p:sp>
        <p:nvSpPr>
          <p:cNvPr id="28675" name="Text Box 3">
            <a:extLst>
              <a:ext uri="{FF2B5EF4-FFF2-40B4-BE49-F238E27FC236}">
                <a16:creationId xmlns:a16="http://schemas.microsoft.com/office/drawing/2014/main" id="{10A7F630-7D7D-4CB5-848C-A9C45289F5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5181600"/>
            <a:ext cx="6477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100263" indent="-2100263"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2382838"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573338"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763838"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954338"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411538" eaLnBrk="0" fontAlgn="base" hangingPunct="0">
              <a:spcBef>
                <a:spcPct val="0"/>
              </a:spcBef>
              <a:spcAft>
                <a:spcPct val="0"/>
              </a:spcAft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868738" eaLnBrk="0" fontAlgn="base" hangingPunct="0">
              <a:spcBef>
                <a:spcPct val="0"/>
              </a:spcBef>
              <a:spcAft>
                <a:spcPct val="0"/>
              </a:spcAft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325938" eaLnBrk="0" fontAlgn="base" hangingPunct="0">
              <a:spcBef>
                <a:spcPct val="0"/>
              </a:spcBef>
              <a:spcAft>
                <a:spcPct val="0"/>
              </a:spcAft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783138" eaLnBrk="0" fontAlgn="base" hangingPunct="0">
              <a:spcBef>
                <a:spcPct val="0"/>
              </a:spcBef>
              <a:spcAft>
                <a:spcPct val="0"/>
              </a:spcAft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a-DK" altLang="da-DK" sz="2000">
                <a:latin typeface="Arial" panose="020B0604020202020204" pitchFamily="34" charset="0"/>
              </a:rPr>
              <a:t>- Naturlast:	Er </a:t>
            </a:r>
            <a:r>
              <a:rPr lang="da-DK" altLang="da-DK" sz="2000" u="sng">
                <a:latin typeface="Arial" panose="020B0604020202020204" pitchFamily="34" charset="0"/>
              </a:rPr>
              <a:t>vindlast</a:t>
            </a:r>
            <a:r>
              <a:rPr lang="da-DK" altLang="da-DK" sz="2000">
                <a:latin typeface="Arial" panose="020B0604020202020204" pitchFamily="34" charset="0"/>
              </a:rPr>
              <a:t>, </a:t>
            </a:r>
            <a:r>
              <a:rPr lang="da-DK" altLang="da-DK" sz="2000" u="sng">
                <a:latin typeface="Arial" panose="020B0604020202020204" pitchFamily="34" charset="0"/>
              </a:rPr>
              <a:t>snelast</a:t>
            </a:r>
            <a:r>
              <a:rPr lang="da-DK" altLang="da-DK" sz="2000">
                <a:latin typeface="Arial" panose="020B0604020202020204" pitchFamily="34" charset="0"/>
              </a:rPr>
              <a:t>, islast, samt last forårsaget af temperaturpåvirkninger</a:t>
            </a:r>
            <a:endParaRPr lang="da-DK" altLang="da-DK"/>
          </a:p>
        </p:txBody>
      </p:sp>
      <p:sp>
        <p:nvSpPr>
          <p:cNvPr id="28676" name="Text Box 4">
            <a:extLst>
              <a:ext uri="{FF2B5EF4-FFF2-40B4-BE49-F238E27FC236}">
                <a16:creationId xmlns:a16="http://schemas.microsoft.com/office/drawing/2014/main" id="{367AC79B-D9F3-47CE-B3D8-6D6A952115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752600"/>
            <a:ext cx="3200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a-DK" altLang="da-DK" sz="2000">
                <a:solidFill>
                  <a:srgbClr val="CC0000"/>
                </a:solidFill>
                <a:latin typeface="Arial" panose="020B0604020202020204" pitchFamily="34" charset="0"/>
              </a:rPr>
              <a:t>- </a:t>
            </a:r>
            <a:r>
              <a:rPr lang="da-DK" altLang="da-DK" sz="2800" b="1">
                <a:solidFill>
                  <a:srgbClr val="CC0000"/>
                </a:solidFill>
                <a:latin typeface="Arial" panose="020B0604020202020204" pitchFamily="34" charset="0"/>
              </a:rPr>
              <a:t>LASTART:</a:t>
            </a:r>
            <a:endParaRPr lang="da-DK" altLang="da-DK"/>
          </a:p>
        </p:txBody>
      </p:sp>
      <p:sp>
        <p:nvSpPr>
          <p:cNvPr id="28678" name="Text Box 6">
            <a:extLst>
              <a:ext uri="{FF2B5EF4-FFF2-40B4-BE49-F238E27FC236}">
                <a16:creationId xmlns:a16="http://schemas.microsoft.com/office/drawing/2014/main" id="{ED5E47FA-DD76-4CB9-B8FA-975D954D5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362200"/>
            <a:ext cx="66294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100263" indent="-21002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23828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5733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7638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9543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411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8687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325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7831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a-DK" altLang="da-DK" sz="2000" dirty="0">
                <a:latin typeface="Arial" panose="020B0604020202020204" pitchFamily="34" charset="0"/>
              </a:rPr>
              <a:t>- Permanent last:	Er </a:t>
            </a:r>
            <a:r>
              <a:rPr lang="da-DK" altLang="da-DK" sz="2000" u="sng" dirty="0">
                <a:latin typeface="Arial" panose="020B0604020202020204" pitchFamily="34" charset="0"/>
              </a:rPr>
              <a:t>egenlast</a:t>
            </a:r>
            <a:r>
              <a:rPr lang="da-DK" altLang="da-DK" sz="2000" dirty="0">
                <a:latin typeface="Arial" panose="020B0604020202020204" pitchFamily="34" charset="0"/>
              </a:rPr>
              <a:t> af permanent placerede konstruktionsdele og tyngde af permanent virkende jord- og vandmasser</a:t>
            </a:r>
            <a:endParaRPr lang="da-DK" altLang="da-DK" dirty="0"/>
          </a:p>
        </p:txBody>
      </p:sp>
      <p:sp>
        <p:nvSpPr>
          <p:cNvPr id="28679" name="Text Box 7">
            <a:extLst>
              <a:ext uri="{FF2B5EF4-FFF2-40B4-BE49-F238E27FC236}">
                <a16:creationId xmlns:a16="http://schemas.microsoft.com/office/drawing/2014/main" id="{E9AABF45-64E1-4A29-B657-DC5FC7BF9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886200"/>
            <a:ext cx="6705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100263" indent="-21002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22907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4812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6717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8622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3194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776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233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69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a-DK" altLang="da-DK" sz="2000" dirty="0">
                <a:latin typeface="Arial" panose="020B0604020202020204" pitchFamily="34" charset="0"/>
              </a:rPr>
              <a:t>- Variabel last:	Er </a:t>
            </a:r>
            <a:r>
              <a:rPr lang="da-DK" altLang="da-DK" sz="2000" dirty="0" err="1">
                <a:latin typeface="Arial" panose="020B0604020202020204" pitchFamily="34" charset="0"/>
              </a:rPr>
              <a:t>nyttelast</a:t>
            </a:r>
            <a:r>
              <a:rPr lang="da-DK" altLang="da-DK" sz="2000" dirty="0">
                <a:latin typeface="Arial" panose="020B0604020202020204" pitchFamily="34" charset="0"/>
              </a:rPr>
              <a:t> fra </a:t>
            </a:r>
            <a:r>
              <a:rPr lang="da-DK" altLang="da-DK" sz="2000" u="sng" dirty="0">
                <a:latin typeface="Arial" panose="020B0604020202020204" pitchFamily="34" charset="0"/>
              </a:rPr>
              <a:t>personer</a:t>
            </a:r>
            <a:r>
              <a:rPr lang="da-DK" altLang="da-DK" sz="2000" dirty="0">
                <a:latin typeface="Arial" panose="020B0604020202020204" pitchFamily="34" charset="0"/>
              </a:rPr>
              <a:t>, </a:t>
            </a:r>
            <a:r>
              <a:rPr lang="da-DK" altLang="da-DK" sz="2000" u="sng" dirty="0">
                <a:latin typeface="Arial" panose="020B0604020202020204" pitchFamily="34" charset="0"/>
              </a:rPr>
              <a:t>møbler</a:t>
            </a:r>
            <a:r>
              <a:rPr lang="da-DK" altLang="da-DK" sz="2000" dirty="0">
                <a:latin typeface="Arial" panose="020B0604020202020204" pitchFamily="34" charset="0"/>
              </a:rPr>
              <a:t>, </a:t>
            </a:r>
            <a:r>
              <a:rPr lang="da-DK" altLang="da-DK" sz="2000" u="sng" dirty="0">
                <a:latin typeface="Arial" panose="020B0604020202020204" pitchFamily="34" charset="0"/>
              </a:rPr>
              <a:t>inventar</a:t>
            </a:r>
            <a:r>
              <a:rPr lang="da-DK" altLang="da-DK" sz="2000" dirty="0">
                <a:latin typeface="Arial" panose="020B0604020202020204" pitchFamily="34" charset="0"/>
              </a:rPr>
              <a:t>, maskiner, oplagrede varer, installationer og køretøjer</a:t>
            </a:r>
            <a:endParaRPr lang="da-DK" altLang="da-D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LING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autoUpdateAnimBg="0"/>
      <p:bldP spid="28676" grpId="0" autoUpdateAnimBg="0"/>
      <p:bldP spid="28678" grpId="0" autoUpdateAnimBg="0"/>
      <p:bldP spid="2867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6C5AC07-5DFA-4440-9E03-F51D06F0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Last typer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ABE7D27-CCFA-4FDB-879F-E8F1F1617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Egenlast</a:t>
            </a:r>
          </a:p>
          <a:p>
            <a:pPr lvl="1"/>
            <a:r>
              <a:rPr lang="da-DK" dirty="0"/>
              <a:t>Denne beregnes ud fra vægte</a:t>
            </a:r>
          </a:p>
          <a:p>
            <a:pPr lvl="1"/>
            <a:r>
              <a:rPr lang="da-DK" dirty="0"/>
              <a:t>Let tag 0,25 kN/m</a:t>
            </a:r>
            <a:r>
              <a:rPr lang="da-DK" baseline="30000" dirty="0"/>
              <a:t>2</a:t>
            </a:r>
          </a:p>
          <a:p>
            <a:pPr lvl="1"/>
            <a:r>
              <a:rPr lang="da-DK" dirty="0"/>
              <a:t>Tungt tag 0,55 kN/m</a:t>
            </a:r>
            <a:r>
              <a:rPr lang="da-DK" baseline="30000" dirty="0"/>
              <a:t>2</a:t>
            </a:r>
            <a:endParaRPr lang="da-DK" dirty="0"/>
          </a:p>
          <a:p>
            <a:r>
              <a:rPr lang="da-DK" dirty="0" err="1"/>
              <a:t>Nyttelast</a:t>
            </a:r>
            <a:endParaRPr lang="da-DK" dirty="0"/>
          </a:p>
          <a:p>
            <a:pPr lvl="1"/>
            <a:r>
              <a:rPr lang="da-DK" dirty="0"/>
              <a:t>Afhænger hvad det bruges til</a:t>
            </a:r>
          </a:p>
          <a:p>
            <a:r>
              <a:rPr lang="da-DK" dirty="0" err="1"/>
              <a:t>Naturlast</a:t>
            </a:r>
            <a:endParaRPr lang="da-DK" dirty="0"/>
          </a:p>
          <a:p>
            <a:pPr lvl="1"/>
            <a:r>
              <a:rPr lang="da-DK" dirty="0"/>
              <a:t>Sne 0,9 kN/m</a:t>
            </a:r>
            <a:r>
              <a:rPr lang="da-DK" baseline="30000" dirty="0"/>
              <a:t>2</a:t>
            </a:r>
            <a:endParaRPr lang="da-DK" dirty="0"/>
          </a:p>
          <a:p>
            <a:pPr lvl="1"/>
            <a:r>
              <a:rPr lang="da-DK" dirty="0"/>
              <a:t>Vind: Se skema</a:t>
            </a:r>
          </a:p>
          <a:p>
            <a:r>
              <a:rPr lang="da-DK" dirty="0"/>
              <a:t>Ulykkeslast </a:t>
            </a:r>
            <a:r>
              <a:rPr lang="da-DK" baseline="-25000" dirty="0"/>
              <a:t>(det regner ikke på)</a:t>
            </a:r>
            <a:endParaRPr lang="da-DK" dirty="0"/>
          </a:p>
          <a:p>
            <a:pPr lvl="1"/>
            <a:r>
              <a:rPr lang="da-DK" dirty="0"/>
              <a:t>Brandlast</a:t>
            </a:r>
          </a:p>
          <a:p>
            <a:pPr lvl="1"/>
            <a:r>
              <a:rPr lang="da-DK" dirty="0"/>
              <a:t>Påkørsel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93969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0A1ECDE8-FF9A-4E6E-BAB2-47579715FE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3200" b="1">
                <a:solidFill>
                  <a:srgbClr val="008000"/>
                </a:solidFill>
                <a:latin typeface="Arial" panose="020B0604020202020204" pitchFamily="34" charset="0"/>
              </a:rPr>
              <a:t>Beregning af laster - fortsat</a:t>
            </a:r>
          </a:p>
        </p:txBody>
      </p:sp>
      <p:sp>
        <p:nvSpPr>
          <p:cNvPr id="29699" name="Text Box 3">
            <a:extLst>
              <a:ext uri="{FF2B5EF4-FFF2-40B4-BE49-F238E27FC236}">
                <a16:creationId xmlns:a16="http://schemas.microsoft.com/office/drawing/2014/main" id="{12A9A9CC-D1D0-49EA-A248-AB48DD7D0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743200"/>
            <a:ext cx="5867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997075" algn="l"/>
                <a:tab pos="2387600" algn="l"/>
                <a:tab pos="3614738" algn="l"/>
                <a:tab pos="4384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1997075" algn="l"/>
                <a:tab pos="2387600" algn="l"/>
                <a:tab pos="3614738" algn="l"/>
                <a:tab pos="4384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1997075" algn="l"/>
                <a:tab pos="2387600" algn="l"/>
                <a:tab pos="3614738" algn="l"/>
                <a:tab pos="4384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1997075" algn="l"/>
                <a:tab pos="2387600" algn="l"/>
                <a:tab pos="3614738" algn="l"/>
                <a:tab pos="4384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1997075" algn="l"/>
                <a:tab pos="2387600" algn="l"/>
                <a:tab pos="3614738" algn="l"/>
                <a:tab pos="4384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97075" algn="l"/>
                <a:tab pos="2387600" algn="l"/>
                <a:tab pos="3614738" algn="l"/>
                <a:tab pos="4384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97075" algn="l"/>
                <a:tab pos="2387600" algn="l"/>
                <a:tab pos="3614738" algn="l"/>
                <a:tab pos="4384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97075" algn="l"/>
                <a:tab pos="2387600" algn="l"/>
                <a:tab pos="3614738" algn="l"/>
                <a:tab pos="4384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97075" algn="l"/>
                <a:tab pos="2387600" algn="l"/>
                <a:tab pos="3614738" algn="l"/>
                <a:tab pos="4384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a-DK" altLang="da-DK" sz="2000" dirty="0">
                <a:latin typeface="Arial" panose="020B0604020202020204" pitchFamily="34" charset="0"/>
              </a:rPr>
              <a:t>- Permanent last	-	benævnes	g eller	G</a:t>
            </a:r>
            <a:endParaRPr lang="da-DK" altLang="da-DK" dirty="0"/>
          </a:p>
        </p:txBody>
      </p:sp>
      <p:sp>
        <p:nvSpPr>
          <p:cNvPr id="29700" name="Text Box 4">
            <a:extLst>
              <a:ext uri="{FF2B5EF4-FFF2-40B4-BE49-F238E27FC236}">
                <a16:creationId xmlns:a16="http://schemas.microsoft.com/office/drawing/2014/main" id="{1256E312-882F-4430-A2C0-426D348D74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429000"/>
            <a:ext cx="5867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997075" algn="l"/>
                <a:tab pos="2387600" algn="l"/>
                <a:tab pos="3614738" algn="l"/>
                <a:tab pos="4384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1997075" algn="l"/>
                <a:tab pos="2387600" algn="l"/>
                <a:tab pos="3614738" algn="l"/>
                <a:tab pos="4384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1997075" algn="l"/>
                <a:tab pos="2387600" algn="l"/>
                <a:tab pos="3614738" algn="l"/>
                <a:tab pos="4384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1997075" algn="l"/>
                <a:tab pos="2387600" algn="l"/>
                <a:tab pos="3614738" algn="l"/>
                <a:tab pos="4384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1997075" algn="l"/>
                <a:tab pos="2387600" algn="l"/>
                <a:tab pos="3614738" algn="l"/>
                <a:tab pos="4384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97075" algn="l"/>
                <a:tab pos="2387600" algn="l"/>
                <a:tab pos="3614738" algn="l"/>
                <a:tab pos="4384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97075" algn="l"/>
                <a:tab pos="2387600" algn="l"/>
                <a:tab pos="3614738" algn="l"/>
                <a:tab pos="4384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97075" algn="l"/>
                <a:tab pos="2387600" algn="l"/>
                <a:tab pos="3614738" algn="l"/>
                <a:tab pos="4384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97075" algn="l"/>
                <a:tab pos="2387600" algn="l"/>
                <a:tab pos="3614738" algn="l"/>
                <a:tab pos="4384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a-DK" altLang="da-DK" sz="2000">
                <a:latin typeface="Arial" panose="020B0604020202020204" pitchFamily="34" charset="0"/>
              </a:rPr>
              <a:t>- Nyttelast	-	benævnes	q eller	Q</a:t>
            </a:r>
            <a:endParaRPr lang="da-DK" altLang="da-DK"/>
          </a:p>
        </p:txBody>
      </p:sp>
      <p:sp>
        <p:nvSpPr>
          <p:cNvPr id="29701" name="Text Box 5">
            <a:extLst>
              <a:ext uri="{FF2B5EF4-FFF2-40B4-BE49-F238E27FC236}">
                <a16:creationId xmlns:a16="http://schemas.microsoft.com/office/drawing/2014/main" id="{3361BEA8-DFF7-41F4-848E-2E596457CC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191000"/>
            <a:ext cx="58674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997075" algn="l"/>
                <a:tab pos="2387600" algn="l"/>
                <a:tab pos="3614738" algn="l"/>
                <a:tab pos="4384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1997075" algn="l"/>
                <a:tab pos="2387600" algn="l"/>
                <a:tab pos="3614738" algn="l"/>
                <a:tab pos="4384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1997075" algn="l"/>
                <a:tab pos="2387600" algn="l"/>
                <a:tab pos="3614738" algn="l"/>
                <a:tab pos="4384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1997075" algn="l"/>
                <a:tab pos="2387600" algn="l"/>
                <a:tab pos="3614738" algn="l"/>
                <a:tab pos="4384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1997075" algn="l"/>
                <a:tab pos="2387600" algn="l"/>
                <a:tab pos="3614738" algn="l"/>
                <a:tab pos="4384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97075" algn="l"/>
                <a:tab pos="2387600" algn="l"/>
                <a:tab pos="3614738" algn="l"/>
                <a:tab pos="4384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97075" algn="l"/>
                <a:tab pos="2387600" algn="l"/>
                <a:tab pos="3614738" algn="l"/>
                <a:tab pos="4384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97075" algn="l"/>
                <a:tab pos="2387600" algn="l"/>
                <a:tab pos="3614738" algn="l"/>
                <a:tab pos="4384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97075" algn="l"/>
                <a:tab pos="2387600" algn="l"/>
                <a:tab pos="3614738" algn="l"/>
                <a:tab pos="438467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a-DK" altLang="da-DK" sz="2000">
                <a:latin typeface="Arial" panose="020B0604020202020204" pitchFamily="34" charset="0"/>
              </a:rPr>
              <a:t>- Naturlast	-	benævnes	w eller	W hvis vind</a:t>
            </a:r>
          </a:p>
          <a:p>
            <a:pPr>
              <a:spcBef>
                <a:spcPct val="50000"/>
              </a:spcBef>
            </a:pPr>
            <a:r>
              <a:rPr lang="da-DK" altLang="da-DK" sz="2000">
                <a:latin typeface="Arial" panose="020B0604020202020204" pitchFamily="34" charset="0"/>
              </a:rPr>
              <a:t>			s eller	S hvis sne</a:t>
            </a:r>
            <a:endParaRPr lang="da-DK" altLang="da-DK"/>
          </a:p>
        </p:txBody>
      </p:sp>
      <p:sp>
        <p:nvSpPr>
          <p:cNvPr id="29702" name="Text Box 6">
            <a:extLst>
              <a:ext uri="{FF2B5EF4-FFF2-40B4-BE49-F238E27FC236}">
                <a16:creationId xmlns:a16="http://schemas.microsoft.com/office/drawing/2014/main" id="{6B082789-4E6C-40E5-904F-AA0F12B925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752600"/>
            <a:ext cx="3200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0973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a-DK" altLang="da-DK" sz="2000">
                <a:solidFill>
                  <a:srgbClr val="CC0000"/>
                </a:solidFill>
                <a:latin typeface="Arial" panose="020B0604020202020204" pitchFamily="34" charset="0"/>
              </a:rPr>
              <a:t>- </a:t>
            </a:r>
            <a:r>
              <a:rPr lang="da-DK" altLang="da-DK" sz="2800" b="1">
                <a:solidFill>
                  <a:srgbClr val="CC0000"/>
                </a:solidFill>
                <a:latin typeface="Arial" panose="020B0604020202020204" pitchFamily="34" charset="0"/>
              </a:rPr>
              <a:t>LASTART:</a:t>
            </a:r>
            <a:endParaRPr lang="da-DK" altLang="da-DK"/>
          </a:p>
        </p:txBody>
      </p:sp>
      <p:sp>
        <p:nvSpPr>
          <p:cNvPr id="29703" name="Text Box 7">
            <a:extLst>
              <a:ext uri="{FF2B5EF4-FFF2-40B4-BE49-F238E27FC236}">
                <a16:creationId xmlns:a16="http://schemas.microsoft.com/office/drawing/2014/main" id="{1DF7B379-56AF-480C-8F3D-5BFF71FD1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5334000"/>
            <a:ext cx="5867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a-DK" altLang="da-DK" sz="2000">
                <a:latin typeface="Arial" panose="020B0604020202020204" pitchFamily="34" charset="0"/>
              </a:rPr>
              <a:t>Lastarten afgør om benævnelsen er med store eller små bogstaver - se senere</a:t>
            </a:r>
            <a:endParaRPr lang="da-DK" altLang="da-D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LING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utoUpdateAnimBg="0"/>
      <p:bldP spid="29699" grpId="0" autoUpdateAnimBg="0"/>
      <p:bldP spid="29700" grpId="0" autoUpdateAnimBg="0"/>
      <p:bldP spid="29701" grpId="0" autoUpdateAnimBg="0"/>
      <p:bldP spid="29702" grpId="0" autoUpdateAnimBg="0"/>
      <p:bldP spid="29703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5D030F8C-B57E-4A2F-99DC-DF9064CF75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3200" b="1" dirty="0">
                <a:solidFill>
                  <a:srgbClr val="008000"/>
                </a:solidFill>
                <a:latin typeface="Arial" panose="020B0604020202020204" pitchFamily="34" charset="0"/>
              </a:rPr>
              <a:t>Beregning af laster</a:t>
            </a:r>
          </a:p>
        </p:txBody>
      </p:sp>
      <p:sp>
        <p:nvSpPr>
          <p:cNvPr id="35843" name="Text Box 3">
            <a:extLst>
              <a:ext uri="{FF2B5EF4-FFF2-40B4-BE49-F238E27FC236}">
                <a16:creationId xmlns:a16="http://schemas.microsoft.com/office/drawing/2014/main" id="{F3F33AD8-EAD0-4B00-B1AE-ACDE52977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752600"/>
            <a:ext cx="609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b="1">
                <a:solidFill>
                  <a:srgbClr val="0000FF"/>
                </a:solidFill>
                <a:latin typeface="Arial" panose="020B0604020202020204" pitchFamily="34" charset="0"/>
              </a:rPr>
              <a:t>Lastkombinationer er opdelt således:</a:t>
            </a:r>
            <a:endParaRPr lang="da-DK" altLang="da-DK" sz="2000">
              <a:latin typeface="Arial" panose="020B0604020202020204" pitchFamily="34" charset="0"/>
            </a:endParaRPr>
          </a:p>
        </p:txBody>
      </p:sp>
      <p:sp>
        <p:nvSpPr>
          <p:cNvPr id="35844" name="Text Box 4">
            <a:extLst>
              <a:ext uri="{FF2B5EF4-FFF2-40B4-BE49-F238E27FC236}">
                <a16:creationId xmlns:a16="http://schemas.microsoft.com/office/drawing/2014/main" id="{814C4429-0C14-4ABD-AB63-724191E459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362200"/>
            <a:ext cx="64770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905000" indent="-1905000"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2187575"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378075"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568575"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759075"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216275"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673475"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130675"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587875"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a-DK" altLang="da-DK" sz="2000" b="1" dirty="0">
                <a:latin typeface="Arial" panose="020B0604020202020204" pitchFamily="34" charset="0"/>
              </a:rPr>
              <a:t>- Anvendelsesgrænsetilstand:</a:t>
            </a:r>
          </a:p>
          <a:p>
            <a:pPr>
              <a:spcBef>
                <a:spcPct val="50000"/>
              </a:spcBef>
            </a:pPr>
            <a:r>
              <a:rPr lang="da-DK" altLang="da-DK" sz="2000" dirty="0" err="1">
                <a:latin typeface="Arial" panose="020B0604020202020204" pitchFamily="34" charset="0"/>
              </a:rPr>
              <a:t>Lastkomb</a:t>
            </a:r>
            <a:r>
              <a:rPr lang="da-DK" altLang="da-DK" sz="2000" dirty="0">
                <a:latin typeface="Arial" panose="020B0604020202020204" pitchFamily="34" charset="0"/>
              </a:rPr>
              <a:t>. 1	Lastkombinationen finder anvendelse ved bestemmelse af nedbøjning</a:t>
            </a:r>
            <a:endParaRPr lang="da-DK" altLang="da-DK" dirty="0"/>
          </a:p>
        </p:txBody>
      </p:sp>
      <p:sp>
        <p:nvSpPr>
          <p:cNvPr id="35845" name="Text Box 5">
            <a:extLst>
              <a:ext uri="{FF2B5EF4-FFF2-40B4-BE49-F238E27FC236}">
                <a16:creationId xmlns:a16="http://schemas.microsoft.com/office/drawing/2014/main" id="{FD411721-51B9-4A5F-991F-D06AF5FD28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505200"/>
            <a:ext cx="6477000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905000" indent="-1905000"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2095500"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86000"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476500"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667000"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124200"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581400"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03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49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a-DK" altLang="da-DK" sz="2000" b="1" dirty="0">
                <a:latin typeface="Arial" panose="020B0604020202020204" pitchFamily="34" charset="0"/>
              </a:rPr>
              <a:t>- Brud:</a:t>
            </a:r>
          </a:p>
          <a:p>
            <a:pPr>
              <a:spcBef>
                <a:spcPct val="50000"/>
              </a:spcBef>
            </a:pPr>
            <a:r>
              <a:rPr lang="da-DK" altLang="da-DK" sz="2000" dirty="0" err="1">
                <a:latin typeface="Arial" panose="020B0604020202020204" pitchFamily="34" charset="0"/>
              </a:rPr>
              <a:t>Lastkomb</a:t>
            </a:r>
            <a:r>
              <a:rPr lang="da-DK" altLang="da-DK" sz="2000" dirty="0">
                <a:latin typeface="Arial" panose="020B0604020202020204" pitchFamily="34" charset="0"/>
              </a:rPr>
              <a:t>. 2.1	</a:t>
            </a:r>
            <a:r>
              <a:rPr lang="da-DK" altLang="da-DK" sz="2000" dirty="0">
                <a:solidFill>
                  <a:srgbClr val="CC0000"/>
                </a:solidFill>
                <a:latin typeface="Arial" panose="020B0604020202020204" pitchFamily="34" charset="0"/>
              </a:rPr>
              <a:t>Den du anvender ved dimensionering</a:t>
            </a:r>
            <a:endParaRPr lang="da-DK" altLang="da-DK" sz="2000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da-DK" altLang="da-DK" sz="2000" dirty="0" err="1">
                <a:latin typeface="Arial" panose="020B0604020202020204" pitchFamily="34" charset="0"/>
              </a:rPr>
              <a:t>Lastkomb</a:t>
            </a:r>
            <a:r>
              <a:rPr lang="da-DK" altLang="da-DK" sz="2000" dirty="0">
                <a:latin typeface="Arial" panose="020B0604020202020204" pitchFamily="34" charset="0"/>
              </a:rPr>
              <a:t>. 2.2	Anvendes når egenvægten sikrer konstruktionen mod løft eller </a:t>
            </a:r>
            <a:r>
              <a:rPr lang="da-DK" altLang="da-DK" sz="2000" dirty="0" err="1">
                <a:latin typeface="Arial" panose="020B0604020202020204" pitchFamily="34" charset="0"/>
              </a:rPr>
              <a:t>væltning</a:t>
            </a:r>
            <a:endParaRPr lang="da-DK" altLang="da-DK" sz="2000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da-DK" altLang="da-DK" sz="2000" dirty="0" err="1">
                <a:latin typeface="Arial" panose="020B0604020202020204" pitchFamily="34" charset="0"/>
              </a:rPr>
              <a:t>Lastkomb</a:t>
            </a:r>
            <a:r>
              <a:rPr lang="da-DK" altLang="da-DK" sz="2000" dirty="0">
                <a:latin typeface="Arial" panose="020B0604020202020204" pitchFamily="34" charset="0"/>
              </a:rPr>
              <a:t>. 2.3	Anvendes når den permanente last er stor i forhold til den variable last</a:t>
            </a:r>
            <a:endParaRPr lang="da-DK" altLang="da-DK" dirty="0"/>
          </a:p>
        </p:txBody>
      </p:sp>
      <p:sp>
        <p:nvSpPr>
          <p:cNvPr id="35846" name="Text Box 6">
            <a:extLst>
              <a:ext uri="{FF2B5EF4-FFF2-40B4-BE49-F238E27FC236}">
                <a16:creationId xmlns:a16="http://schemas.microsoft.com/office/drawing/2014/main" id="{6DFAEB37-D9D6-4134-976A-7120504BC4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5943600"/>
            <a:ext cx="647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95263" indent="-195263"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0" algn="l"/>
                <a:tab pos="22828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a-DK" altLang="da-DK" sz="2000">
                <a:latin typeface="Arial" panose="020B0604020202020204" pitchFamily="34" charset="0"/>
              </a:rPr>
              <a:t>-	Hertil kommer lastkomb. 3.1, 3.2 (ulykke) og 4 (brand)</a:t>
            </a:r>
            <a:endParaRPr lang="da-DK" altLang="da-D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LING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autoUpdateAnimBg="0"/>
      <p:bldP spid="35843" grpId="0" autoUpdateAnimBg="0"/>
      <p:bldP spid="35844" grpId="0" autoUpdateAnimBg="0"/>
      <p:bldP spid="35845" grpId="0" autoUpdateAnimBg="0"/>
      <p:bldP spid="35846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8CA16967-60EE-4797-B8C1-BC6731021B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3200" b="1">
                <a:solidFill>
                  <a:srgbClr val="008000"/>
                </a:solidFill>
                <a:latin typeface="Arial" panose="020B0604020202020204" pitchFamily="34" charset="0"/>
              </a:rPr>
              <a:t>Beregning af laster - fortsat</a:t>
            </a:r>
          </a:p>
        </p:txBody>
      </p:sp>
      <p:sp>
        <p:nvSpPr>
          <p:cNvPr id="36867" name="Text Box 3">
            <a:extLst>
              <a:ext uri="{FF2B5EF4-FFF2-40B4-BE49-F238E27FC236}">
                <a16:creationId xmlns:a16="http://schemas.microsoft.com/office/drawing/2014/main" id="{1F877250-C82F-4BC1-902A-66EFE0308F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1752600"/>
            <a:ext cx="6096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b="1" dirty="0">
                <a:solidFill>
                  <a:srgbClr val="0000FF"/>
                </a:solidFill>
                <a:latin typeface="Arial" panose="020B0604020202020204" pitchFamily="34" charset="0"/>
              </a:rPr>
              <a:t>Når du har fundet den/de last(er) der påvirker konstruktionen skal beregne: </a:t>
            </a:r>
            <a:endParaRPr lang="da-DK" altLang="da-DK" sz="2000" dirty="0">
              <a:latin typeface="Arial" panose="020B0604020202020204" pitchFamily="34" charset="0"/>
            </a:endParaRPr>
          </a:p>
        </p:txBody>
      </p:sp>
      <p:sp>
        <p:nvSpPr>
          <p:cNvPr id="36868" name="Text Box 4">
            <a:extLst>
              <a:ext uri="{FF2B5EF4-FFF2-40B4-BE49-F238E27FC236}">
                <a16:creationId xmlns:a16="http://schemas.microsoft.com/office/drawing/2014/main" id="{90B46876-66CB-4E7E-BE81-B4DC9B383F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743200"/>
            <a:ext cx="6096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b="1">
                <a:solidFill>
                  <a:srgbClr val="0000FF"/>
                </a:solidFill>
                <a:latin typeface="Arial" panose="020B0604020202020204" pitchFamily="34" charset="0"/>
              </a:rPr>
              <a:t>Den </a:t>
            </a:r>
            <a:r>
              <a:rPr lang="da-DK" altLang="da-DK" b="1">
                <a:solidFill>
                  <a:srgbClr val="CC0000"/>
                </a:solidFill>
                <a:latin typeface="Arial" panose="020B0604020202020204" pitchFamily="34" charset="0"/>
              </a:rPr>
              <a:t>regningsmæssige last</a:t>
            </a:r>
            <a:r>
              <a:rPr lang="da-DK" altLang="da-DK" b="1">
                <a:solidFill>
                  <a:srgbClr val="0000FF"/>
                </a:solidFill>
                <a:latin typeface="Arial" panose="020B0604020202020204" pitchFamily="34" charset="0"/>
              </a:rPr>
              <a:t> - i dette tilfælde i lastkombination 2.1 </a:t>
            </a:r>
            <a:endParaRPr lang="da-DK" altLang="da-DK" sz="2000">
              <a:latin typeface="Arial" panose="020B0604020202020204" pitchFamily="34" charset="0"/>
            </a:endParaRPr>
          </a:p>
        </p:txBody>
      </p:sp>
      <p:sp>
        <p:nvSpPr>
          <p:cNvPr id="36869" name="Text Box 5">
            <a:extLst>
              <a:ext uri="{FF2B5EF4-FFF2-40B4-BE49-F238E27FC236}">
                <a16:creationId xmlns:a16="http://schemas.microsoft.com/office/drawing/2014/main" id="{521777F6-E7FD-4966-B21D-82235D2F4D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4419600"/>
            <a:ext cx="708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b="1" dirty="0" err="1">
                <a:solidFill>
                  <a:srgbClr val="0000FF"/>
                </a:solidFill>
                <a:latin typeface="Arial" panose="020B0604020202020204" pitchFamily="34" charset="0"/>
              </a:rPr>
              <a:t>s</a:t>
            </a:r>
            <a:r>
              <a:rPr lang="da-DK" altLang="da-DK" b="1" baseline="-25000" dirty="0" err="1">
                <a:solidFill>
                  <a:srgbClr val="0000FF"/>
                </a:solidFill>
                <a:latin typeface="Arial" panose="020B0604020202020204" pitchFamily="34" charset="0"/>
              </a:rPr>
              <a:t>d</a:t>
            </a:r>
            <a:r>
              <a:rPr lang="da-DK" altLang="da-DK" b="1" dirty="0">
                <a:solidFill>
                  <a:srgbClr val="0000FF"/>
                </a:solidFill>
                <a:latin typeface="Arial" panose="020B0604020202020204" pitchFamily="34" charset="0"/>
              </a:rPr>
              <a:t> = 1,0*g + 1,3*q</a:t>
            </a:r>
            <a:r>
              <a:rPr lang="da-DK" altLang="da-DK" b="1" baseline="-25000" dirty="0">
                <a:solidFill>
                  <a:srgbClr val="0000FF"/>
                </a:solidFill>
                <a:latin typeface="Arial" panose="020B0604020202020204" pitchFamily="34" charset="0"/>
              </a:rPr>
              <a:t>1</a:t>
            </a:r>
            <a:r>
              <a:rPr lang="da-DK" altLang="da-DK" b="1" dirty="0">
                <a:solidFill>
                  <a:srgbClr val="0000FF"/>
                </a:solidFill>
                <a:latin typeface="Arial" panose="020B0604020202020204" pitchFamily="34" charset="0"/>
              </a:rPr>
              <a:t> + </a:t>
            </a:r>
            <a:r>
              <a:rPr lang="da-DK" altLang="da-DK" b="1" dirty="0">
                <a:solidFill>
                  <a:srgbClr val="0000FF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*q</a:t>
            </a:r>
            <a:r>
              <a:rPr lang="da-DK" altLang="da-DK" b="1" baseline="-25000" dirty="0">
                <a:solidFill>
                  <a:srgbClr val="0000FF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2</a:t>
            </a:r>
            <a:r>
              <a:rPr lang="da-DK" altLang="da-DK" b="1" dirty="0">
                <a:solidFill>
                  <a:srgbClr val="0000FF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 + ……	hvis enhedslast</a:t>
            </a:r>
            <a:endParaRPr lang="da-DK" altLang="da-DK" sz="2000" dirty="0">
              <a:latin typeface="Arial" panose="020B0604020202020204" pitchFamily="34" charset="0"/>
            </a:endParaRPr>
          </a:p>
        </p:txBody>
      </p:sp>
      <p:sp>
        <p:nvSpPr>
          <p:cNvPr id="36870" name="Text Box 6">
            <a:extLst>
              <a:ext uri="{FF2B5EF4-FFF2-40B4-BE49-F238E27FC236}">
                <a16:creationId xmlns:a16="http://schemas.microsoft.com/office/drawing/2014/main" id="{1E2F8BC5-ED98-4F99-902A-DD7DC1EFCB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5105400"/>
            <a:ext cx="693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b="1" dirty="0" err="1">
                <a:solidFill>
                  <a:srgbClr val="0000FF"/>
                </a:solidFill>
                <a:latin typeface="Arial" panose="020B0604020202020204" pitchFamily="34" charset="0"/>
              </a:rPr>
              <a:t>S</a:t>
            </a:r>
            <a:r>
              <a:rPr lang="da-DK" altLang="da-DK" b="1" baseline="-25000" dirty="0" err="1">
                <a:solidFill>
                  <a:srgbClr val="0000FF"/>
                </a:solidFill>
                <a:latin typeface="Arial" panose="020B0604020202020204" pitchFamily="34" charset="0"/>
              </a:rPr>
              <a:t>d</a:t>
            </a:r>
            <a:r>
              <a:rPr lang="da-DK" altLang="da-DK" b="1" dirty="0">
                <a:solidFill>
                  <a:srgbClr val="0000FF"/>
                </a:solidFill>
                <a:latin typeface="Arial" panose="020B0604020202020204" pitchFamily="34" charset="0"/>
              </a:rPr>
              <a:t> = 1,0*G + 1,3*Q</a:t>
            </a:r>
            <a:r>
              <a:rPr lang="da-DK" altLang="da-DK" b="1" baseline="-25000" dirty="0">
                <a:solidFill>
                  <a:srgbClr val="0000FF"/>
                </a:solidFill>
                <a:latin typeface="Arial" panose="020B0604020202020204" pitchFamily="34" charset="0"/>
              </a:rPr>
              <a:t>1</a:t>
            </a:r>
            <a:r>
              <a:rPr lang="da-DK" altLang="da-DK" b="1" dirty="0">
                <a:solidFill>
                  <a:srgbClr val="0000FF"/>
                </a:solidFill>
                <a:latin typeface="Arial" panose="020B0604020202020204" pitchFamily="34" charset="0"/>
              </a:rPr>
              <a:t> + </a:t>
            </a:r>
            <a:r>
              <a:rPr lang="da-DK" altLang="da-DK" b="1" dirty="0">
                <a:solidFill>
                  <a:srgbClr val="0000FF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*Q</a:t>
            </a:r>
            <a:r>
              <a:rPr lang="da-DK" altLang="da-DK" b="1" baseline="-25000" dirty="0">
                <a:solidFill>
                  <a:srgbClr val="0000FF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2</a:t>
            </a:r>
            <a:r>
              <a:rPr lang="da-DK" altLang="da-DK" b="1" dirty="0">
                <a:solidFill>
                  <a:srgbClr val="0000FF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 + …..	hvis punktlast</a:t>
            </a:r>
            <a:endParaRPr lang="da-DK" altLang="da-DK" sz="2000" dirty="0">
              <a:latin typeface="Arial" panose="020B0604020202020204" pitchFamily="34" charset="0"/>
            </a:endParaRPr>
          </a:p>
        </p:txBody>
      </p:sp>
      <p:sp>
        <p:nvSpPr>
          <p:cNvPr id="36871" name="Text Box 7">
            <a:extLst>
              <a:ext uri="{FF2B5EF4-FFF2-40B4-BE49-F238E27FC236}">
                <a16:creationId xmlns:a16="http://schemas.microsoft.com/office/drawing/2014/main" id="{3DD4326E-2F25-402E-93A0-50FE63CD6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3733800"/>
            <a:ext cx="655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b="1">
                <a:solidFill>
                  <a:srgbClr val="0000FF"/>
                </a:solidFill>
                <a:latin typeface="Arial" panose="020B0604020202020204" pitchFamily="34" charset="0"/>
              </a:rPr>
              <a:t>Den regningsmæssige last findes således</a:t>
            </a:r>
            <a:endParaRPr lang="da-DK" altLang="da-DK" sz="2000">
              <a:latin typeface="Arial" panose="020B0604020202020204" pitchFamily="34" charset="0"/>
            </a:endParaRPr>
          </a:p>
        </p:txBody>
      </p:sp>
      <p:sp>
        <p:nvSpPr>
          <p:cNvPr id="36872" name="Text Box 8">
            <a:extLst>
              <a:ext uri="{FF2B5EF4-FFF2-40B4-BE49-F238E27FC236}">
                <a16:creationId xmlns:a16="http://schemas.microsoft.com/office/drawing/2014/main" id="{E96A88A1-F501-47FB-B4B2-86BC2F9EFF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6019800"/>
            <a:ext cx="693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b="1">
                <a:solidFill>
                  <a:srgbClr val="8FAB05"/>
                </a:solidFill>
                <a:latin typeface="Arial" panose="020B0604020202020204" pitchFamily="34" charset="0"/>
              </a:rPr>
              <a:t>DEN FARLIGSTE KOMBINATION VÆLGES !!</a:t>
            </a:r>
            <a:endParaRPr lang="da-DK" altLang="da-DK" sz="200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LING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ILLE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ILLE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ILLE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ILLE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2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ILLE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7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ILLE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autoUpdateAnimBg="0"/>
      <p:bldP spid="36867" grpId="0" autoUpdateAnimBg="0"/>
      <p:bldP spid="36868" grpId="0" autoUpdateAnimBg="0"/>
      <p:bldP spid="36869" grpId="0" autoUpdateAnimBg="0"/>
      <p:bldP spid="36870" grpId="0" autoUpdateAnimBg="0"/>
      <p:bldP spid="36871" grpId="0" autoUpdateAnimBg="0"/>
      <p:bldP spid="36872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C0665334-F5D2-4DF6-B526-444AC0A615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3200" b="1">
                <a:solidFill>
                  <a:srgbClr val="008000"/>
                </a:solidFill>
                <a:latin typeface="Arial" panose="020B0604020202020204" pitchFamily="34" charset="0"/>
              </a:rPr>
              <a:t>Beregning af laster - fortsat</a:t>
            </a:r>
          </a:p>
        </p:txBody>
      </p:sp>
      <p:sp>
        <p:nvSpPr>
          <p:cNvPr id="37891" name="Text Box 3">
            <a:extLst>
              <a:ext uri="{FF2B5EF4-FFF2-40B4-BE49-F238E27FC236}">
                <a16:creationId xmlns:a16="http://schemas.microsoft.com/office/drawing/2014/main" id="{3FE15525-BD02-482E-B538-8D63B9F12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752600"/>
            <a:ext cx="60960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952500" algn="l"/>
                <a:tab pos="3340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tabLst>
                <a:tab pos="952500" algn="l"/>
                <a:tab pos="3340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tabLst>
                <a:tab pos="952500" algn="l"/>
                <a:tab pos="3340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tabLst>
                <a:tab pos="952500" algn="l"/>
                <a:tab pos="3340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tabLst>
                <a:tab pos="952500" algn="l"/>
                <a:tab pos="3340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3340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3340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3340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33401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a-DK" altLang="da-DK" b="1" dirty="0">
                <a:solidFill>
                  <a:srgbClr val="0000FF"/>
                </a:solidFill>
                <a:latin typeface="Arial" panose="020B0604020202020204" pitchFamily="34" charset="0"/>
              </a:rPr>
              <a:t>Eks:	g = 10 kN/m2</a:t>
            </a:r>
          </a:p>
          <a:p>
            <a:pPr>
              <a:spcBef>
                <a:spcPct val="50000"/>
              </a:spcBef>
            </a:pPr>
            <a:r>
              <a:rPr lang="da-DK" altLang="da-DK" b="1" dirty="0">
                <a:solidFill>
                  <a:srgbClr val="0000FF"/>
                </a:solidFill>
                <a:latin typeface="Arial" panose="020B0604020202020204" pitchFamily="34" charset="0"/>
              </a:rPr>
              <a:t>	q =  1,5 kN/m2	</a:t>
            </a:r>
            <a:r>
              <a:rPr lang="da-DK" altLang="da-DK" b="1" dirty="0">
                <a:solidFill>
                  <a:srgbClr val="0000FF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 = 0,5</a:t>
            </a:r>
            <a:endParaRPr lang="da-DK" altLang="da-DK" b="1" dirty="0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da-DK" altLang="da-DK" b="1" dirty="0">
                <a:solidFill>
                  <a:srgbClr val="0000FF"/>
                </a:solidFill>
                <a:latin typeface="Arial" panose="020B0604020202020204" pitchFamily="34" charset="0"/>
              </a:rPr>
              <a:t>	s = 1,0 kN/m2	</a:t>
            </a:r>
            <a:r>
              <a:rPr lang="da-DK" altLang="da-DK" b="1" dirty="0">
                <a:solidFill>
                  <a:srgbClr val="0000FF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 = 0,5</a:t>
            </a:r>
          </a:p>
        </p:txBody>
      </p:sp>
      <p:sp>
        <p:nvSpPr>
          <p:cNvPr id="37892" name="Text Box 4">
            <a:extLst>
              <a:ext uri="{FF2B5EF4-FFF2-40B4-BE49-F238E27FC236}">
                <a16:creationId xmlns:a16="http://schemas.microsoft.com/office/drawing/2014/main" id="{5583CE97-17AF-4885-A4F3-1608A1E8F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114800"/>
            <a:ext cx="731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b="1" dirty="0" err="1">
                <a:solidFill>
                  <a:srgbClr val="0000FF"/>
                </a:solidFill>
                <a:latin typeface="Arial" panose="020B0604020202020204" pitchFamily="34" charset="0"/>
              </a:rPr>
              <a:t>s</a:t>
            </a:r>
            <a:r>
              <a:rPr lang="da-DK" altLang="da-DK" b="1" baseline="-25000" dirty="0" err="1">
                <a:solidFill>
                  <a:srgbClr val="0000FF"/>
                </a:solidFill>
                <a:latin typeface="Arial" panose="020B0604020202020204" pitchFamily="34" charset="0"/>
              </a:rPr>
              <a:t>d</a:t>
            </a:r>
            <a:r>
              <a:rPr lang="da-DK" altLang="da-DK" b="1" dirty="0">
                <a:solidFill>
                  <a:srgbClr val="0000FF"/>
                </a:solidFill>
                <a:latin typeface="Arial" panose="020B0604020202020204" pitchFamily="34" charset="0"/>
              </a:rPr>
              <a:t> = 1,0*10 + 1,3*1,5 + </a:t>
            </a:r>
            <a:r>
              <a:rPr lang="da-DK" altLang="da-DK" b="1" dirty="0">
                <a:solidFill>
                  <a:srgbClr val="0000FF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0,5*1,0 = </a:t>
            </a:r>
            <a:r>
              <a:rPr lang="da-DK" altLang="da-DK" b="1" u="sng" dirty="0">
                <a:solidFill>
                  <a:srgbClr val="0000FF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12,45 kN/m</a:t>
            </a:r>
            <a:r>
              <a:rPr lang="da-DK" altLang="da-DK" b="1" baseline="30000" dirty="0">
                <a:solidFill>
                  <a:srgbClr val="0000FF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2</a:t>
            </a:r>
            <a:r>
              <a:rPr lang="da-DK" altLang="da-DK" b="1" dirty="0">
                <a:solidFill>
                  <a:srgbClr val="0000FF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 eller</a:t>
            </a:r>
            <a:endParaRPr lang="da-DK" altLang="da-DK" sz="2000" dirty="0">
              <a:latin typeface="Arial" panose="020B0604020202020204" pitchFamily="34" charset="0"/>
            </a:endParaRPr>
          </a:p>
        </p:txBody>
      </p:sp>
      <p:sp>
        <p:nvSpPr>
          <p:cNvPr id="37893" name="Text Box 5">
            <a:extLst>
              <a:ext uri="{FF2B5EF4-FFF2-40B4-BE49-F238E27FC236}">
                <a16:creationId xmlns:a16="http://schemas.microsoft.com/office/drawing/2014/main" id="{A63731DA-E3B3-408A-87B3-9CFE31F66F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800600"/>
            <a:ext cx="693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b="1" dirty="0" err="1">
                <a:solidFill>
                  <a:srgbClr val="0000FF"/>
                </a:solidFill>
                <a:latin typeface="Arial" panose="020B0604020202020204" pitchFamily="34" charset="0"/>
              </a:rPr>
              <a:t>s</a:t>
            </a:r>
            <a:r>
              <a:rPr lang="da-DK" altLang="da-DK" b="1" baseline="-25000" dirty="0" err="1">
                <a:solidFill>
                  <a:srgbClr val="0000FF"/>
                </a:solidFill>
                <a:latin typeface="Arial" panose="020B0604020202020204" pitchFamily="34" charset="0"/>
              </a:rPr>
              <a:t>d</a:t>
            </a:r>
            <a:r>
              <a:rPr lang="da-DK" altLang="da-DK" b="1" dirty="0">
                <a:solidFill>
                  <a:srgbClr val="0000FF"/>
                </a:solidFill>
                <a:latin typeface="Arial" panose="020B0604020202020204" pitchFamily="34" charset="0"/>
              </a:rPr>
              <a:t> = 1,0*10 + 1,3*1,0 + </a:t>
            </a:r>
            <a:r>
              <a:rPr lang="da-DK" altLang="da-DK" b="1" dirty="0">
                <a:solidFill>
                  <a:srgbClr val="0000FF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0,5*1,5 = 12,05 kN/m</a:t>
            </a:r>
            <a:r>
              <a:rPr lang="da-DK" altLang="da-DK" b="1" baseline="30000" dirty="0">
                <a:solidFill>
                  <a:srgbClr val="0000FF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2</a:t>
            </a:r>
            <a:endParaRPr lang="da-DK" altLang="da-DK" sz="2000" dirty="0">
              <a:latin typeface="Arial" panose="020B0604020202020204" pitchFamily="34" charset="0"/>
            </a:endParaRPr>
          </a:p>
        </p:txBody>
      </p:sp>
      <p:sp>
        <p:nvSpPr>
          <p:cNvPr id="37894" name="Text Box 6">
            <a:extLst>
              <a:ext uri="{FF2B5EF4-FFF2-40B4-BE49-F238E27FC236}">
                <a16:creationId xmlns:a16="http://schemas.microsoft.com/office/drawing/2014/main" id="{0B57CD73-9856-4006-8502-6BE08D872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3429000"/>
            <a:ext cx="655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b="1">
                <a:solidFill>
                  <a:srgbClr val="0000FF"/>
                </a:solidFill>
                <a:latin typeface="Arial" panose="020B0604020202020204" pitchFamily="34" charset="0"/>
              </a:rPr>
              <a:t>Lastkomb. 2.1</a:t>
            </a:r>
            <a:endParaRPr lang="da-DK" altLang="da-DK" sz="2000">
              <a:latin typeface="Arial" panose="020B0604020202020204" pitchFamily="34" charset="0"/>
            </a:endParaRPr>
          </a:p>
        </p:txBody>
      </p:sp>
      <p:sp>
        <p:nvSpPr>
          <p:cNvPr id="37895" name="Text Box 7">
            <a:extLst>
              <a:ext uri="{FF2B5EF4-FFF2-40B4-BE49-F238E27FC236}">
                <a16:creationId xmlns:a16="http://schemas.microsoft.com/office/drawing/2014/main" id="{7DA57CDF-7417-4BE7-93BE-58CE499A14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5487988"/>
            <a:ext cx="7391400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b="1">
                <a:solidFill>
                  <a:srgbClr val="8FAB05"/>
                </a:solidFill>
                <a:latin typeface="Arial" panose="020B0604020202020204" pitchFamily="34" charset="0"/>
              </a:rPr>
              <a:t>DEN FARLIGSTE KOMBINATION VÆLGES !!</a:t>
            </a:r>
          </a:p>
          <a:p>
            <a:pPr>
              <a:spcBef>
                <a:spcPct val="50000"/>
              </a:spcBef>
            </a:pPr>
            <a:r>
              <a:rPr lang="da-DK" altLang="da-DK" b="1">
                <a:solidFill>
                  <a:srgbClr val="8FAB05"/>
                </a:solidFill>
                <a:latin typeface="Arial" panose="020B0604020202020204" pitchFamily="34" charset="0"/>
              </a:rPr>
              <a:t>ALTSÅ VÆLGES DEN UNDERSTREGEDE VÆRDI</a:t>
            </a:r>
            <a:endParaRPr lang="da-DK" altLang="da-DK" sz="200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LING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ILLE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ILLE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ILLE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ILLE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2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ILLETR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utoUpdateAnimBg="0"/>
      <p:bldP spid="37891" grpId="0" autoUpdateAnimBg="0"/>
      <p:bldP spid="37892" grpId="0" autoUpdateAnimBg="0"/>
      <p:bldP spid="37893" grpId="0" autoUpdateAnimBg="0"/>
      <p:bldP spid="37894" grpId="0" autoUpdateAnimBg="0"/>
      <p:bldP spid="3789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C8D8AE-C327-41E0-93F9-6CDCB3016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væge en bjælke</a:t>
            </a:r>
          </a:p>
        </p:txBody>
      </p:sp>
      <p:cxnSp>
        <p:nvCxnSpPr>
          <p:cNvPr id="4" name="Lige forbindelse 3">
            <a:extLst>
              <a:ext uri="{FF2B5EF4-FFF2-40B4-BE49-F238E27FC236}">
                <a16:creationId xmlns:a16="http://schemas.microsoft.com/office/drawing/2014/main" id="{AAB90B81-768A-4D9F-8727-8315FF46145E}"/>
              </a:ext>
            </a:extLst>
          </p:cNvPr>
          <p:cNvCxnSpPr/>
          <p:nvPr/>
        </p:nvCxnSpPr>
        <p:spPr>
          <a:xfrm flipV="1">
            <a:off x="1979712" y="3501008"/>
            <a:ext cx="3528392" cy="108012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Lige forbindelse 5">
            <a:extLst>
              <a:ext uri="{FF2B5EF4-FFF2-40B4-BE49-F238E27FC236}">
                <a16:creationId xmlns:a16="http://schemas.microsoft.com/office/drawing/2014/main" id="{CE2CF723-7EA1-4CE4-88B0-82B7621496E1}"/>
              </a:ext>
            </a:extLst>
          </p:cNvPr>
          <p:cNvCxnSpPr>
            <a:cxnSpLocks/>
          </p:cNvCxnSpPr>
          <p:nvPr/>
        </p:nvCxnSpPr>
        <p:spPr>
          <a:xfrm>
            <a:off x="2915816" y="2852936"/>
            <a:ext cx="504056" cy="1296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Lige forbindelse 8">
            <a:extLst>
              <a:ext uri="{FF2B5EF4-FFF2-40B4-BE49-F238E27FC236}">
                <a16:creationId xmlns:a16="http://schemas.microsoft.com/office/drawing/2014/main" id="{0DE068A4-A7B9-4ED8-BCCB-51381424295A}"/>
              </a:ext>
            </a:extLst>
          </p:cNvPr>
          <p:cNvCxnSpPr/>
          <p:nvPr/>
        </p:nvCxnSpPr>
        <p:spPr>
          <a:xfrm>
            <a:off x="4788024" y="3717032"/>
            <a:ext cx="360040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ktangel 9">
            <a:extLst>
              <a:ext uri="{FF2B5EF4-FFF2-40B4-BE49-F238E27FC236}">
                <a16:creationId xmlns:a16="http://schemas.microsoft.com/office/drawing/2014/main" id="{58BC652A-4F1B-4529-A137-DF984FC44C16}"/>
              </a:ext>
            </a:extLst>
          </p:cNvPr>
          <p:cNvSpPr/>
          <p:nvPr/>
        </p:nvSpPr>
        <p:spPr>
          <a:xfrm>
            <a:off x="2274068" y="5204905"/>
            <a:ext cx="3018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da-DK" dirty="0">
                <a:latin typeface="Arial" panose="020B0604020202020204" pitchFamily="34" charset="0"/>
              </a:rPr>
              <a:t>bestemmelse af nedbøjning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86293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381D72-E510-4DC5-B901-8B867DC5F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Nedbøjning formel</a:t>
            </a:r>
            <a:endParaRPr lang="da-DK" dirty="0"/>
          </a:p>
        </p:txBody>
      </p:sp>
      <p:pic>
        <p:nvPicPr>
          <p:cNvPr id="4" name="Billede 3" descr="Et billede, der indeholder skærmbillede, fugl&#10;&#10;Automatisk genereret beskrivelse">
            <a:extLst>
              <a:ext uri="{FF2B5EF4-FFF2-40B4-BE49-F238E27FC236}">
                <a16:creationId xmlns:a16="http://schemas.microsoft.com/office/drawing/2014/main" id="{6F14161D-AD9F-4DF7-9287-EB9B74076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276872"/>
            <a:ext cx="8316416" cy="1794595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8121096E-9DF6-40FE-B145-A2A0C10741C5}"/>
              </a:ext>
            </a:extLst>
          </p:cNvPr>
          <p:cNvSpPr txBox="1"/>
          <p:nvPr/>
        </p:nvSpPr>
        <p:spPr>
          <a:xfrm>
            <a:off x="1259632" y="4581128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Dette er den generelle formel, i skal bruge en lidt mere præcis</a:t>
            </a:r>
          </a:p>
        </p:txBody>
      </p:sp>
      <p:pic>
        <p:nvPicPr>
          <p:cNvPr id="7" name="Billede 6" descr="Et billede, der indeholder objekt, ur&#10;&#10;Automatisk genereret beskrivelse">
            <a:extLst>
              <a:ext uri="{FF2B5EF4-FFF2-40B4-BE49-F238E27FC236}">
                <a16:creationId xmlns:a16="http://schemas.microsoft.com/office/drawing/2014/main" id="{6962C730-EB30-4DC9-90F7-E68A978251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5092400"/>
            <a:ext cx="2016224" cy="133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924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CE56FD-C35B-4833-B199-71186DA6A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i="1" dirty="0"/>
              <a:t>Elasticitetsmodulet</a:t>
            </a:r>
            <a:endParaRPr lang="da-DK" dirty="0"/>
          </a:p>
        </p:txBody>
      </p:sp>
      <p:pic>
        <p:nvPicPr>
          <p:cNvPr id="4" name="Billede 3" descr="Et billede, der indeholder fyldt, bord, skiløb, gruppe&#10;&#10;Automatisk genereret beskrivelse">
            <a:extLst>
              <a:ext uri="{FF2B5EF4-FFF2-40B4-BE49-F238E27FC236}">
                <a16:creationId xmlns:a16="http://schemas.microsoft.com/office/drawing/2014/main" id="{81BE6156-E5FA-4B26-9811-2DBBED55A7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40768"/>
            <a:ext cx="2972617" cy="3049828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75E3A99E-51B5-4F6B-8C6B-66A9607E3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080531"/>
            <a:ext cx="4814720" cy="696937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3FFFCF3F-B8F2-4013-AE73-2DD7ED72D5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767310"/>
            <a:ext cx="7429982" cy="37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8760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3E9DE9-0142-4B3A-AA3D-FD883398F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7DC6A64C-AA09-48AD-BFDF-605B3BF22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105482"/>
          </a:xfrm>
          <a:prstGeom prst="rect">
            <a:avLst/>
          </a:prstGeom>
        </p:spPr>
      </p:pic>
      <p:pic>
        <p:nvPicPr>
          <p:cNvPr id="6" name="Billede 5" descr="Et billede, der indeholder tekst, kort&#10;&#10;Automatisk genereret beskrivelse">
            <a:extLst>
              <a:ext uri="{FF2B5EF4-FFF2-40B4-BE49-F238E27FC236}">
                <a16:creationId xmlns:a16="http://schemas.microsoft.com/office/drawing/2014/main" id="{5CC20C8B-CC69-4B84-9774-28B1E3106A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9" y="2108093"/>
            <a:ext cx="9144000" cy="465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9181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2DB3E843-58EB-4FA9-8DCA-6608F5F37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Opgave 1</a:t>
            </a:r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47B6662-952A-400D-824E-D094226C79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Der trækkes i en rund stang af et lineær-elastisk materiale. Stangen har en diameter på 10 mm og en længde på 1m. Ved kraften 500 kN måles der en forlængelse på 30 mm. Bestem Elasticitetsmodulet.</a:t>
            </a:r>
          </a:p>
        </p:txBody>
      </p:sp>
    </p:spTree>
    <p:extLst>
      <p:ext uri="{BB962C8B-B14F-4D97-AF65-F5344CB8AC3E}">
        <p14:creationId xmlns:p14="http://schemas.microsoft.com/office/powerpoint/2010/main" val="37601607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A42603-0B96-4538-8586-979E6001F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i="1" dirty="0"/>
              <a:t>Inertimomentet</a:t>
            </a:r>
            <a:endParaRPr lang="da-DK" dirty="0"/>
          </a:p>
        </p:txBody>
      </p:sp>
      <p:pic>
        <p:nvPicPr>
          <p:cNvPr id="5" name="Pladsholder til indhold 4" descr="Et billede, der indeholder fugl&#10;&#10;Automatisk genereret beskrivelse">
            <a:extLst>
              <a:ext uri="{FF2B5EF4-FFF2-40B4-BE49-F238E27FC236}">
                <a16:creationId xmlns:a16="http://schemas.microsoft.com/office/drawing/2014/main" id="{7B4D7E0E-EB47-49F0-83C0-85CA2D02AA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04664"/>
            <a:ext cx="3431218" cy="3881437"/>
          </a:xfrm>
        </p:spPr>
      </p:pic>
      <p:pic>
        <p:nvPicPr>
          <p:cNvPr id="7" name="Billede 6" descr="Et billede, der indeholder skærmbillede&#10;&#10;Automatisk genereret beskrivelse">
            <a:extLst>
              <a:ext uri="{FF2B5EF4-FFF2-40B4-BE49-F238E27FC236}">
                <a16:creationId xmlns:a16="http://schemas.microsoft.com/office/drawing/2014/main" id="{590BF0BE-01EC-4056-9F92-18041A248A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0" y="4653136"/>
            <a:ext cx="7587696" cy="132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2659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FFADF1-4488-4912-B8F6-5EA60C63C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Modstandsmoment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D3CD079-598D-4276-B626-EFAEEEE099E8}"/>
              </a:ext>
            </a:extLst>
          </p:cNvPr>
          <p:cNvSpPr/>
          <p:nvPr/>
        </p:nvSpPr>
        <p:spPr>
          <a:xfrm>
            <a:off x="3635896" y="1628800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dirty="0">
                <a:solidFill>
                  <a:srgbClr val="222222"/>
                </a:solidFill>
                <a:latin typeface="Arial" panose="020B0604020202020204" pitchFamily="34" charset="0"/>
              </a:rPr>
              <a:t>Et </a:t>
            </a:r>
            <a:r>
              <a:rPr lang="da-DK" b="1" dirty="0">
                <a:solidFill>
                  <a:srgbClr val="222222"/>
                </a:solidFill>
                <a:latin typeface="Arial" panose="020B0604020202020204" pitchFamily="34" charset="0"/>
              </a:rPr>
              <a:t>modstandsmoment</a:t>
            </a:r>
            <a:r>
              <a:rPr lang="da-DK" dirty="0">
                <a:solidFill>
                  <a:srgbClr val="222222"/>
                </a:solidFill>
                <a:latin typeface="Arial" panose="020B0604020202020204" pitchFamily="34" charset="0"/>
              </a:rPr>
              <a:t> eller i konkrete tilfælde: </a:t>
            </a:r>
            <a:r>
              <a:rPr lang="da-DK" b="1" dirty="0">
                <a:solidFill>
                  <a:srgbClr val="222222"/>
                </a:solidFill>
                <a:latin typeface="Arial" panose="020B0604020202020204" pitchFamily="34" charset="0"/>
              </a:rPr>
              <a:t>det statiske moment</a:t>
            </a:r>
            <a:r>
              <a:rPr lang="da-DK" dirty="0">
                <a:solidFill>
                  <a:srgbClr val="222222"/>
                </a:solidFill>
                <a:latin typeface="Arial" panose="020B0604020202020204" pitchFamily="34" charset="0"/>
              </a:rPr>
              <a:t>, er en geometrisk egenskab ved et konstruktionselement (hovedsageligt </a:t>
            </a:r>
            <a:r>
              <a:rPr lang="da-DK" dirty="0">
                <a:solidFill>
                  <a:srgbClr val="0B0080"/>
                </a:solidFill>
                <a:latin typeface="Arial" panose="020B0604020202020204" pitchFamily="34" charset="0"/>
                <a:hlinkClick r:id="rId2" tooltip="Bjælke"/>
              </a:rPr>
              <a:t>bjælker</a:t>
            </a:r>
            <a:r>
              <a:rPr lang="da-DK" dirty="0">
                <a:solidFill>
                  <a:srgbClr val="222222"/>
                </a:solidFill>
                <a:latin typeface="Arial" panose="020B0604020202020204" pitchFamily="34" charset="0"/>
              </a:rPr>
              <a:t>), som benyttes inden for ingeniørfaget. Et profils modstandsmoment fortæller om dennes evne, til elastisk som plastisk at optage et </a:t>
            </a:r>
            <a:r>
              <a:rPr lang="da-DK" dirty="0">
                <a:solidFill>
                  <a:srgbClr val="0B0080"/>
                </a:solidFill>
                <a:latin typeface="Arial" panose="020B0604020202020204" pitchFamily="34" charset="0"/>
                <a:hlinkClick r:id="rId3" tooltip="Moment"/>
              </a:rPr>
              <a:t>moment</a:t>
            </a:r>
            <a:r>
              <a:rPr lang="da-DK" dirty="0">
                <a:solidFill>
                  <a:srgbClr val="222222"/>
                </a:solidFill>
                <a:latin typeface="Arial" panose="020B0604020202020204" pitchFamily="34" charset="0"/>
              </a:rPr>
              <a:t>. De elastiske modstandsmomenter for et profils hovedakser findes ved at tage et delareal</a:t>
            </a:r>
            <a:r>
              <a:rPr lang="da-DK" i="1" dirty="0">
                <a:solidFill>
                  <a:srgbClr val="222222"/>
                </a:solidFill>
                <a:latin typeface="Arial" panose="020B0604020202020204" pitchFamily="34" charset="0"/>
              </a:rPr>
              <a:t>(</a:t>
            </a:r>
            <a:r>
              <a:rPr lang="da-DK" i="1" dirty="0" err="1">
                <a:solidFill>
                  <a:srgbClr val="222222"/>
                </a:solidFill>
                <a:latin typeface="Arial" panose="020B0604020202020204" pitchFamily="34" charset="0"/>
              </a:rPr>
              <a:t>dA</a:t>
            </a:r>
            <a:r>
              <a:rPr lang="da-DK" i="1" dirty="0">
                <a:solidFill>
                  <a:srgbClr val="222222"/>
                </a:solidFill>
                <a:latin typeface="Arial" panose="020B0604020202020204" pitchFamily="34" charset="0"/>
              </a:rPr>
              <a:t>)</a:t>
            </a:r>
            <a:r>
              <a:rPr lang="da-DK" dirty="0">
                <a:solidFill>
                  <a:srgbClr val="222222"/>
                </a:solidFill>
                <a:latin typeface="Arial" panose="020B0604020202020204" pitchFamily="34" charset="0"/>
              </a:rPr>
              <a:t> og </a:t>
            </a:r>
            <a:r>
              <a:rPr lang="da-DK" dirty="0">
                <a:solidFill>
                  <a:srgbClr val="0B0080"/>
                </a:solidFill>
                <a:latin typeface="Arial" panose="020B0604020202020204" pitchFamily="34" charset="0"/>
                <a:hlinkClick r:id="rId4" tooltip="Multiplikation"/>
              </a:rPr>
              <a:t>multiplicere</a:t>
            </a:r>
            <a:r>
              <a:rPr lang="da-DK" dirty="0">
                <a:solidFill>
                  <a:srgbClr val="222222"/>
                </a:solidFill>
                <a:latin typeface="Arial" panose="020B0604020202020204" pitchFamily="34" charset="0"/>
              </a:rPr>
              <a:t> dette med afstanden til </a:t>
            </a:r>
            <a:r>
              <a:rPr lang="da-DK" dirty="0">
                <a:solidFill>
                  <a:srgbClr val="0B0080"/>
                </a:solidFill>
                <a:latin typeface="Arial" panose="020B0604020202020204" pitchFamily="34" charset="0"/>
                <a:hlinkClick r:id="rId5" tooltip="Tyngdepunkt"/>
              </a:rPr>
              <a:t>tyngdepunktsaksen</a:t>
            </a:r>
            <a:r>
              <a:rPr lang="da-DK" i="1" dirty="0">
                <a:solidFill>
                  <a:srgbClr val="222222"/>
                </a:solidFill>
                <a:latin typeface="Arial" panose="020B0604020202020204" pitchFamily="34" charset="0"/>
              </a:rPr>
              <a:t>(x og y)</a:t>
            </a:r>
            <a:r>
              <a:rPr lang="da-DK" dirty="0">
                <a:solidFill>
                  <a:srgbClr val="222222"/>
                </a:solidFill>
                <a:latin typeface="Arial" panose="020B0604020202020204" pitchFamily="34" charset="0"/>
              </a:rPr>
              <a:t>:</a:t>
            </a:r>
          </a:p>
          <a:p>
            <a:r>
              <a:rPr lang="da-DK" dirty="0">
                <a:solidFill>
                  <a:srgbClr val="222222"/>
                </a:solidFill>
                <a:latin typeface="Arial" panose="020B0604020202020204" pitchFamily="34" charset="0"/>
              </a:rPr>
              <a:t>{\displaystyle M_{x}=A{\bar {y}}=\sum _{i=1}^{n}{y_{i}\,</a:t>
            </a:r>
            <a:r>
              <a:rPr lang="da-DK" dirty="0" err="1">
                <a:solidFill>
                  <a:srgbClr val="222222"/>
                </a:solidFill>
                <a:latin typeface="Arial" panose="020B0604020202020204" pitchFamily="34" charset="0"/>
              </a:rPr>
              <a:t>dA</a:t>
            </a:r>
            <a:r>
              <a:rPr lang="da-DK" dirty="0">
                <a:solidFill>
                  <a:srgbClr val="222222"/>
                </a:solidFill>
                <a:latin typeface="Arial" panose="020B0604020202020204" pitchFamily="34" charset="0"/>
              </a:rPr>
              <a:t>_{i}}=\</a:t>
            </a:r>
            <a:r>
              <a:rPr lang="da-DK" dirty="0" err="1">
                <a:solidFill>
                  <a:srgbClr val="222222"/>
                </a:solidFill>
                <a:latin typeface="Arial" panose="020B0604020202020204" pitchFamily="34" charset="0"/>
              </a:rPr>
              <a:t>int</a:t>
            </a:r>
            <a:r>
              <a:rPr lang="da-DK" dirty="0">
                <a:solidFill>
                  <a:srgbClr val="222222"/>
                </a:solidFill>
                <a:latin typeface="Arial" panose="020B0604020202020204" pitchFamily="34" charset="0"/>
              </a:rPr>
              <a:t> _{A}</a:t>
            </a:r>
            <a:r>
              <a:rPr lang="da-DK" dirty="0" err="1">
                <a:solidFill>
                  <a:srgbClr val="222222"/>
                </a:solidFill>
                <a:latin typeface="Arial" panose="020B0604020202020204" pitchFamily="34" charset="0"/>
              </a:rPr>
              <a:t>ydA</a:t>
            </a:r>
            <a:r>
              <a:rPr lang="da-DK" dirty="0">
                <a:solidFill>
                  <a:srgbClr val="222222"/>
                </a:solidFill>
                <a:latin typeface="Arial" panose="020B0604020202020204" pitchFamily="34" charset="0"/>
              </a:rPr>
              <a:t>}</a:t>
            </a:r>
          </a:p>
          <a:p>
            <a:br>
              <a:rPr lang="da-DK" dirty="0"/>
            </a:br>
            <a:endParaRPr lang="da-DK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Pladsholder til indhold 4">
                <a:extLst>
                  <a:ext uri="{FF2B5EF4-FFF2-40B4-BE49-F238E27FC236}">
                    <a16:creationId xmlns:a16="http://schemas.microsoft.com/office/drawing/2014/main" id="{CE6CBCE5-CF98-499C-AE05-660CD6A9D6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da-DK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da-DK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a-DK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da-DK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  <m:r>
                          <a:rPr lang="da-DK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da-DK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da-DK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da-DK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a-DK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da-DK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f>
                          <m:fPr>
                            <m:ctrlPr>
                              <a:rPr lang="da-DK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a-DK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num>
                          <m:den>
                            <m:r>
                              <a:rPr lang="da-DK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den>
                    </m:f>
                  </m:oMath>
                </a14:m>
                <a:endParaRPr lang="da-DK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a-DK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da-DK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da-DK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a-DK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a-DK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da-DK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da-DK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da-DK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da-DK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da-DK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da-DK" dirty="0"/>
              </a:p>
            </p:txBody>
          </p:sp>
        </mc:Choice>
        <mc:Fallback xmlns="">
          <p:sp>
            <p:nvSpPr>
              <p:cNvPr id="5" name="Pladsholder til indhold 4">
                <a:extLst>
                  <a:ext uri="{FF2B5EF4-FFF2-40B4-BE49-F238E27FC236}">
                    <a16:creationId xmlns:a16="http://schemas.microsoft.com/office/drawing/2014/main" id="{CE6CBCE5-CF98-499C-AE05-660CD6A9D6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6"/>
                <a:stretch>
                  <a:fillRect l="-192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8575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24C718-B6E1-40D8-A4EE-372D18427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Billede 3" descr="Et billede, der indeholder indendørs, fugl&#10;&#10;Automatisk genereret beskrivelse">
            <a:extLst>
              <a:ext uri="{FF2B5EF4-FFF2-40B4-BE49-F238E27FC236}">
                <a16:creationId xmlns:a16="http://schemas.microsoft.com/office/drawing/2014/main" id="{0BD56E99-E585-4A0D-A163-F3BDCED0AB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18" y="1412776"/>
            <a:ext cx="5387814" cy="314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185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2EC084-B73A-422C-8736-06CE77FA7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 descr="Et billede, der indeholder indendørs, skærmbillede, bord, fugl&#10;&#10;Automatisk genereret beskrivelse">
            <a:extLst>
              <a:ext uri="{FF2B5EF4-FFF2-40B4-BE49-F238E27FC236}">
                <a16:creationId xmlns:a16="http://schemas.microsoft.com/office/drawing/2014/main" id="{EA200385-765E-45D6-9281-8F486C7707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8720"/>
            <a:ext cx="5242818" cy="3204913"/>
          </a:xfrm>
        </p:spPr>
      </p:pic>
    </p:spTree>
    <p:extLst>
      <p:ext uri="{BB962C8B-B14F-4D97-AF65-F5344CB8AC3E}">
        <p14:creationId xmlns:p14="http://schemas.microsoft.com/office/powerpoint/2010/main" val="30828348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76D67B-3E21-4E71-A727-C265E3A20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 på en bjælke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F3F3354F-ED00-4CF8-9B70-2BF3F781E6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039" y="3191542"/>
            <a:ext cx="5077534" cy="1819529"/>
          </a:xfrm>
        </p:spPr>
      </p:pic>
    </p:spTree>
    <p:extLst>
      <p:ext uri="{BB962C8B-B14F-4D97-AF65-F5344CB8AC3E}">
        <p14:creationId xmlns:p14="http://schemas.microsoft.com/office/powerpoint/2010/main" val="30818404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D205ADE3-22C3-4463-BC18-6DFE698ED2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3200" b="1" dirty="0">
                <a:solidFill>
                  <a:srgbClr val="008000"/>
                </a:solidFill>
                <a:latin typeface="Arial" panose="020B0604020202020204" pitchFamily="34" charset="0"/>
              </a:rPr>
              <a:t>Understøtningsforhold</a:t>
            </a:r>
          </a:p>
        </p:txBody>
      </p:sp>
      <p:graphicFrame>
        <p:nvGraphicFramePr>
          <p:cNvPr id="19459" name="Object 3">
            <a:extLst>
              <a:ext uri="{FF2B5EF4-FFF2-40B4-BE49-F238E27FC236}">
                <a16:creationId xmlns:a16="http://schemas.microsoft.com/office/drawing/2014/main" id="{F3884615-6598-4967-ABC0-7A85A8E7D6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5800" y="3429000"/>
          <a:ext cx="2298700" cy="192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1" name="Drawing" r:id="rId5" imgW="4457880" imgH="1924200" progId="AutoCAD.Drawing.14">
                  <p:embed/>
                </p:oleObj>
              </mc:Choice>
              <mc:Fallback>
                <p:oleObj name="Drawing" r:id="rId5" imgW="4457880" imgH="1924200" progId="AutoCAD.Drawing.1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2303" r="16151"/>
                      <a:stretch>
                        <a:fillRect/>
                      </a:stretch>
                    </p:blipFill>
                    <p:spPr bwMode="auto">
                      <a:xfrm>
                        <a:off x="685800" y="3429000"/>
                        <a:ext cx="2298700" cy="192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Text Box 4">
            <a:extLst>
              <a:ext uri="{FF2B5EF4-FFF2-40B4-BE49-F238E27FC236}">
                <a16:creationId xmlns:a16="http://schemas.microsoft.com/office/drawing/2014/main" id="{D44D810A-D7EB-4634-803A-80E35F8AC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057400"/>
            <a:ext cx="28194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/>
              <a:t>Simpel understøtning</a:t>
            </a:r>
          </a:p>
          <a:p>
            <a:pPr>
              <a:spcBef>
                <a:spcPct val="50000"/>
              </a:spcBef>
            </a:pPr>
            <a:r>
              <a:rPr lang="da-DK" altLang="da-DK"/>
              <a:t>(fast)</a:t>
            </a:r>
          </a:p>
        </p:txBody>
      </p:sp>
      <p:graphicFrame>
        <p:nvGraphicFramePr>
          <p:cNvPr id="19461" name="Object 5">
            <a:extLst>
              <a:ext uri="{FF2B5EF4-FFF2-40B4-BE49-F238E27FC236}">
                <a16:creationId xmlns:a16="http://schemas.microsoft.com/office/drawing/2014/main" id="{43354FDD-5C13-4D15-8F6A-1F98D7684D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15000" y="3429000"/>
          <a:ext cx="2476500" cy="192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2" name="Drawing" r:id="rId7" imgW="4457880" imgH="1924200" progId="AutoCAD.Drawing.14">
                  <p:embed/>
                </p:oleObj>
              </mc:Choice>
              <mc:Fallback>
                <p:oleObj name="Drawing" r:id="rId7" imgW="4457880" imgH="1924200" progId="AutoCAD.Drawing.1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0189" r="24226"/>
                      <a:stretch>
                        <a:fillRect/>
                      </a:stretch>
                    </p:blipFill>
                    <p:spPr bwMode="auto">
                      <a:xfrm>
                        <a:off x="5715000" y="3429000"/>
                        <a:ext cx="2476500" cy="192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2" name="Text Box 6">
            <a:extLst>
              <a:ext uri="{FF2B5EF4-FFF2-40B4-BE49-F238E27FC236}">
                <a16:creationId xmlns:a16="http://schemas.microsoft.com/office/drawing/2014/main" id="{FB456303-B9B5-473D-9A3A-1B701C8F2E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2133600"/>
            <a:ext cx="28194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/>
              <a:t>Simpel understøtning</a:t>
            </a:r>
          </a:p>
          <a:p>
            <a:pPr>
              <a:spcBef>
                <a:spcPct val="50000"/>
              </a:spcBef>
            </a:pPr>
            <a:r>
              <a:rPr lang="da-DK" altLang="da-DK"/>
              <a:t>(bevægelig)</a:t>
            </a:r>
          </a:p>
        </p:txBody>
      </p:sp>
      <p:sp>
        <p:nvSpPr>
          <p:cNvPr id="19463" name="Text Box 7">
            <a:extLst>
              <a:ext uri="{FF2B5EF4-FFF2-40B4-BE49-F238E27FC236}">
                <a16:creationId xmlns:a16="http://schemas.microsoft.com/office/drawing/2014/main" id="{3C731A70-2C8D-4A60-9F27-F3FEFD7B2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5181600"/>
            <a:ext cx="32004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600" b="1">
                <a:latin typeface="Arial" panose="020B0604020202020204" pitchFamily="34" charset="0"/>
              </a:rPr>
              <a:t>Konstruktionen kan kun dreje sig i punktet</a:t>
            </a:r>
          </a:p>
        </p:txBody>
      </p:sp>
      <p:sp>
        <p:nvSpPr>
          <p:cNvPr id="19464" name="Text Box 8">
            <a:extLst>
              <a:ext uri="{FF2B5EF4-FFF2-40B4-BE49-F238E27FC236}">
                <a16:creationId xmlns:a16="http://schemas.microsoft.com/office/drawing/2014/main" id="{AE52A4D1-6B80-425B-998A-B63824218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5181600"/>
            <a:ext cx="3200400" cy="11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600" b="1">
                <a:latin typeface="Arial" panose="020B0604020202020204" pitchFamily="34" charset="0"/>
              </a:rPr>
              <a:t>Konstruktionen kan dreje sig i punktet og </a:t>
            </a:r>
            <a:r>
              <a:rPr lang="da-DK" altLang="da-DK" sz="1600" b="1" u="sng">
                <a:latin typeface="Arial" panose="020B0604020202020204" pitchFamily="34" charset="0"/>
              </a:rPr>
              <a:t>kun</a:t>
            </a:r>
            <a:r>
              <a:rPr lang="da-DK" altLang="da-DK" sz="1600" b="1">
                <a:latin typeface="Arial" panose="020B0604020202020204" pitchFamily="34" charset="0"/>
              </a:rPr>
              <a:t> bevæge sig horisontalt</a:t>
            </a:r>
          </a:p>
          <a:p>
            <a:pPr>
              <a:spcBef>
                <a:spcPct val="50000"/>
              </a:spcBef>
            </a:pPr>
            <a:r>
              <a:rPr lang="da-DK" altLang="da-DK" sz="1600" b="1">
                <a:latin typeface="Arial" panose="020B0604020202020204" pitchFamily="34" charset="0"/>
              </a:rPr>
              <a:t>(ved søjler: vertikalt)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LING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ILESK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ILESK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ILESK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ILESK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ILESK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ILESK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utoUpdateAnimBg="0"/>
      <p:bldP spid="19460" grpId="0" autoUpdateAnimBg="0"/>
      <p:bldP spid="19462" grpId="0" autoUpdateAnimBg="0"/>
      <p:bldP spid="19463" grpId="0" autoUpdateAnimBg="0"/>
      <p:bldP spid="19464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04C0D96C-8AF6-44B5-A655-51E39E3D045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772400" cy="609600"/>
          </a:xfrm>
        </p:spPr>
        <p:txBody>
          <a:bodyPr anchor="ctr"/>
          <a:lstStyle/>
          <a:p>
            <a:pPr algn="l"/>
            <a:r>
              <a:rPr lang="da-DK" altLang="da-DK" sz="2800" b="1" dirty="0">
                <a:solidFill>
                  <a:srgbClr val="008000"/>
                </a:solidFill>
                <a:latin typeface="Arial" panose="020B0604020202020204" pitchFamily="34" charset="0"/>
              </a:rPr>
              <a:t>Understøtningsforhold</a:t>
            </a:r>
            <a:endParaRPr lang="da-DK" altLang="da-DK" sz="3200" b="1" dirty="0">
              <a:solidFill>
                <a:srgbClr val="008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0483" name="Object 3">
            <a:extLst>
              <a:ext uri="{FF2B5EF4-FFF2-40B4-BE49-F238E27FC236}">
                <a16:creationId xmlns:a16="http://schemas.microsoft.com/office/drawing/2014/main" id="{16FD53B8-6994-401A-AE46-E759AF784A2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3333750"/>
          <a:ext cx="1938338" cy="192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8" name="Drawing" r:id="rId5" imgW="4457880" imgH="1924200" progId="AutoCAD.Drawing.14">
                  <p:embed/>
                </p:oleObj>
              </mc:Choice>
              <mc:Fallback>
                <p:oleObj name="Drawing" r:id="rId5" imgW="4457880" imgH="1924200" progId="AutoCAD.Drawing.1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2303" r="24226"/>
                      <a:stretch>
                        <a:fillRect/>
                      </a:stretch>
                    </p:blipFill>
                    <p:spPr bwMode="auto">
                      <a:xfrm>
                        <a:off x="1905000" y="3333750"/>
                        <a:ext cx="1938338" cy="192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4" name="Text Box 4">
            <a:extLst>
              <a:ext uri="{FF2B5EF4-FFF2-40B4-BE49-F238E27FC236}">
                <a16:creationId xmlns:a16="http://schemas.microsoft.com/office/drawing/2014/main" id="{0D8B8D45-184D-4628-82B9-6E5C0A56E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5257800"/>
            <a:ext cx="4876800" cy="947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600" b="1">
                <a:latin typeface="Arial" panose="020B0604020202020204" pitchFamily="34" charset="0"/>
              </a:rPr>
              <a:t>Konstruktionen kan hverken dreje sig eller flytte sig i punktet</a:t>
            </a:r>
          </a:p>
          <a:p>
            <a:pPr>
              <a:spcBef>
                <a:spcPct val="50000"/>
              </a:spcBef>
            </a:pPr>
            <a:r>
              <a:rPr lang="da-DK" altLang="da-DK" sz="1600" b="1">
                <a:latin typeface="Arial" panose="020B0604020202020204" pitchFamily="34" charset="0"/>
              </a:rPr>
              <a:t>Konstruktionen er således momentstiv</a:t>
            </a:r>
          </a:p>
        </p:txBody>
      </p:sp>
      <p:sp>
        <p:nvSpPr>
          <p:cNvPr id="20485" name="Text Box 5">
            <a:extLst>
              <a:ext uri="{FF2B5EF4-FFF2-40B4-BE49-F238E27FC236}">
                <a16:creationId xmlns:a16="http://schemas.microsoft.com/office/drawing/2014/main" id="{F55790EB-F88B-4A85-9DB0-91DBF17741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1336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/>
              <a:t>Indspændt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LING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ILESK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ILESK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ILESK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utoUpdateAnimBg="0"/>
      <p:bldP spid="20484" grpId="0" autoUpdateAnimBg="0"/>
      <p:bldP spid="20485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9A416F20-F1B0-42A9-B599-97AFF0FCC67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772400" cy="609600"/>
          </a:xfrm>
        </p:spPr>
        <p:txBody>
          <a:bodyPr anchor="ctr"/>
          <a:lstStyle/>
          <a:p>
            <a:pPr algn="l"/>
            <a:r>
              <a:rPr lang="da-DK" altLang="da-DK" sz="2800" b="1" dirty="0">
                <a:solidFill>
                  <a:srgbClr val="008000"/>
                </a:solidFill>
                <a:latin typeface="Arial" panose="020B0604020202020204" pitchFamily="34" charset="0"/>
              </a:rPr>
              <a:t>Understøtningsforhold</a:t>
            </a:r>
            <a:endParaRPr lang="da-DK" altLang="da-DK" sz="3200" b="1" dirty="0">
              <a:solidFill>
                <a:srgbClr val="008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1507" name="Object 3">
            <a:extLst>
              <a:ext uri="{FF2B5EF4-FFF2-40B4-BE49-F238E27FC236}">
                <a16:creationId xmlns:a16="http://schemas.microsoft.com/office/drawing/2014/main" id="{20743C1C-E99F-4DC8-A1DB-8C40F45BD76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71600" y="4343400"/>
          <a:ext cx="6978650" cy="162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4" name="Drawing" r:id="rId5" imgW="8077320" imgH="4762440" progId="AutoCAD.Drawing.14">
                  <p:embed/>
                </p:oleObj>
              </mc:Choice>
              <mc:Fallback>
                <p:oleObj name="Drawing" r:id="rId5" imgW="8077320" imgH="4762440" progId="AutoCAD.Drawing.1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22678" b="37796"/>
                      <a:stretch>
                        <a:fillRect/>
                      </a:stretch>
                    </p:blipFill>
                    <p:spPr bwMode="auto">
                      <a:xfrm>
                        <a:off x="1371600" y="4343400"/>
                        <a:ext cx="6978650" cy="162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8" name="Text Box 4">
            <a:extLst>
              <a:ext uri="{FF2B5EF4-FFF2-40B4-BE49-F238E27FC236}">
                <a16:creationId xmlns:a16="http://schemas.microsoft.com/office/drawing/2014/main" id="{C18A1B23-2437-4C11-92F0-F3BBFD8B9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371600"/>
            <a:ext cx="640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/>
              <a:t>Konstruktionerne er ofte sammensatte</a:t>
            </a:r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30168260-E2C5-43C2-9BBF-FAFA11CC2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133600"/>
            <a:ext cx="640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b="1"/>
              <a:t>En overligger over 1 fag vælges oftest med:</a:t>
            </a:r>
            <a:endParaRPr lang="da-DK" altLang="da-DK"/>
          </a:p>
        </p:txBody>
      </p:sp>
      <p:sp>
        <p:nvSpPr>
          <p:cNvPr id="21510" name="Text Box 6">
            <a:extLst>
              <a:ext uri="{FF2B5EF4-FFF2-40B4-BE49-F238E27FC236}">
                <a16:creationId xmlns:a16="http://schemas.microsoft.com/office/drawing/2014/main" id="{E71B41F1-2D7C-4E0C-9193-2734CAF26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819400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/>
              <a:t>	1 simpelt fast understøtning i den ene side - og</a:t>
            </a:r>
          </a:p>
        </p:txBody>
      </p:sp>
      <p:sp>
        <p:nvSpPr>
          <p:cNvPr id="21511" name="Text Box 7">
            <a:extLst>
              <a:ext uri="{FF2B5EF4-FFF2-40B4-BE49-F238E27FC236}">
                <a16:creationId xmlns:a16="http://schemas.microsoft.com/office/drawing/2014/main" id="{2EA8CEDA-D16E-46D0-BBB1-7CA16DCB0C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505200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/>
              <a:t>	1 simpelt bevægelig understøtning i den anden side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LING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ILESK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ILESK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ILESK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ILESK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ILESK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utoUpdateAnimBg="0"/>
      <p:bldP spid="21508" grpId="0" autoUpdateAnimBg="0"/>
      <p:bldP spid="21509" grpId="0" autoUpdateAnimBg="0"/>
      <p:bldP spid="21510" grpId="0" autoUpdateAnimBg="0"/>
      <p:bldP spid="21511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4166EDBE-94EA-41E0-AD14-B9B6523A2A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3200" b="1" dirty="0">
                <a:solidFill>
                  <a:srgbClr val="008000"/>
                </a:solidFill>
                <a:latin typeface="Arial" panose="020B0604020202020204" pitchFamily="34" charset="0"/>
              </a:rPr>
              <a:t>Understøtningsforhold</a:t>
            </a:r>
          </a:p>
        </p:txBody>
      </p:sp>
      <p:sp>
        <p:nvSpPr>
          <p:cNvPr id="22531" name="Text Box 3">
            <a:extLst>
              <a:ext uri="{FF2B5EF4-FFF2-40B4-BE49-F238E27FC236}">
                <a16:creationId xmlns:a16="http://schemas.microsoft.com/office/drawing/2014/main" id="{88941E58-9070-48AA-8E14-AE284E4EA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133600"/>
            <a:ext cx="31242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600"/>
              <a:t>Ved en simpel fast understøtning er der 2 reaktioner</a:t>
            </a:r>
          </a:p>
        </p:txBody>
      </p:sp>
      <p:sp>
        <p:nvSpPr>
          <p:cNvPr id="22532" name="Text Box 4">
            <a:extLst>
              <a:ext uri="{FF2B5EF4-FFF2-40B4-BE49-F238E27FC236}">
                <a16:creationId xmlns:a16="http://schemas.microsoft.com/office/drawing/2014/main" id="{02F412D0-5E43-481F-95DA-263D5E8C22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2133600"/>
            <a:ext cx="28194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600"/>
              <a:t>Ved en simpel bevægelig understøtning er der 1 reaktion</a:t>
            </a:r>
          </a:p>
        </p:txBody>
      </p:sp>
      <p:graphicFrame>
        <p:nvGraphicFramePr>
          <p:cNvPr id="22533" name="Object 5">
            <a:extLst>
              <a:ext uri="{FF2B5EF4-FFF2-40B4-BE49-F238E27FC236}">
                <a16:creationId xmlns:a16="http://schemas.microsoft.com/office/drawing/2014/main" id="{2A19E73D-840A-4F4C-AD95-9C21D0B3571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3333750"/>
          <a:ext cx="2297113" cy="192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9" name="Drawing" r:id="rId5" imgW="4457880" imgH="1924200" progId="AutoCAD.Drawing.14">
                  <p:embed/>
                </p:oleObj>
              </mc:Choice>
              <mc:Fallback>
                <p:oleObj name="Drawing" r:id="rId5" imgW="4457880" imgH="1924200" progId="AutoCAD.Drawing.1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6151" r="32303"/>
                      <a:stretch>
                        <a:fillRect/>
                      </a:stretch>
                    </p:blipFill>
                    <p:spPr bwMode="auto">
                      <a:xfrm>
                        <a:off x="838200" y="3333750"/>
                        <a:ext cx="2297113" cy="192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Object 6">
            <a:extLst>
              <a:ext uri="{FF2B5EF4-FFF2-40B4-BE49-F238E27FC236}">
                <a16:creationId xmlns:a16="http://schemas.microsoft.com/office/drawing/2014/main" id="{1E5D0720-78FA-4985-BF0C-C9806E92E3E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81600" y="3505200"/>
          <a:ext cx="1679575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0" name="Drawing" r:id="rId7" imgW="7267680" imgH="3753000" progId="AutoCAD.Drawing.14">
                  <p:embed/>
                </p:oleObj>
              </mc:Choice>
              <mc:Fallback>
                <p:oleObj name="Drawing" r:id="rId7" imgW="7267680" imgH="3753000" progId="AutoCAD.Drawing.1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9721" r="24767"/>
                      <a:stretch>
                        <a:fillRect/>
                      </a:stretch>
                    </p:blipFill>
                    <p:spPr bwMode="auto">
                      <a:xfrm>
                        <a:off x="5181600" y="3505200"/>
                        <a:ext cx="1679575" cy="190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LING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ILESK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ILESK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utoUpdateAnimBg="0"/>
      <p:bldP spid="22531" grpId="0" autoUpdateAnimBg="0"/>
      <p:bldP spid="22532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01661EB0-6880-428C-9C4C-1291AF6D15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3200" b="1" dirty="0">
                <a:solidFill>
                  <a:srgbClr val="008000"/>
                </a:solidFill>
                <a:latin typeface="Arial" panose="020B0604020202020204" pitchFamily="34" charset="0"/>
              </a:rPr>
              <a:t>Understøtningsforhold</a:t>
            </a:r>
          </a:p>
        </p:txBody>
      </p:sp>
      <p:sp>
        <p:nvSpPr>
          <p:cNvPr id="23555" name="Text Box 3">
            <a:extLst>
              <a:ext uri="{FF2B5EF4-FFF2-40B4-BE49-F238E27FC236}">
                <a16:creationId xmlns:a16="http://schemas.microsoft.com/office/drawing/2014/main" id="{7C8987B9-06DD-4048-9BF3-7AEEB0A87A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2057400"/>
            <a:ext cx="47244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600"/>
              <a:t>Ved en indspændt understøtning er der 2 reaktioner samt 1 moment</a:t>
            </a:r>
          </a:p>
        </p:txBody>
      </p:sp>
      <p:graphicFrame>
        <p:nvGraphicFramePr>
          <p:cNvPr id="23556" name="Object 4">
            <a:extLst>
              <a:ext uri="{FF2B5EF4-FFF2-40B4-BE49-F238E27FC236}">
                <a16:creationId xmlns:a16="http://schemas.microsoft.com/office/drawing/2014/main" id="{B4213633-443F-448B-A798-845F25FB9E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33600" y="3429000"/>
          <a:ext cx="2301875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9" name="Drawing" r:id="rId5" imgW="8077320" imgH="4886280" progId="AutoCAD.Drawing.14">
                  <p:embed/>
                </p:oleObj>
              </mc:Choice>
              <mc:Fallback>
                <p:oleObj name="Drawing" r:id="rId5" imgW="8077320" imgH="4886280" progId="AutoCAD.Drawing.1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6135" r="26741"/>
                      <a:stretch>
                        <a:fillRect/>
                      </a:stretch>
                    </p:blipFill>
                    <p:spPr bwMode="auto">
                      <a:xfrm>
                        <a:off x="2133600" y="3429000"/>
                        <a:ext cx="2301875" cy="243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LING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ILESK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utoUpdateAnimBg="0"/>
      <p:bldP spid="23555" grpId="0" autoUpdateAnimBg="0"/>
    </p:bldLst>
  </p:timing>
</p:sld>
</file>

<file path=ppt/theme/theme1.xml><?xml version="1.0" encoding="utf-8"?>
<a:theme xmlns:a="http://schemas.openxmlformats.org/drawingml/2006/main" name="Facet">
  <a:themeElements>
    <a:clrScheme name="Rød-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2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3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1639</TotalTime>
  <Words>920</Words>
  <Application>Microsoft Office PowerPoint</Application>
  <PresentationFormat>Skærmshow (4:3)</PresentationFormat>
  <Paragraphs>119</Paragraphs>
  <Slides>30</Slides>
  <Notes>0</Notes>
  <HiddenSlides>0</HiddenSlides>
  <MMClips>0</MMClips>
  <ScaleCrop>false</ScaleCrop>
  <HeadingPairs>
    <vt:vector size="8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3</vt:i4>
      </vt:variant>
      <vt:variant>
        <vt:lpstr>Integrerede OLE-servere</vt:lpstr>
      </vt:variant>
      <vt:variant>
        <vt:i4>1</vt:i4>
      </vt:variant>
      <vt:variant>
        <vt:lpstr>Slidetitler</vt:lpstr>
      </vt:variant>
      <vt:variant>
        <vt:i4>30</vt:i4>
      </vt:variant>
    </vt:vector>
  </HeadingPairs>
  <TitlesOfParts>
    <vt:vector size="39" baseType="lpstr">
      <vt:lpstr>Arial</vt:lpstr>
      <vt:lpstr>Cambria Math</vt:lpstr>
      <vt:lpstr>Times New Roman</vt:lpstr>
      <vt:lpstr>Trebuchet MS</vt:lpstr>
      <vt:lpstr>Wingdings 3</vt:lpstr>
      <vt:lpstr>Facet</vt:lpstr>
      <vt:lpstr>2_Facet</vt:lpstr>
      <vt:lpstr>3_Facet</vt:lpstr>
      <vt:lpstr>Drawing</vt:lpstr>
      <vt:lpstr>DIMENSIONERING af bjælker</vt:lpstr>
      <vt:lpstr>DIMENSIONERING af bjælker</vt:lpstr>
      <vt:lpstr>Forskydning kraft</vt:lpstr>
      <vt:lpstr>Moment</vt:lpstr>
      <vt:lpstr>Hvad bliver belastet</vt:lpstr>
      <vt:lpstr>Beregning af kræfter</vt:lpstr>
      <vt:lpstr>Beregning af kræfter</vt:lpstr>
      <vt:lpstr>Beregning af kræfter</vt:lpstr>
      <vt:lpstr>Beregning af kræfter</vt:lpstr>
      <vt:lpstr>Laster - Typer</vt:lpstr>
      <vt:lpstr>Last typer</vt:lpstr>
      <vt:lpstr>Beregning af laster - fortsat</vt:lpstr>
      <vt:lpstr>Beregning af laster</vt:lpstr>
      <vt:lpstr>Beregning af laster - fortsat</vt:lpstr>
      <vt:lpstr>Beregning af laster - fortsat</vt:lpstr>
      <vt:lpstr>Opgave væge en bjælke</vt:lpstr>
      <vt:lpstr>Nedbøjning formel</vt:lpstr>
      <vt:lpstr>Elasticitetsmodulet</vt:lpstr>
      <vt:lpstr>PowerPoint-præsentation</vt:lpstr>
      <vt:lpstr>Opgave 1</vt:lpstr>
      <vt:lpstr>Inertimomentet</vt:lpstr>
      <vt:lpstr>Modstandsmoment</vt:lpstr>
      <vt:lpstr>PowerPoint-præsentation</vt:lpstr>
      <vt:lpstr>PowerPoint-præsentation</vt:lpstr>
      <vt:lpstr>Eksempel på en bjælke</vt:lpstr>
      <vt:lpstr>Understøtningsforhold</vt:lpstr>
      <vt:lpstr>Understøtningsforhold</vt:lpstr>
      <vt:lpstr>Understøtningsforhold</vt:lpstr>
      <vt:lpstr>Understøtningsforhold</vt:lpstr>
      <vt:lpstr>Understøtningsforhold</vt:lpstr>
    </vt:vector>
  </TitlesOfParts>
  <Company>Skjern Tekniske Skole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Dimensionering</dc:title>
  <dc:creator>STS</dc:creator>
  <cp:lastModifiedBy>Rasmus Pilgård Højfeldt</cp:lastModifiedBy>
  <cp:revision>41</cp:revision>
  <dcterms:created xsi:type="dcterms:W3CDTF">1999-02-11T02:15:26Z</dcterms:created>
  <dcterms:modified xsi:type="dcterms:W3CDTF">2020-01-27T10:03:55Z</dcterms:modified>
</cp:coreProperties>
</file>