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2"/>
  </p:notesMasterIdLst>
  <p:handoutMasterIdLst>
    <p:handoutMasterId r:id="rId73"/>
  </p:handoutMasterIdLst>
  <p:sldIdLst>
    <p:sldId id="310" r:id="rId2"/>
    <p:sldId id="311" r:id="rId3"/>
    <p:sldId id="350" r:id="rId4"/>
    <p:sldId id="355" r:id="rId5"/>
    <p:sldId id="356" r:id="rId6"/>
    <p:sldId id="357" r:id="rId7"/>
    <p:sldId id="358" r:id="rId8"/>
    <p:sldId id="336" r:id="rId9"/>
    <p:sldId id="284" r:id="rId10"/>
    <p:sldId id="285" r:id="rId11"/>
    <p:sldId id="287" r:id="rId12"/>
    <p:sldId id="351" r:id="rId13"/>
    <p:sldId id="352" r:id="rId14"/>
    <p:sldId id="353" r:id="rId15"/>
    <p:sldId id="354" r:id="rId16"/>
    <p:sldId id="381" r:id="rId17"/>
    <p:sldId id="383" r:id="rId18"/>
    <p:sldId id="382" r:id="rId19"/>
    <p:sldId id="290" r:id="rId20"/>
    <p:sldId id="289" r:id="rId21"/>
    <p:sldId id="346" r:id="rId22"/>
    <p:sldId id="337" r:id="rId23"/>
    <p:sldId id="334" r:id="rId24"/>
    <p:sldId id="323" r:id="rId25"/>
    <p:sldId id="359" r:id="rId26"/>
    <p:sldId id="360" r:id="rId27"/>
    <p:sldId id="338" r:id="rId28"/>
    <p:sldId id="304" r:id="rId29"/>
    <p:sldId id="261" r:id="rId30"/>
    <p:sldId id="333" r:id="rId31"/>
    <p:sldId id="262" r:id="rId32"/>
    <p:sldId id="348" r:id="rId33"/>
    <p:sldId id="264" r:id="rId34"/>
    <p:sldId id="384" r:id="rId35"/>
    <p:sldId id="305" r:id="rId36"/>
    <p:sldId id="361" r:id="rId37"/>
    <p:sldId id="265" r:id="rId38"/>
    <p:sldId id="267" r:id="rId39"/>
    <p:sldId id="362" r:id="rId40"/>
    <p:sldId id="268" r:id="rId41"/>
    <p:sldId id="291" r:id="rId42"/>
    <p:sldId id="306" r:id="rId43"/>
    <p:sldId id="307" r:id="rId44"/>
    <p:sldId id="308" r:id="rId45"/>
    <p:sldId id="363" r:id="rId46"/>
    <p:sldId id="364" r:id="rId47"/>
    <p:sldId id="365" r:id="rId48"/>
    <p:sldId id="366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74" r:id="rId57"/>
    <p:sldId id="375" r:id="rId58"/>
    <p:sldId id="376" r:id="rId59"/>
    <p:sldId id="377" r:id="rId60"/>
    <p:sldId id="340" r:id="rId61"/>
    <p:sldId id="270" r:id="rId62"/>
    <p:sldId id="272" r:id="rId63"/>
    <p:sldId id="297" r:id="rId64"/>
    <p:sldId id="309" r:id="rId65"/>
    <p:sldId id="280" r:id="rId66"/>
    <p:sldId id="281" r:id="rId67"/>
    <p:sldId id="283" r:id="rId68"/>
    <p:sldId id="282" r:id="rId69"/>
    <p:sldId id="379" r:id="rId70"/>
    <p:sldId id="380" r:id="rId71"/>
  </p:sldIdLst>
  <p:sldSz cx="9144000" cy="6858000" type="screen4x3"/>
  <p:notesSz cx="6797675" cy="9928225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26" autoAdjust="0"/>
    <p:restoredTop sz="94627" autoAdjust="0"/>
  </p:normalViewPr>
  <p:slideViewPr>
    <p:cSldViewPr>
      <p:cViewPr varScale="1">
        <p:scale>
          <a:sx n="87" d="100"/>
          <a:sy n="87" d="100"/>
        </p:scale>
        <p:origin x="-13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7B07FC9-AD3A-49A4-95D9-3EC5B115479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4057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56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D675E42-C283-4CC3-9B1D-3188D8CAF3F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23247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Pladsholder til no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665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B734F97-AB18-460E-A483-BB728B09DDC3}" type="slidenum">
              <a:rPr lang="da-DK">
                <a:ea typeface="Geneva"/>
                <a:cs typeface="Geneva"/>
              </a:rPr>
              <a:pPr eaLnBrk="1" hangingPunct="1"/>
              <a:t>1</a:t>
            </a:fld>
            <a:endParaRPr lang="da-DK">
              <a:ea typeface="Geneva"/>
              <a:cs typeface="Genev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0490" indent="-2848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9214" indent="-22784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4900" indent="-22784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0586" indent="-22784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6272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1957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17643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3329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5947024-0CAB-4FD1-9C24-C434082F16D1}" type="slidenum">
              <a:rPr lang="da-DK"/>
              <a:pPr eaLnBrk="1" hangingPunct="1"/>
              <a:t>26</a:t>
            </a:fld>
            <a:endParaRPr lang="da-DK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23F0C4A-152F-49B3-BDFD-93E7D8370F65}" type="slidenum">
              <a:rPr lang="da-DK"/>
              <a:pPr eaLnBrk="1" hangingPunct="1"/>
              <a:t>28</a:t>
            </a:fld>
            <a:endParaRPr lang="da-DK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B9F879D-A1FB-4723-9A48-4A6FD07BD66D}" type="slidenum">
              <a:rPr lang="da-DK"/>
              <a:pPr eaLnBrk="1" hangingPunct="1"/>
              <a:t>29</a:t>
            </a:fld>
            <a:endParaRPr lang="da-DK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AE463D7-FC05-417B-A46A-27BEA38E008A}" type="slidenum">
              <a:rPr lang="da-DK"/>
              <a:pPr eaLnBrk="1" hangingPunct="1"/>
              <a:t>31</a:t>
            </a:fld>
            <a:endParaRPr lang="da-DK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F5D93C7-86E2-4845-A0D0-4C1FEE868366}" type="slidenum">
              <a:rPr lang="da-DK"/>
              <a:pPr eaLnBrk="1" hangingPunct="1"/>
              <a:t>33</a:t>
            </a:fld>
            <a:endParaRPr lang="da-DK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6862407-FC9C-46E9-B59C-B57A67553496}" type="slidenum">
              <a:rPr lang="da-DK"/>
              <a:pPr eaLnBrk="1" hangingPunct="1"/>
              <a:t>35</a:t>
            </a:fld>
            <a:endParaRPr lang="da-DK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0490" indent="-28480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9214" indent="-22784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4900" indent="-22784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0586" indent="-22784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6272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1957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17643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3329" indent="-2278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9DDAA24-6E5B-41A8-9961-7D0949B73EF0}" type="slidenum">
              <a:rPr lang="da-DK"/>
              <a:pPr eaLnBrk="1" hangingPunct="1"/>
              <a:t>36</a:t>
            </a:fld>
            <a:endParaRPr lang="da-DK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6F7219D-F83A-455A-ACD2-799795A6A294}" type="slidenum">
              <a:rPr lang="da-DK"/>
              <a:pPr eaLnBrk="1" hangingPunct="1"/>
              <a:t>37</a:t>
            </a:fld>
            <a:endParaRPr lang="da-DK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EC2555C-F822-46D6-8C1F-1F6EDFEB9B2B}" type="slidenum">
              <a:rPr lang="da-DK"/>
              <a:pPr eaLnBrk="1" hangingPunct="1"/>
              <a:t>38</a:t>
            </a:fld>
            <a:endParaRPr lang="da-DK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39A793D-191A-4C86-A551-CEFA2A66386E}" type="slidenum">
              <a:rPr lang="da-DK"/>
              <a:pPr eaLnBrk="1" hangingPunct="1"/>
              <a:t>40</a:t>
            </a:fld>
            <a:endParaRPr lang="da-DK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921E697-DA8E-4B83-A54A-085194373A2A}" type="slidenum">
              <a:rPr lang="da-DK"/>
              <a:pPr eaLnBrk="1" hangingPunct="1"/>
              <a:t>41</a:t>
            </a:fld>
            <a:endParaRPr lang="da-DK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1A23966-660D-4812-895D-40FE9B8FADE4}" type="slidenum">
              <a:rPr lang="da-DK"/>
              <a:pPr eaLnBrk="1" hangingPunct="1"/>
              <a:t>42</a:t>
            </a:fld>
            <a:endParaRPr lang="da-DK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047FDB3-EB5E-4A32-84B7-1D1616777359}" type="slidenum">
              <a:rPr lang="da-DK"/>
              <a:pPr eaLnBrk="1" hangingPunct="1"/>
              <a:t>43</a:t>
            </a:fld>
            <a:endParaRPr lang="da-DK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CB54769-BF39-4E98-B426-D25670FA5BCB}" type="slidenum">
              <a:rPr lang="da-DK"/>
              <a:pPr eaLnBrk="1" hangingPunct="1"/>
              <a:t>44</a:t>
            </a:fld>
            <a:endParaRPr lang="da-DK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45370D-BE52-462B-9A42-9FC59F1D947C}" type="slidenum">
              <a:rPr lang="da-DK" smtClean="0"/>
              <a:pPr>
                <a:defRPr/>
              </a:pPr>
              <a:t>52</a:t>
            </a:fld>
            <a:endParaRPr lang="da-DK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0490" indent="-28480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39214" indent="-22784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594900" indent="-22784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0586" indent="-22784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06272" indent="-2278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61957" indent="-2278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17643" indent="-2278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73329" indent="-2278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F3BE27-C632-4D83-8854-7F3D72A0DEB5}" type="slidenum">
              <a:rPr lang="da-DK" smtClean="0">
                <a:latin typeface="Times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da-DK" smtClean="0">
              <a:latin typeface="Times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79524CA-FAEE-4894-BB68-41F52ADC0E6D}" type="slidenum">
              <a:rPr lang="da-DK"/>
              <a:pPr eaLnBrk="1" hangingPunct="1"/>
              <a:t>61</a:t>
            </a:fld>
            <a:endParaRPr lang="da-DK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3029BD-49BD-42BD-BB30-A77472DE6B3F}" type="slidenum">
              <a:rPr lang="da-DK"/>
              <a:pPr eaLnBrk="1" hangingPunct="1"/>
              <a:t>62</a:t>
            </a:fld>
            <a:endParaRPr lang="da-DK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FF2D8FC-0710-4D41-A573-B61A904C0EDF}" type="slidenum">
              <a:rPr lang="da-DK"/>
              <a:pPr eaLnBrk="1" hangingPunct="1"/>
              <a:t>63</a:t>
            </a:fld>
            <a:endParaRPr lang="da-DK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5F52DE8-0942-43A8-BB43-E128DEC53B5D}" type="slidenum">
              <a:rPr lang="da-DK"/>
              <a:pPr eaLnBrk="1" hangingPunct="1"/>
              <a:t>64</a:t>
            </a:fld>
            <a:endParaRPr lang="da-DK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5C636DC-6A9F-4A5F-86B0-7673CA447264}" type="slidenum">
              <a:rPr lang="da-DK"/>
              <a:pPr eaLnBrk="1" hangingPunct="1"/>
              <a:t>65</a:t>
            </a:fld>
            <a:endParaRPr lang="da-DK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4BE0450-19F0-409A-8636-E74A7614DCBD}" type="slidenum">
              <a:rPr lang="da-DK"/>
              <a:pPr eaLnBrk="1" hangingPunct="1"/>
              <a:t>66</a:t>
            </a:fld>
            <a:endParaRPr lang="da-DK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F3240B8-6E86-49A4-B375-C6F0A212D99D}" type="slidenum">
              <a:rPr lang="da-DK"/>
              <a:pPr eaLnBrk="1" hangingPunct="1"/>
              <a:t>67</a:t>
            </a:fld>
            <a:endParaRPr lang="da-DK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CD7E627-4C5B-4E9C-B26C-BCB9E2557ABD}" type="slidenum">
              <a:rPr lang="da-DK"/>
              <a:pPr eaLnBrk="1" hangingPunct="1"/>
              <a:t>68</a:t>
            </a:fld>
            <a:endParaRPr lang="da-DK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280" y="2266922"/>
            <a:ext cx="8182728" cy="102161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280" y="3288535"/>
            <a:ext cx="8182728" cy="1246667"/>
          </a:xfrm>
        </p:spPr>
        <p:txBody>
          <a:bodyPr/>
          <a:lstStyle>
            <a:lvl1pPr marL="0" indent="0" algn="ctr">
              <a:buNone/>
              <a:defRPr>
                <a:solidFill>
                  <a:srgbClr val="606B7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C8ECD7-FD8E-437C-9696-7E4A0A2332A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352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owerpoint_bun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0BF132-AD1D-4C78-B763-9AA71CD03AD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511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4711BA-A01D-4A81-B1EC-7A9374BD84E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049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2352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63286"/>
            <a:ext cx="4040188" cy="23093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62352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63285"/>
            <a:ext cx="4041775" cy="23093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B54466-DA85-4CD2-B79D-29A8274C705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39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/>
          <p:cNvSpPr/>
          <p:nvPr/>
        </p:nvSpPr>
        <p:spPr>
          <a:xfrm>
            <a:off x="482600" y="1455738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5" name="Rounded Rectangle 9"/>
          <p:cNvSpPr/>
          <p:nvPr/>
        </p:nvSpPr>
        <p:spPr>
          <a:xfrm>
            <a:off x="6478588" y="1455738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6" name="Rounded Rectangle 10"/>
          <p:cNvSpPr/>
          <p:nvPr/>
        </p:nvSpPr>
        <p:spPr>
          <a:xfrm>
            <a:off x="482600" y="4310063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7" name="Rounded Rectangle 11"/>
          <p:cNvSpPr/>
          <p:nvPr/>
        </p:nvSpPr>
        <p:spPr>
          <a:xfrm>
            <a:off x="6478588" y="4310063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8" name="Rounded Rectangle 12"/>
          <p:cNvSpPr/>
          <p:nvPr/>
        </p:nvSpPr>
        <p:spPr>
          <a:xfrm>
            <a:off x="482600" y="1455738"/>
            <a:ext cx="8204200" cy="3851275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00" y="2828049"/>
            <a:ext cx="8204744" cy="994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94280" y="3585615"/>
            <a:ext cx="8182728" cy="124666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397645-2B4E-4235-AE16-ABAFEC0C44F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734109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1643063" y="2806700"/>
            <a:ext cx="5905500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da-DK">
              <a:latin typeface="Calibri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368E67-4FF2-4967-A1F4-993CC3FB90F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9266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000"/>
            <a:ext cx="3008313" cy="9670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20000"/>
            <a:ext cx="5111750" cy="3903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20001"/>
            <a:ext cx="3008313" cy="39036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FCFD77-BA71-4B9C-9C3B-FF61A116229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32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280" y="730759"/>
            <a:ext cx="5486400" cy="283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4280" y="1491931"/>
            <a:ext cx="8200124" cy="380087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Klik på ikonet for at tilføje et billede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4280" y="1014128"/>
            <a:ext cx="5486400" cy="48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B505B5-2803-4791-8F45-C52F5A5172A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872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/>
          <p:cNvSpPr/>
          <p:nvPr userDrawn="1"/>
        </p:nvSpPr>
        <p:spPr>
          <a:xfrm>
            <a:off x="482600" y="1455738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5" name="Rounded Rectangle 9"/>
          <p:cNvSpPr/>
          <p:nvPr userDrawn="1"/>
        </p:nvSpPr>
        <p:spPr>
          <a:xfrm>
            <a:off x="6478588" y="1455738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6" name="Rounded Rectangle 10"/>
          <p:cNvSpPr/>
          <p:nvPr userDrawn="1"/>
        </p:nvSpPr>
        <p:spPr>
          <a:xfrm>
            <a:off x="482600" y="4310063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7" name="Rounded Rectangle 11"/>
          <p:cNvSpPr/>
          <p:nvPr userDrawn="1"/>
        </p:nvSpPr>
        <p:spPr>
          <a:xfrm>
            <a:off x="6478588" y="4310063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8" name="Rounded Rectangle 12"/>
          <p:cNvSpPr/>
          <p:nvPr userDrawn="1"/>
        </p:nvSpPr>
        <p:spPr>
          <a:xfrm>
            <a:off x="482600" y="1455738"/>
            <a:ext cx="8204200" cy="3851275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00" y="2828050"/>
            <a:ext cx="8204744" cy="994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94280" y="3585616"/>
            <a:ext cx="8182728" cy="124666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subtitle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0A02CA-6D51-4C8F-B0C1-8CAC75836BCB}" type="datetime1">
              <a:rPr lang="da-DK"/>
              <a:pPr>
                <a:defRPr/>
              </a:pPr>
              <a:t>20-01-2015</a:t>
            </a:fld>
            <a:endParaRPr lang="da-DK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55EAB-7569-4036-923C-73E03E8C721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33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B4E92-5DDE-4239-99DA-77CCE3A2CA0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273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82600" y="1619250"/>
            <a:ext cx="82042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2614613"/>
            <a:ext cx="820420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pPr>
              <a:defRPr/>
            </a:pPr>
            <a:r>
              <a:rPr lang="da-DK"/>
              <a:t>Line Goul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Calibri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pPr>
              <a:defRPr/>
            </a:pPr>
            <a:fld id="{2BC6E1F2-20C3-4EA3-8DD8-0B0DDE5D055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</p:sldLayoutIdLst>
  <p:hf hdr="0" ftr="0"/>
  <p:txStyles>
    <p:titleStyle>
      <a:lvl1pPr algn="l" defTabSz="457200" rtl="0" fontAlgn="base">
        <a:spcBef>
          <a:spcPct val="0"/>
        </a:spcBef>
        <a:spcAft>
          <a:spcPct val="0"/>
        </a:spcAft>
        <a:defRPr sz="4200" kern="1200">
          <a:solidFill>
            <a:srgbClr val="606B7A"/>
          </a:solidFill>
          <a:latin typeface="Verdana"/>
          <a:ea typeface="Geneva" charset="-128"/>
          <a:cs typeface="Verdana"/>
        </a:defRPr>
      </a:lvl1pPr>
      <a:lvl2pPr algn="l" defTabSz="457200" rtl="0" fontAlgn="base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Verdana"/>
          <a:ea typeface="Geneva" charset="-128"/>
          <a:cs typeface="Verdan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Verdana"/>
          <a:ea typeface="Geneva" charset="-128"/>
          <a:cs typeface="Verdan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Verdana"/>
          <a:ea typeface="Geneva" charset="-128"/>
          <a:cs typeface="Verdan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http://www.elma.dk/Imaging/?group=ElmaInstruments&amp;ref_id=5706445620050%2Ejpg&amp;cache_tag=1125396638000&amp;maxdim=220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http://www.stoevsugerposen.dk/images/311214.jpg" TargetMode="Externa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0"/>
          <p:cNvSpPr>
            <a:spLocks noGrp="1"/>
          </p:cNvSpPr>
          <p:nvPr>
            <p:ph type="title"/>
          </p:nvPr>
        </p:nvSpPr>
        <p:spPr>
          <a:xfrm>
            <a:off x="468313" y="2073275"/>
            <a:ext cx="8204200" cy="995363"/>
          </a:xfrm>
        </p:spPr>
        <p:txBody>
          <a:bodyPr/>
          <a:lstStyle/>
          <a:p>
            <a:r>
              <a:rPr lang="da-DK" b="1" smtClean="0">
                <a:latin typeface="Verdana" pitchFamily="34" charset="0"/>
                <a:ea typeface="Geneva"/>
                <a:cs typeface="Verdana" pitchFamily="34" charset="0"/>
              </a:rPr>
              <a:t>Velkommen til L-AUS grundlæggende kursus</a:t>
            </a:r>
          </a:p>
        </p:txBody>
      </p:sp>
      <p:sp>
        <p:nvSpPr>
          <p:cNvPr id="12291" name="Subtitle 2"/>
          <p:cNvSpPr>
            <a:spLocks noGrp="1"/>
          </p:cNvSpPr>
          <p:nvPr>
            <p:ph type="subTitle" idx="1"/>
          </p:nvPr>
        </p:nvSpPr>
        <p:spPr>
          <a:xfrm>
            <a:off x="492125" y="4005263"/>
            <a:ext cx="8183563" cy="603250"/>
          </a:xfrm>
        </p:spPr>
        <p:txBody>
          <a:bodyPr/>
          <a:lstStyle/>
          <a:p>
            <a:r>
              <a:rPr lang="da-DK" smtClean="0">
                <a:latin typeface="Verdana" pitchFamily="34" charset="0"/>
                <a:ea typeface="Geneva"/>
                <a:cs typeface="Verdana" pitchFamily="34" charset="0"/>
              </a:rPr>
              <a:t>									Line Goul Stoffer</a:t>
            </a:r>
          </a:p>
        </p:txBody>
      </p:sp>
      <p:sp>
        <p:nvSpPr>
          <p:cNvPr id="12292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32DC44B-B595-48CB-90DD-E6282805C883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12293" name="Picture 13" descr="Emailsignatur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346075"/>
            <a:ext cx="17319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8"/>
          <p:cNvSpPr txBox="1">
            <a:spLocks/>
          </p:cNvSpPr>
          <p:nvPr/>
        </p:nvSpPr>
        <p:spPr bwMode="auto">
          <a:xfrm>
            <a:off x="439738" y="852488"/>
            <a:ext cx="8183562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4200" dirty="0">
                <a:latin typeface="Verdana" pitchFamily="34" charset="0"/>
                <a:ea typeface="Geneva"/>
                <a:cs typeface="Geneva"/>
              </a:rPr>
              <a:t>I</a:t>
            </a:r>
            <a:r>
              <a:rPr lang="da-DK" sz="4200" dirty="0" smtClean="0">
                <a:latin typeface="Verdana" pitchFamily="34" charset="0"/>
                <a:ea typeface="Geneva"/>
                <a:cs typeface="Geneva"/>
              </a:rPr>
              <a:t>ndhold</a:t>
            </a:r>
            <a:endParaRPr lang="da-DK" sz="4200" dirty="0">
              <a:latin typeface="Verdana" pitchFamily="34" charset="0"/>
              <a:ea typeface="Geneva"/>
              <a:cs typeface="Geneva"/>
            </a:endParaRPr>
          </a:p>
          <a:p>
            <a:pPr algn="ctr" eaLnBrk="1" hangingPunct="1"/>
            <a:endParaRPr lang="da-DK" sz="4200" dirty="0">
              <a:solidFill>
                <a:srgbClr val="606B7A"/>
              </a:solidFill>
              <a:latin typeface="Verdana" pitchFamily="34" charset="0"/>
              <a:ea typeface="Geneva"/>
              <a:cs typeface="Geneva"/>
            </a:endParaRPr>
          </a:p>
          <a:p>
            <a:pPr algn="ctr" eaLnBrk="1" hangingPunct="1"/>
            <a:endParaRPr lang="da-DK" sz="4200" dirty="0">
              <a:solidFill>
                <a:srgbClr val="606B7A"/>
              </a:solidFill>
              <a:latin typeface="Verdana" pitchFamily="34" charset="0"/>
              <a:ea typeface="Geneva"/>
              <a:cs typeface="Geneva"/>
            </a:endParaRPr>
          </a:p>
        </p:txBody>
      </p:sp>
      <p:sp>
        <p:nvSpPr>
          <p:cNvPr id="13315" name="Rectangle 3"/>
          <p:cNvSpPr txBox="1">
            <a:spLocks noChangeArrowheads="1"/>
          </p:cNvSpPr>
          <p:nvPr/>
        </p:nvSpPr>
        <p:spPr bwMode="auto">
          <a:xfrm>
            <a:off x="612774" y="1700807"/>
            <a:ext cx="8291513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3200" dirty="0" smtClean="0">
                <a:ea typeface="Geneva"/>
                <a:cs typeface="Geneva"/>
              </a:rPr>
              <a:t>Introduktion</a:t>
            </a:r>
            <a:endParaRPr lang="da-DK" sz="1000" dirty="0">
              <a:ea typeface="Geneva"/>
              <a:cs typeface="Geneva"/>
            </a:endParaRP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3200" dirty="0">
                <a:ea typeface="Geneva"/>
                <a:cs typeface="Geneva"/>
              </a:rPr>
              <a:t>Gennemgang af arbejde på eller nær ved  lavspændingsanlæg (SB. kapitel 63)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endParaRPr lang="da-DK" sz="1000" dirty="0">
              <a:ea typeface="Geneva"/>
              <a:cs typeface="Geneva"/>
            </a:endParaRP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3200" dirty="0">
                <a:ea typeface="Geneva"/>
                <a:cs typeface="Geneva"/>
              </a:rPr>
              <a:t>Nødvendigt værktøj og udrustning 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3200" dirty="0">
                <a:ea typeface="Geneva"/>
                <a:cs typeface="Geneva"/>
              </a:rPr>
              <a:t>L</a:t>
            </a:r>
            <a:r>
              <a:rPr lang="da-DK" sz="3200" dirty="0" smtClean="0">
                <a:ea typeface="Geneva"/>
                <a:cs typeface="Geneva"/>
              </a:rPr>
              <a:t>ivreddende </a:t>
            </a:r>
            <a:r>
              <a:rPr lang="da-DK" sz="3200" dirty="0">
                <a:ea typeface="Geneva"/>
                <a:cs typeface="Geneva"/>
              </a:rPr>
              <a:t>førstehjælp ved el-ulykker 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3200" dirty="0">
                <a:ea typeface="Geneva"/>
                <a:cs typeface="Geneva"/>
              </a:rPr>
              <a:t>Praktisk opgave</a:t>
            </a:r>
            <a:endParaRPr lang="da-DK" sz="1000" dirty="0">
              <a:ea typeface="Geneva"/>
              <a:cs typeface="Geneva"/>
            </a:endParaRP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3200" dirty="0">
                <a:ea typeface="Geneva"/>
                <a:cs typeface="Geneva"/>
              </a:rPr>
              <a:t>Valg af egnede måleinstrumenter </a:t>
            </a:r>
          </a:p>
          <a:p>
            <a:pPr eaLnBrk="1" hangingPunct="1"/>
            <a:endParaRPr lang="da-DK" sz="1000" dirty="0">
              <a:ea typeface="Geneva"/>
              <a:cs typeface="Geneva"/>
            </a:endParaRPr>
          </a:p>
          <a:p>
            <a:pPr eaLnBrk="1" hangingPunct="1"/>
            <a:r>
              <a:rPr lang="da-DK" sz="3200" dirty="0">
                <a:ea typeface="Geneva"/>
                <a:cs typeface="Geneva"/>
              </a:rPr>
              <a:t/>
            </a:r>
            <a:br>
              <a:rPr lang="da-DK" sz="3200" dirty="0">
                <a:ea typeface="Geneva"/>
                <a:cs typeface="Geneva"/>
              </a:rPr>
            </a:br>
            <a:endParaRPr lang="da-DK" sz="3200" dirty="0">
              <a:solidFill>
                <a:srgbClr val="606B7A"/>
              </a:solidFill>
              <a:latin typeface="Verdana" pitchFamily="34" charset="0"/>
              <a:ea typeface="Geneva"/>
              <a:cs typeface="Geneva"/>
            </a:endParaRPr>
          </a:p>
        </p:txBody>
      </p:sp>
      <p:sp>
        <p:nvSpPr>
          <p:cNvPr id="13316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6261151-0487-422E-8E63-B9661CB225E2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8"/>
          <p:cNvSpPr txBox="1">
            <a:spLocks/>
          </p:cNvSpPr>
          <p:nvPr/>
        </p:nvSpPr>
        <p:spPr bwMode="auto">
          <a:xfrm>
            <a:off x="392561" y="260648"/>
            <a:ext cx="8183562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9pPr>
          </a:lstStyle>
          <a:p>
            <a:pPr eaLnBrk="1" hangingPunct="1"/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</a:rPr>
              <a:t>Presentation</a:t>
            </a:r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</a:endParaRPr>
          </a:p>
          <a:p>
            <a:pPr eaLnBrk="1" hangingPunct="1"/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</a:endParaRPr>
          </a:p>
          <a:p>
            <a:pPr eaLnBrk="1" hangingPunct="1"/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612774" y="1124744"/>
            <a:ext cx="8291513" cy="428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9pPr>
          </a:lstStyle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Navne opråb (rundsende lister)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Presentation runde</a:t>
            </a: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>
                <a:latin typeface="Verdana" pitchFamily="34" charset="0"/>
              </a:rPr>
              <a:t>Kommer </a:t>
            </a:r>
            <a:r>
              <a:rPr lang="da-DK" sz="2400" dirty="0" smtClean="0">
                <a:latin typeface="Verdana" pitchFamily="34" charset="0"/>
              </a:rPr>
              <a:t>fra </a:t>
            </a:r>
            <a:endParaRPr lang="da-DK" sz="2400" dirty="0">
              <a:latin typeface="Verdana" pitchFamily="34" charset="0"/>
            </a:endParaRP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Daglige arbejde</a:t>
            </a: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uddannelse</a:t>
            </a: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Spænde hændelser /ulykker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Kursustid 8.00 – 15.25</a:t>
            </a: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Formiddag	9.40 – 10.00</a:t>
            </a: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Middag 		11.30 - 12.00 </a:t>
            </a:r>
          </a:p>
          <a:p>
            <a:pPr marL="1200150" lvl="1" indent="-457200" eaLnBrk="1" hangingPunct="1">
              <a:buFont typeface="Arial" pitchFamily="34" charset="0"/>
              <a:buChar char="•"/>
            </a:pPr>
            <a:r>
              <a:rPr lang="da-DK" sz="2400" dirty="0" smtClean="0">
                <a:latin typeface="Verdana" pitchFamily="34" charset="0"/>
              </a:rPr>
              <a:t>Eftermiddag 	13.45 – 14.00</a:t>
            </a:r>
          </a:p>
        </p:txBody>
      </p:sp>
    </p:spTree>
    <p:extLst>
      <p:ext uri="{BB962C8B-B14F-4D97-AF65-F5344CB8AC3E}">
        <p14:creationId xmlns:p14="http://schemas.microsoft.com/office/powerpoint/2010/main" val="359232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  <p:sp>
        <p:nvSpPr>
          <p:cNvPr id="6" name="Titel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z="3200" b="1" dirty="0" smtClean="0"/>
              <a:t>Voltasøjlen</a:t>
            </a:r>
            <a:endParaRPr lang="da-DK" sz="3200" b="1" dirty="0" smtClean="0">
              <a:solidFill>
                <a:schemeClr val="tx1"/>
              </a:solidFill>
            </a:endParaRPr>
          </a:p>
        </p:txBody>
      </p:sp>
      <p:sp>
        <p:nvSpPr>
          <p:cNvPr id="7" name="Tekstboks 15"/>
          <p:cNvSpPr txBox="1">
            <a:spLocks noChangeArrowheads="1"/>
          </p:cNvSpPr>
          <p:nvPr/>
        </p:nvSpPr>
        <p:spPr bwMode="auto">
          <a:xfrm>
            <a:off x="251520" y="1130838"/>
            <a:ext cx="6336704" cy="563231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dirty="0"/>
              <a:t>Balladen startede da Volta, i 1782 opfandt voltasøjlen,</a:t>
            </a:r>
          </a:p>
          <a:p>
            <a:pPr eaLnBrk="1" hangingPunct="1"/>
            <a:r>
              <a:rPr lang="da-DK" dirty="0"/>
              <a:t>det første galvaniske element. </a:t>
            </a:r>
            <a:endParaRPr lang="da-DK" dirty="0" smtClean="0"/>
          </a:p>
          <a:p>
            <a:pPr eaLnBrk="1" hangingPunct="1"/>
            <a:endParaRPr lang="da-DK" dirty="0" smtClean="0"/>
          </a:p>
          <a:p>
            <a:pPr eaLnBrk="1" hangingPunct="1"/>
            <a:r>
              <a:rPr lang="da-DK" dirty="0" smtClean="0"/>
              <a:t>Han </a:t>
            </a:r>
            <a:r>
              <a:rPr lang="da-DK" dirty="0"/>
              <a:t>vidste ikke, hvad han skulle bruge </a:t>
            </a:r>
            <a:r>
              <a:rPr lang="da-DK" dirty="0" smtClean="0"/>
              <a:t>det til, </a:t>
            </a:r>
            <a:r>
              <a:rPr lang="da-DK" dirty="0"/>
              <a:t>men fandt hurtigt ud af at man kunne få </a:t>
            </a:r>
            <a:r>
              <a:rPr lang="da-DK" dirty="0" smtClean="0"/>
              <a:t>stød </a:t>
            </a:r>
            <a:r>
              <a:rPr lang="da-DK" dirty="0"/>
              <a:t>ved at røre ved de to poler.</a:t>
            </a:r>
          </a:p>
          <a:p>
            <a:pPr eaLnBrk="1" hangingPunct="1"/>
            <a:endParaRPr lang="da-DK" dirty="0" smtClean="0"/>
          </a:p>
          <a:p>
            <a:pPr eaLnBrk="1" hangingPunct="1"/>
            <a:r>
              <a:rPr lang="da-DK" dirty="0" smtClean="0"/>
              <a:t>Han </a:t>
            </a:r>
            <a:r>
              <a:rPr lang="da-DK" dirty="0"/>
              <a:t>udførte flere forsøg, bl.a. fandt han ud af, at satte</a:t>
            </a:r>
          </a:p>
          <a:p>
            <a:pPr eaLnBrk="1" hangingPunct="1"/>
            <a:r>
              <a:rPr lang="da-DK" dirty="0"/>
              <a:t>han de to poler i hver sin ende af et frølår kunne han</a:t>
            </a:r>
          </a:p>
          <a:p>
            <a:pPr eaLnBrk="1" hangingPunct="1"/>
            <a:r>
              <a:rPr lang="da-DK" dirty="0"/>
              <a:t>få musklerne til at trække sig sammen. </a:t>
            </a:r>
            <a:endParaRPr lang="da-DK" dirty="0" smtClean="0"/>
          </a:p>
          <a:p>
            <a:pPr eaLnBrk="1" hangingPunct="1"/>
            <a:r>
              <a:rPr lang="da-DK" dirty="0" smtClean="0"/>
              <a:t>Som </a:t>
            </a:r>
            <a:r>
              <a:rPr lang="da-DK" dirty="0"/>
              <a:t>han </a:t>
            </a:r>
            <a:r>
              <a:rPr lang="da-DK" dirty="0" smtClean="0"/>
              <a:t>skriver, kunne </a:t>
            </a:r>
            <a:r>
              <a:rPr lang="da-DK" dirty="0"/>
              <a:t>dette forsøg også udføres med held på </a:t>
            </a:r>
            <a:r>
              <a:rPr lang="da-DK" dirty="0" smtClean="0"/>
              <a:t>nyligt henrettede </a:t>
            </a:r>
            <a:r>
              <a:rPr lang="da-DK" dirty="0"/>
              <a:t>tugthusfanger.</a:t>
            </a:r>
          </a:p>
          <a:p>
            <a:pPr eaLnBrk="1" hangingPunct="1"/>
            <a:endParaRPr lang="da-DK" dirty="0" smtClean="0"/>
          </a:p>
          <a:p>
            <a:pPr eaLnBrk="1" hangingPunct="1"/>
            <a:r>
              <a:rPr lang="da-DK" dirty="0" smtClean="0"/>
              <a:t>Hvor </a:t>
            </a:r>
            <a:r>
              <a:rPr lang="da-DK" dirty="0"/>
              <a:t>mærkeligt det end lyder blev voltasøjlen i slutningen af attenhundredetallet benyttet til at give hinanden stød, som en form for selskabsleg i de </a:t>
            </a:r>
            <a:r>
              <a:rPr lang="da-DK" dirty="0" smtClean="0"/>
              <a:t>velstående samfundslag</a:t>
            </a:r>
            <a:r>
              <a:rPr lang="da-DK" dirty="0"/>
              <a:t>.</a:t>
            </a:r>
          </a:p>
          <a:p>
            <a:pPr eaLnBrk="1" hangingPunct="1"/>
            <a:endParaRPr lang="da-DK" i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da-DK" i="1" dirty="0" smtClean="0">
                <a:solidFill>
                  <a:srgbClr val="C00000"/>
                </a:solidFill>
              </a:rPr>
              <a:t>Ret </a:t>
            </a:r>
            <a:r>
              <a:rPr lang="da-DK" i="1" dirty="0">
                <a:solidFill>
                  <a:srgbClr val="C00000"/>
                </a:solidFill>
              </a:rPr>
              <a:t>hurtigt erfarede man dog, at man kunne dø af at få</a:t>
            </a:r>
          </a:p>
          <a:p>
            <a:pPr eaLnBrk="1" hangingPunct="1"/>
            <a:r>
              <a:rPr lang="da-DK" i="1" dirty="0">
                <a:solidFill>
                  <a:srgbClr val="C00000"/>
                </a:solidFill>
              </a:rPr>
              <a:t>stød.</a:t>
            </a:r>
          </a:p>
          <a:p>
            <a:pPr eaLnBrk="1" hangingPunct="1"/>
            <a:endParaRPr lang="da-DK" dirty="0"/>
          </a:p>
        </p:txBody>
      </p:sp>
      <p:pic>
        <p:nvPicPr>
          <p:cNvPr id="9" name="Billede 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51"/>
          <a:stretch/>
        </p:blipFill>
        <p:spPr bwMode="auto">
          <a:xfrm>
            <a:off x="6398142" y="1484784"/>
            <a:ext cx="247356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096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8"/>
          <p:cNvSpPr txBox="1">
            <a:spLocks/>
          </p:cNvSpPr>
          <p:nvPr/>
        </p:nvSpPr>
        <p:spPr bwMode="auto">
          <a:xfrm>
            <a:off x="440531" y="253408"/>
            <a:ext cx="8183563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L-AUS står for:</a:t>
            </a:r>
          </a:p>
          <a:p>
            <a:pPr algn="ctr" eaLnBrk="1" hangingPunct="1"/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  <a:p>
            <a:pPr algn="ctr" eaLnBrk="1" hangingPunct="1"/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</p:txBody>
      </p:sp>
      <p:sp>
        <p:nvSpPr>
          <p:cNvPr id="14339" name="Rectangle 3"/>
          <p:cNvSpPr txBox="1">
            <a:spLocks noChangeArrowheads="1"/>
          </p:cNvSpPr>
          <p:nvPr/>
        </p:nvSpPr>
        <p:spPr bwMode="auto">
          <a:xfrm>
            <a:off x="1308905" y="2132856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da-DK" sz="3200" u="sng" dirty="0">
                <a:latin typeface="Verdana" pitchFamily="34" charset="0"/>
                <a:ea typeface="Geneva"/>
                <a:cs typeface="Geneva"/>
              </a:rPr>
              <a:t>L</a:t>
            </a:r>
            <a:r>
              <a:rPr lang="da-DK" sz="3200" dirty="0">
                <a:latin typeface="Verdana" pitchFamily="34" charset="0"/>
                <a:ea typeface="Geneva"/>
                <a:cs typeface="Geneva"/>
              </a:rPr>
              <a:t>avspændings </a:t>
            </a:r>
            <a:r>
              <a:rPr lang="da-DK" sz="3200" u="sng" dirty="0">
                <a:latin typeface="Verdana" pitchFamily="34" charset="0"/>
                <a:ea typeface="Geneva"/>
                <a:cs typeface="Geneva"/>
              </a:rPr>
              <a:t>A</a:t>
            </a:r>
            <a:r>
              <a:rPr lang="da-DK" sz="3200" dirty="0">
                <a:latin typeface="Verdana" pitchFamily="34" charset="0"/>
                <a:ea typeface="Geneva"/>
                <a:cs typeface="Geneva"/>
              </a:rPr>
              <a:t>rbejde </a:t>
            </a:r>
            <a:r>
              <a:rPr lang="da-DK" sz="3200" u="sng" dirty="0">
                <a:latin typeface="Verdana" pitchFamily="34" charset="0"/>
                <a:ea typeface="Geneva"/>
                <a:cs typeface="Geneva"/>
              </a:rPr>
              <a:t>U</a:t>
            </a:r>
            <a:r>
              <a:rPr lang="da-DK" sz="3200" dirty="0">
                <a:latin typeface="Verdana" pitchFamily="34" charset="0"/>
                <a:ea typeface="Geneva"/>
                <a:cs typeface="Geneva"/>
              </a:rPr>
              <a:t>nder </a:t>
            </a:r>
            <a:r>
              <a:rPr lang="da-DK" sz="3200" u="sng" dirty="0">
                <a:latin typeface="Verdana" pitchFamily="34" charset="0"/>
                <a:ea typeface="Geneva"/>
                <a:cs typeface="Geneva"/>
              </a:rPr>
              <a:t>S</a:t>
            </a:r>
            <a:r>
              <a:rPr lang="da-DK" sz="3200" dirty="0">
                <a:latin typeface="Verdana" pitchFamily="34" charset="0"/>
                <a:ea typeface="Geneva"/>
                <a:cs typeface="Geneva"/>
              </a:rPr>
              <a:t>pænding</a:t>
            </a:r>
            <a:r>
              <a:rPr lang="da-DK" sz="3200" dirty="0" smtClean="0">
                <a:latin typeface="Verdana" pitchFamily="34" charset="0"/>
                <a:ea typeface="Geneva"/>
                <a:cs typeface="Geneva"/>
              </a:rPr>
              <a:t>.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da-DK" sz="3200" dirty="0">
              <a:latin typeface="Verdana" pitchFamily="34" charset="0"/>
              <a:ea typeface="Geneva"/>
              <a:cs typeface="Geneva"/>
            </a:endParaRP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da-DK" sz="3200" dirty="0">
                <a:latin typeface="Verdana" pitchFamily="34" charset="0"/>
                <a:ea typeface="Geneva"/>
                <a:cs typeface="Geneva"/>
              </a:rPr>
              <a:t>Max 1000V AC / 1500V DC</a:t>
            </a:r>
          </a:p>
        </p:txBody>
      </p:sp>
      <p:sp>
        <p:nvSpPr>
          <p:cNvPr id="14340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3AE2CA6-A186-4FBE-AE0D-2E4E51E75BB9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5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80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8"/>
          <p:cNvSpPr>
            <a:spLocks noGrp="1"/>
          </p:cNvSpPr>
          <p:nvPr>
            <p:ph type="ctrTitle"/>
          </p:nvPr>
        </p:nvSpPr>
        <p:spPr>
          <a:xfrm>
            <a:off x="635000" y="2470150"/>
            <a:ext cx="8183563" cy="1639888"/>
          </a:xfrm>
        </p:spPr>
        <p:txBody>
          <a:bodyPr/>
          <a:lstStyle/>
          <a:p>
            <a:pPr marL="571500" indent="-571500" algn="l">
              <a:buFont typeface="Arial" pitchFamily="34" charset="0"/>
              <a:buChar char="•"/>
            </a:pPr>
            <a:r>
              <a:rPr lang="da-DK" sz="2800" dirty="0" smtClean="0">
                <a:solidFill>
                  <a:schemeClr val="tx1"/>
                </a:solidFill>
                <a:latin typeface="Verdana" pitchFamily="34" charset="0"/>
                <a:ea typeface="Geneva"/>
                <a:cs typeface="Verdana" pitchFamily="34" charset="0"/>
              </a:rPr>
              <a:t>De personer der arbejder på eller nær ved idriftsatte elektriske installationer</a:t>
            </a:r>
          </a:p>
        </p:txBody>
      </p:sp>
      <p:sp>
        <p:nvSpPr>
          <p:cNvPr id="13315" name="Subtitle 9"/>
          <p:cNvSpPr>
            <a:spLocks noGrp="1"/>
          </p:cNvSpPr>
          <p:nvPr>
            <p:ph type="subTitle" idx="1"/>
          </p:nvPr>
        </p:nvSpPr>
        <p:spPr>
          <a:xfrm>
            <a:off x="323528" y="3933056"/>
            <a:ext cx="8183562" cy="1246188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  <a:latin typeface="Verdana" pitchFamily="34" charset="0"/>
                <a:ea typeface="Geneva"/>
                <a:cs typeface="Verdana" pitchFamily="34" charset="0"/>
              </a:rPr>
              <a:t>… </a:t>
            </a:r>
            <a:r>
              <a:rPr lang="da-DK" sz="2400" dirty="0" smtClean="0">
                <a:solidFill>
                  <a:schemeClr val="tx1"/>
                </a:solidFill>
                <a:latin typeface="Verdana" pitchFamily="34" charset="0"/>
                <a:ea typeface="Geneva"/>
                <a:cs typeface="Verdana" pitchFamily="34" charset="0"/>
              </a:rPr>
              <a:t>OGSÅ selv om det ikke indebærer elektrisk arbejde.</a:t>
            </a:r>
          </a:p>
        </p:txBody>
      </p:sp>
      <p:sp>
        <p:nvSpPr>
          <p:cNvPr id="15364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5F33E3F-8926-4F73-BEAA-D03FB36A0F51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15365" name="Title 8"/>
          <p:cNvSpPr txBox="1">
            <a:spLocks/>
          </p:cNvSpPr>
          <p:nvPr/>
        </p:nvSpPr>
        <p:spPr bwMode="auto">
          <a:xfrm>
            <a:off x="539552" y="404664"/>
            <a:ext cx="8183563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Hvem skal have det </a:t>
            </a:r>
            <a:endParaRPr lang="da-DK" sz="3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  <a:p>
            <a:pPr eaLnBrk="1" hangingPunct="1"/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lovpligtige </a:t>
            </a:r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L-AUS kursus?</a:t>
            </a:r>
          </a:p>
        </p:txBody>
      </p:sp>
    </p:spTree>
    <p:extLst>
      <p:ext uri="{BB962C8B-B14F-4D97-AF65-F5344CB8AC3E}">
        <p14:creationId xmlns:p14="http://schemas.microsoft.com/office/powerpoint/2010/main" val="232040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8"/>
          <p:cNvSpPr txBox="1">
            <a:spLocks/>
          </p:cNvSpPr>
          <p:nvPr/>
        </p:nvSpPr>
        <p:spPr bwMode="auto">
          <a:xfrm>
            <a:off x="221526" y="476672"/>
            <a:ext cx="8047038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3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L-aus</a:t>
            </a:r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 kursus: 1 gang årligt</a:t>
            </a:r>
          </a:p>
          <a:p>
            <a:pPr eaLnBrk="1" hangingPunct="1"/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  <a:p>
            <a:pPr algn="ctr" eaLnBrk="1" hangingPunct="1"/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 </a:t>
            </a:r>
          </a:p>
        </p:txBody>
      </p:sp>
      <p:sp>
        <p:nvSpPr>
          <p:cNvPr id="7" name="Title 8"/>
          <p:cNvSpPr txBox="1">
            <a:spLocks/>
          </p:cNvSpPr>
          <p:nvPr/>
        </p:nvSpPr>
        <p:spPr bwMode="auto">
          <a:xfrm>
            <a:off x="217488" y="3684588"/>
            <a:ext cx="8793162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371600" indent="-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2" eaLnBrk="1" hangingPunct="1"/>
            <a:endParaRPr lang="da-DK" sz="2000">
              <a:ea typeface="Geneva"/>
              <a:cs typeface="Geneva"/>
            </a:endParaRPr>
          </a:p>
          <a:p>
            <a:pPr algn="ctr" eaLnBrk="1" hangingPunct="1"/>
            <a:r>
              <a:rPr lang="da-DK" sz="420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 </a:t>
            </a:r>
          </a:p>
        </p:txBody>
      </p:sp>
      <p:sp>
        <p:nvSpPr>
          <p:cNvPr id="16388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58E76B3-3083-4857-BBF2-6060ABFA1F09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7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576263" y="1600200"/>
            <a:ext cx="8075612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l">
              <a:defRPr/>
            </a:pPr>
            <a:r>
              <a:rPr lang="da-DK" sz="2800" b="1" dirty="0" smtClean="0"/>
              <a:t>Gyldighed:</a:t>
            </a:r>
          </a:p>
          <a:p>
            <a:pPr marL="533400" indent="-533400" algn="l">
              <a:buFont typeface="Arial" pitchFamily="34" charset="0"/>
              <a:buChar char="•"/>
              <a:defRPr/>
            </a:pPr>
            <a:r>
              <a:rPr lang="da-DK" sz="2800" dirty="0" smtClean="0"/>
              <a:t>elektrisk og ikke elektrisk arbejde på og nær el installationer</a:t>
            </a:r>
          </a:p>
          <a:p>
            <a:pPr marL="533400" indent="-533400" algn="l">
              <a:buFont typeface="Arial" pitchFamily="34" charset="0"/>
              <a:buChar char="•"/>
              <a:defRPr/>
            </a:pPr>
            <a:r>
              <a:rPr lang="da-DK" sz="2800" dirty="0" smtClean="0"/>
              <a:t>ej lægmands betjening (hr. Jensen)</a:t>
            </a:r>
          </a:p>
          <a:p>
            <a:pPr marL="533400" indent="-533400" algn="l">
              <a:buFont typeface="Arial" pitchFamily="34" charset="0"/>
              <a:buChar char="•"/>
              <a:defRPr/>
            </a:pPr>
            <a:r>
              <a:rPr lang="da-DK" sz="2800" dirty="0" smtClean="0"/>
              <a:t>tre metoder, </a:t>
            </a:r>
          </a:p>
          <a:p>
            <a:pPr marL="1371600" lvl="2" indent="-457200" algn="l">
              <a:buFont typeface="Arial" pitchFamily="34" charset="0"/>
              <a:buChar char="•"/>
              <a:defRPr/>
            </a:pPr>
            <a:r>
              <a:rPr lang="da-DK" sz="2800" dirty="0" smtClean="0"/>
              <a:t>spændingsløst, </a:t>
            </a:r>
          </a:p>
          <a:p>
            <a:pPr marL="1371600" lvl="2" indent="-457200" algn="l">
              <a:buFont typeface="Arial" pitchFamily="34" charset="0"/>
              <a:buChar char="•"/>
              <a:defRPr/>
            </a:pPr>
            <a:r>
              <a:rPr lang="da-DK" sz="2800" dirty="0" smtClean="0"/>
              <a:t>under spænding (L-AUS), </a:t>
            </a:r>
          </a:p>
          <a:p>
            <a:pPr marL="1371600" lvl="2" indent="-457200" algn="l">
              <a:buFont typeface="Arial" pitchFamily="34" charset="0"/>
              <a:buChar char="•"/>
              <a:defRPr/>
            </a:pPr>
            <a:r>
              <a:rPr lang="da-DK" sz="2800" dirty="0" smtClean="0"/>
              <a:t>nærved spænding (L-AUS),</a:t>
            </a:r>
          </a:p>
        </p:txBody>
      </p:sp>
    </p:spTree>
    <p:extLst>
      <p:ext uri="{BB962C8B-B14F-4D97-AF65-F5344CB8AC3E}">
        <p14:creationId xmlns:p14="http://schemas.microsoft.com/office/powerpoint/2010/main" val="30472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Se </a:t>
            </a:r>
            <a:r>
              <a:rPr lang="da-DK" dirty="0" err="1" smtClean="0"/>
              <a:t>L-aus</a:t>
            </a:r>
            <a:r>
              <a:rPr lang="da-DK" dirty="0" smtClean="0"/>
              <a:t> dvd kapitel 1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358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1" y="332656"/>
            <a:ext cx="6552405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Strømmens virkning </a:t>
            </a:r>
            <a:b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(</a:t>
            </a:r>
            <a:r>
              <a:rPr lang="da-DK" sz="3200" b="1" dirty="0" err="1" smtClean="0">
                <a:latin typeface="Verdana" pitchFamily="34" charset="0"/>
                <a:ea typeface="Geneva"/>
                <a:cs typeface="Verdana" pitchFamily="34" charset="0"/>
              </a:rPr>
              <a:t>L-aus</a:t>
            </a:r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)</a:t>
            </a:r>
          </a:p>
        </p:txBody>
      </p:sp>
      <p:sp>
        <p:nvSpPr>
          <p:cNvPr id="17411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1741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6E0E16D-F873-4D83-98D1-7FCDFCDC67DB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9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/>
          </a:p>
        </p:txBody>
      </p:sp>
      <p:pic>
        <p:nvPicPr>
          <p:cNvPr id="174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436813" y="-268287"/>
            <a:ext cx="4165600" cy="738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41523" y="333598"/>
            <a:ext cx="6346701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smtClean="0">
                <a:latin typeface="Verdana" pitchFamily="34" charset="0"/>
                <a:ea typeface="Geneva"/>
                <a:cs typeface="Verdana" pitchFamily="34" charset="0"/>
              </a:rPr>
              <a:t>Strømmens virkning</a:t>
            </a:r>
          </a:p>
        </p:txBody>
      </p:sp>
      <p:sp>
        <p:nvSpPr>
          <p:cNvPr id="18435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1843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E2970B3-EA6A-46F6-8D37-8CD0DA76A537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10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524919" y="-788293"/>
            <a:ext cx="3914775" cy="831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1" y="333375"/>
            <a:ext cx="5616624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Strømmens virkning</a:t>
            </a:r>
          </a:p>
        </p:txBody>
      </p:sp>
      <p:sp>
        <p:nvSpPr>
          <p:cNvPr id="19459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1946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3A45B11-BDA8-4D83-A430-286D872402B6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11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/>
          </a:p>
        </p:txBody>
      </p:sp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99"/>
          <a:stretch>
            <a:fillRect/>
          </a:stretch>
        </p:blipFill>
        <p:spPr bwMode="auto">
          <a:xfrm rot="-5400000">
            <a:off x="3156744" y="-1275556"/>
            <a:ext cx="2808287" cy="847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3375"/>
            <a:ext cx="6048672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Ulykkes statistik 2010</a:t>
            </a:r>
          </a:p>
        </p:txBody>
      </p:sp>
      <p:sp>
        <p:nvSpPr>
          <p:cNvPr id="23555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2355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7C78DDD-4C2E-4160-A9B9-1AC9E428F376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12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4" t="12695" r="13689" b="8203"/>
          <a:stretch/>
        </p:blipFill>
        <p:spPr bwMode="auto">
          <a:xfrm>
            <a:off x="388936" y="1313728"/>
            <a:ext cx="8575552" cy="540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4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3375"/>
            <a:ext cx="6048672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Ulykkes statistik 2010</a:t>
            </a:r>
          </a:p>
        </p:txBody>
      </p:sp>
      <p:sp>
        <p:nvSpPr>
          <p:cNvPr id="23555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2355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7C78DDD-4C2E-4160-A9B9-1AC9E428F376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13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6" t="18338" r="10286" b="29492"/>
          <a:stretch/>
        </p:blipFill>
        <p:spPr bwMode="auto">
          <a:xfrm>
            <a:off x="107504" y="1592312"/>
            <a:ext cx="8928992" cy="349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88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3375"/>
            <a:ext cx="4248125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Ulykkes statistik</a:t>
            </a:r>
          </a:p>
        </p:txBody>
      </p:sp>
      <p:sp>
        <p:nvSpPr>
          <p:cNvPr id="23555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2355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7C78DDD-4C2E-4160-A9B9-1AC9E428F376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14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/>
          </a:p>
        </p:txBody>
      </p:sp>
      <p:sp>
        <p:nvSpPr>
          <p:cNvPr id="9" name="Title 8"/>
          <p:cNvSpPr txBox="1">
            <a:spLocks/>
          </p:cNvSpPr>
          <p:nvPr/>
        </p:nvSpPr>
        <p:spPr bwMode="auto">
          <a:xfrm>
            <a:off x="217488" y="1635125"/>
            <a:ext cx="8793162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400" dirty="0">
                <a:ea typeface="Geneva"/>
                <a:cs typeface="Geneva"/>
              </a:rPr>
              <a:t>Der </a:t>
            </a:r>
            <a:r>
              <a:rPr lang="da-DK" sz="2400" u="sng" dirty="0">
                <a:ea typeface="Geneva"/>
                <a:cs typeface="Geneva"/>
              </a:rPr>
              <a:t>dør</a:t>
            </a:r>
            <a:r>
              <a:rPr lang="da-DK" sz="2400" dirty="0">
                <a:ea typeface="Geneva"/>
                <a:cs typeface="Geneva"/>
              </a:rPr>
              <a:t> gennemsnitlig 2 personer i DK om året pga. en el-ulykke.</a:t>
            </a:r>
          </a:p>
          <a:p>
            <a:pPr algn="ctr" eaLnBrk="1" hangingPunct="1"/>
            <a:endParaRPr lang="da-DK" sz="2400" dirty="0">
              <a:ea typeface="Geneva"/>
              <a:cs typeface="Geneva"/>
            </a:endParaRPr>
          </a:p>
          <a:p>
            <a:pPr eaLnBrk="1" hangingPunct="1"/>
            <a:r>
              <a:rPr lang="da-DK" sz="2400" dirty="0">
                <a:ea typeface="Geneva"/>
                <a:cs typeface="Geneva"/>
              </a:rPr>
              <a:t>I gennemsnit kommer </a:t>
            </a:r>
            <a:r>
              <a:rPr lang="da-DK" sz="2400" u="sng" dirty="0">
                <a:ea typeface="Geneva"/>
                <a:cs typeface="Geneva"/>
              </a:rPr>
              <a:t>5400</a:t>
            </a:r>
            <a:r>
              <a:rPr lang="da-DK" sz="2400" dirty="0">
                <a:ea typeface="Geneva"/>
                <a:cs typeface="Geneva"/>
              </a:rPr>
              <a:t> personer til skade om året pga. el-ulykker (registret + uregistreret ulykker</a:t>
            </a:r>
            <a:r>
              <a:rPr lang="da-DK" sz="2400" dirty="0" smtClean="0">
                <a:ea typeface="Geneva"/>
                <a:cs typeface="Geneva"/>
              </a:rPr>
              <a:t>)</a:t>
            </a:r>
          </a:p>
          <a:p>
            <a:pPr eaLnBrk="1" hangingPunct="1"/>
            <a:endParaRPr lang="da-DK" sz="2400" u="sng" dirty="0" smtClean="0"/>
          </a:p>
          <a:p>
            <a:pPr eaLnBrk="1" hangingPunct="1"/>
            <a:r>
              <a:rPr lang="da-DK" sz="2400" u="sng" dirty="0" smtClean="0"/>
              <a:t>En </a:t>
            </a:r>
            <a:r>
              <a:rPr lang="da-DK" sz="2400" u="sng" dirty="0"/>
              <a:t>el-ulykke defineres som</a:t>
            </a:r>
            <a:r>
              <a:rPr lang="da-DK" sz="2400" dirty="0"/>
              <a:t>: </a:t>
            </a:r>
            <a:endParaRPr lang="da-DK" sz="2400" dirty="0" smtClean="0"/>
          </a:p>
          <a:p>
            <a:pPr eaLnBrk="1" hangingPunct="1"/>
            <a:r>
              <a:rPr lang="da-DK" sz="2400" i="1" dirty="0" smtClean="0"/>
              <a:t>enhver </a:t>
            </a:r>
            <a:r>
              <a:rPr lang="da-DK" sz="2400" i="1" dirty="0"/>
              <a:t>hændelse hvor elektrisk strøm har medført at en person direkte eller indirekte er blevet skadet ved strømgennemgang eller en </a:t>
            </a:r>
            <a:r>
              <a:rPr lang="da-DK" sz="2400" i="1" dirty="0" err="1"/>
              <a:t>lysbue</a:t>
            </a:r>
            <a:endParaRPr lang="da-DK" sz="2400" i="1" dirty="0"/>
          </a:p>
          <a:p>
            <a:pPr algn="ctr" eaLnBrk="1" hangingPunct="1"/>
            <a:endParaRPr lang="da-DK" sz="2800" dirty="0"/>
          </a:p>
          <a:p>
            <a:pPr eaLnBrk="1" hangingPunct="1"/>
            <a:endParaRPr lang="da-DK" sz="2800" dirty="0">
              <a:ea typeface="Geneva"/>
              <a:cs typeface="Geneva"/>
            </a:endParaRPr>
          </a:p>
          <a:p>
            <a:pPr algn="ctr" eaLnBrk="1" hangingPunct="1"/>
            <a:endParaRPr lang="da-DK" sz="3200" dirty="0"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31128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Kun 2,5 % af alle elektrikere har </a:t>
            </a:r>
            <a:r>
              <a:rPr lang="da-DK" sz="2400" dirty="0" smtClean="0">
                <a:solidFill>
                  <a:schemeClr val="tx1"/>
                </a:solidFill>
              </a:rPr>
              <a:t>aldrig fået </a:t>
            </a:r>
            <a:r>
              <a:rPr lang="da-DK" sz="2400" dirty="0">
                <a:solidFill>
                  <a:schemeClr val="tx1"/>
                </a:solidFill>
              </a:rPr>
              <a:t/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elektrisk stød i deres arbejdsliv. </a:t>
            </a:r>
            <a:r>
              <a:rPr lang="da-DK" sz="2400" dirty="0" smtClean="0">
                <a:solidFill>
                  <a:schemeClr val="tx1"/>
                </a:solidFill>
              </a:rPr>
              <a:t/>
            </a:r>
            <a:br>
              <a:rPr lang="da-DK" sz="2400" dirty="0" smtClean="0">
                <a:solidFill>
                  <a:schemeClr val="tx1"/>
                </a:solidFill>
              </a:rPr>
            </a:br>
            <a:r>
              <a:rPr lang="da-DK" sz="2400" dirty="0" smtClean="0">
                <a:solidFill>
                  <a:schemeClr val="tx1"/>
                </a:solidFill>
              </a:rPr>
              <a:t>Det viser en </a:t>
            </a:r>
            <a:r>
              <a:rPr lang="da-DK" sz="2400" dirty="0">
                <a:solidFill>
                  <a:schemeClr val="tx1"/>
                </a:solidFill>
              </a:rPr>
              <a:t>arbejdsmiljøundersøgelse, som Dansk </a:t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El-Forbund har fået lavet i 2010</a:t>
            </a:r>
            <a:r>
              <a:rPr lang="da-DK" sz="2400" dirty="0" smtClean="0">
                <a:solidFill>
                  <a:schemeClr val="tx1"/>
                </a:solidFill>
              </a:rPr>
              <a:t>.</a:t>
            </a:r>
            <a:br>
              <a:rPr lang="da-DK" sz="2400" dirty="0" smtClean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/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Samme undersøgelse viser, at 8 % får varige </a:t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helbredsproblemer i form af muskel- og </a:t>
            </a:r>
            <a:r>
              <a:rPr lang="da-DK" sz="2400" dirty="0" smtClean="0">
                <a:solidFill>
                  <a:schemeClr val="tx1"/>
                </a:solidFill>
              </a:rPr>
              <a:t>skelet-</a:t>
            </a:r>
            <a:r>
              <a:rPr lang="da-DK" sz="2400" dirty="0">
                <a:solidFill>
                  <a:schemeClr val="tx1"/>
                </a:solidFill>
              </a:rPr>
              <a:t/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>
                <a:solidFill>
                  <a:schemeClr val="tx1"/>
                </a:solidFill>
              </a:rPr>
              <a:t>sygdomme, nerveskader samt psykiske efter</a:t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2400" dirty="0" smtClean="0">
                <a:solidFill>
                  <a:schemeClr val="tx1"/>
                </a:solidFill>
              </a:rPr>
              <a:t>-virkninger</a:t>
            </a:r>
            <a:r>
              <a:rPr lang="da-DK" sz="2400" dirty="0">
                <a:solidFill>
                  <a:schemeClr val="tx1"/>
                </a:solidFill>
              </a:rPr>
              <a:t>.</a:t>
            </a:r>
            <a:br>
              <a:rPr lang="da-DK" sz="2400" dirty="0">
                <a:solidFill>
                  <a:schemeClr val="tx1"/>
                </a:solidFill>
              </a:rPr>
            </a:br>
            <a:endParaRPr lang="da-DK" sz="2400" dirty="0">
              <a:solidFill>
                <a:schemeClr val="tx1"/>
              </a:solidFill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B4E92-5DDE-4239-99DA-77CCE3A2CA01}" type="slidenum">
              <a:rPr lang="da-DK" smtClean="0"/>
              <a:pPr>
                <a:defRPr/>
              </a:pPr>
              <a:t>15</a:t>
            </a:fld>
            <a:endParaRPr lang="da-DK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3528" y="333375"/>
            <a:ext cx="4248125" cy="719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606B7A"/>
                </a:solidFill>
                <a:latin typeface="Verdana"/>
                <a:ea typeface="Geneva" charset="-128"/>
                <a:cs typeface="Verdana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9pPr>
          </a:lstStyle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Ulykkes statistik</a:t>
            </a:r>
          </a:p>
        </p:txBody>
      </p:sp>
    </p:spTree>
    <p:extLst>
      <p:ext uri="{BB962C8B-B14F-4D97-AF65-F5344CB8AC3E}">
        <p14:creationId xmlns:p14="http://schemas.microsoft.com/office/powerpoint/2010/main" val="41604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>
          <a:xfrm>
            <a:off x="173979" y="170764"/>
            <a:ext cx="6465664" cy="995363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En typisk industri installation T-N net</a:t>
            </a:r>
          </a:p>
        </p:txBody>
      </p:sp>
      <p:sp>
        <p:nvSpPr>
          <p:cNvPr id="30723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07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D368FE4-1D1F-47C8-8E8B-E977900F032A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16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a-DK"/>
          </a:p>
        </p:txBody>
      </p:sp>
      <p:grpSp>
        <p:nvGrpSpPr>
          <p:cNvPr id="30726" name="Group 1"/>
          <p:cNvGrpSpPr>
            <a:grpSpLocks/>
          </p:cNvGrpSpPr>
          <p:nvPr/>
        </p:nvGrpSpPr>
        <p:grpSpPr bwMode="auto">
          <a:xfrm>
            <a:off x="1042988" y="1383952"/>
            <a:ext cx="6624637" cy="4205288"/>
            <a:chOff x="1152" y="2438"/>
            <a:chExt cx="9638" cy="5487"/>
          </a:xfrm>
        </p:grpSpPr>
        <p:graphicFrame>
          <p:nvGraphicFramePr>
            <p:cNvPr id="30727" name="Objekt 7"/>
            <p:cNvGraphicFramePr>
              <a:graphicFrameLocks noChangeAspect="1"/>
            </p:cNvGraphicFramePr>
            <p:nvPr/>
          </p:nvGraphicFramePr>
          <p:xfrm>
            <a:off x="1152" y="2438"/>
            <a:ext cx="9638" cy="5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3" r:id="rId3" imgW="3781425" imgH="2152650" progId="AutoCAD.Drawing.14">
                    <p:embed/>
                  </p:oleObj>
                </mc:Choice>
                <mc:Fallback>
                  <p:oleObj r:id="rId3" imgW="3781425" imgH="2152650" progId="AutoCAD.Drawing.1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2" y="2438"/>
                          <a:ext cx="9638" cy="5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28" name="Rectangle 4"/>
            <p:cNvSpPr>
              <a:spLocks noChangeArrowheads="1"/>
            </p:cNvSpPr>
            <p:nvPr/>
          </p:nvSpPr>
          <p:spPr bwMode="auto">
            <a:xfrm>
              <a:off x="3141" y="2704"/>
              <a:ext cx="360" cy="18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0729" name="Rectangle 3"/>
            <p:cNvSpPr>
              <a:spLocks noChangeArrowheads="1"/>
            </p:cNvSpPr>
            <p:nvPr/>
          </p:nvSpPr>
          <p:spPr bwMode="auto">
            <a:xfrm>
              <a:off x="3141" y="3424"/>
              <a:ext cx="360" cy="18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0730" name="Rectangle 2"/>
            <p:cNvSpPr>
              <a:spLocks noChangeArrowheads="1"/>
            </p:cNvSpPr>
            <p:nvPr/>
          </p:nvSpPr>
          <p:spPr bwMode="auto">
            <a:xfrm>
              <a:off x="3141" y="4144"/>
              <a:ext cx="360" cy="18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4451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 bwMode="auto">
          <a:xfrm>
            <a:off x="217488" y="1865313"/>
            <a:ext cx="8793162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800" dirty="0">
                <a:ea typeface="Geneva"/>
                <a:cs typeface="Geneva"/>
              </a:rPr>
              <a:t>En persons modstand igennem kroppen kan variere imellem </a:t>
            </a:r>
            <a:r>
              <a:rPr lang="da-DK" sz="2800" dirty="0" smtClean="0">
                <a:ea typeface="Geneva"/>
                <a:cs typeface="Geneva"/>
              </a:rPr>
              <a:t>500</a:t>
            </a:r>
            <a:r>
              <a:rPr lang="el-GR" sz="2800" dirty="0" smtClean="0">
                <a:ea typeface="Geneva"/>
                <a:cs typeface="Geneva"/>
              </a:rPr>
              <a:t>Ω</a:t>
            </a:r>
            <a:r>
              <a:rPr lang="da-DK" sz="2800" dirty="0" smtClean="0">
                <a:ea typeface="Geneva"/>
                <a:cs typeface="Geneva"/>
              </a:rPr>
              <a:t> </a:t>
            </a:r>
            <a:r>
              <a:rPr lang="da-DK" sz="2800" dirty="0">
                <a:ea typeface="Geneva"/>
                <a:cs typeface="Geneva"/>
              </a:rPr>
              <a:t>og 500k</a:t>
            </a:r>
            <a:r>
              <a:rPr lang="el-GR" sz="2800" dirty="0">
                <a:ea typeface="Geneva"/>
                <a:cs typeface="Geneva"/>
              </a:rPr>
              <a:t>Ω</a:t>
            </a:r>
            <a:r>
              <a:rPr lang="da-DK" sz="2800" dirty="0">
                <a:ea typeface="Geneva"/>
                <a:cs typeface="Geneva"/>
              </a:rPr>
              <a:t>, alt efter omstændighederne. </a:t>
            </a:r>
            <a:br>
              <a:rPr lang="da-DK" sz="2800" dirty="0">
                <a:ea typeface="Geneva"/>
                <a:cs typeface="Geneva"/>
              </a:rPr>
            </a:br>
            <a:r>
              <a:rPr lang="da-DK" sz="2800" dirty="0">
                <a:ea typeface="Geneva"/>
                <a:cs typeface="Geneva"/>
              </a:rPr>
              <a:t>F.eks. kan en let fugtig hånd  stramt omkring en stålgenstand udgøre en kritisk overgangsmodstand.</a:t>
            </a:r>
          </a:p>
          <a:p>
            <a:pPr eaLnBrk="1" hangingPunct="1"/>
            <a:r>
              <a:rPr lang="da-DK" sz="1000" dirty="0">
                <a:ea typeface="Geneva"/>
                <a:cs typeface="Geneva"/>
              </a:rPr>
              <a:t> </a:t>
            </a:r>
          </a:p>
          <a:p>
            <a:pPr eaLnBrk="1" hangingPunct="1"/>
            <a:r>
              <a:rPr lang="da-DK" sz="2800" dirty="0">
                <a:ea typeface="Geneva"/>
                <a:cs typeface="Geneva"/>
              </a:rPr>
              <a:t>Eller den værst tænkelige: et sår i hånden…</a:t>
            </a:r>
          </a:p>
        </p:txBody>
      </p:sp>
      <p:sp>
        <p:nvSpPr>
          <p:cNvPr id="26627" name="Title 8"/>
          <p:cNvSpPr txBox="1">
            <a:spLocks/>
          </p:cNvSpPr>
          <p:nvPr/>
        </p:nvSpPr>
        <p:spPr bwMode="auto">
          <a:xfrm>
            <a:off x="338138" y="255935"/>
            <a:ext cx="7332662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Modstand i kroppen:</a:t>
            </a:r>
          </a:p>
        </p:txBody>
      </p:sp>
      <p:sp>
        <p:nvSpPr>
          <p:cNvPr id="26628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D47827-E82A-468E-99DF-12F5243E9353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17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45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 txBox="1">
            <a:spLocks/>
          </p:cNvSpPr>
          <p:nvPr/>
        </p:nvSpPr>
        <p:spPr bwMode="auto">
          <a:xfrm>
            <a:off x="217488" y="1314450"/>
            <a:ext cx="8793162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 dirty="0" smtClean="0">
                <a:ea typeface="Geneva"/>
                <a:cs typeface="Geneva"/>
              </a:rPr>
              <a:t>Ohms </a:t>
            </a:r>
            <a:r>
              <a:rPr lang="da-DK" sz="2000" dirty="0">
                <a:ea typeface="Geneva"/>
                <a:cs typeface="Geneva"/>
              </a:rPr>
              <a:t>lov : </a:t>
            </a:r>
          </a:p>
        </p:txBody>
      </p:sp>
      <p:sp>
        <p:nvSpPr>
          <p:cNvPr id="27651" name="Title 8"/>
          <p:cNvSpPr txBox="1">
            <a:spLocks/>
          </p:cNvSpPr>
          <p:nvPr/>
        </p:nvSpPr>
        <p:spPr bwMode="auto">
          <a:xfrm>
            <a:off x="119657" y="301625"/>
            <a:ext cx="733266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En lille udregning: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593904"/>
              </p:ext>
            </p:extLst>
          </p:nvPr>
        </p:nvGraphicFramePr>
        <p:xfrm>
          <a:off x="755576" y="2348880"/>
          <a:ext cx="14065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2" name="Ligning" r:id="rId3" imgW="711000" imgH="393480" progId="Equation.3">
                  <p:embed/>
                </p:oleObj>
              </mc:Choice>
              <mc:Fallback>
                <p:oleObj name="Ligning" r:id="rId3" imgW="711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2348880"/>
                        <a:ext cx="1406525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11194"/>
              </p:ext>
            </p:extLst>
          </p:nvPr>
        </p:nvGraphicFramePr>
        <p:xfrm>
          <a:off x="755576" y="3412083"/>
          <a:ext cx="1430337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3" name="Ligning" r:id="rId5" imgW="723600" imgH="393480" progId="Equation.3">
                  <p:embed/>
                </p:oleObj>
              </mc:Choice>
              <mc:Fallback>
                <p:oleObj name="Ligning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412083"/>
                        <a:ext cx="1430337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90009"/>
              </p:ext>
            </p:extLst>
          </p:nvPr>
        </p:nvGraphicFramePr>
        <p:xfrm>
          <a:off x="827584" y="4509120"/>
          <a:ext cx="11049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4" name="Ligning" r:id="rId7" imgW="558720" imgH="177480" progId="Equation.3">
                  <p:embed/>
                </p:oleObj>
              </mc:Choice>
              <mc:Fallback>
                <p:oleObj name="Ligning" r:id="rId7" imgW="558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509120"/>
                        <a:ext cx="110490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F2CFC49-F0F7-491A-A28D-BFD9A82F753F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18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485077"/>
              </p:ext>
            </p:extLst>
          </p:nvPr>
        </p:nvGraphicFramePr>
        <p:xfrm>
          <a:off x="4788024" y="2420888"/>
          <a:ext cx="14065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5" name="Ligning" r:id="rId9" imgW="711000" imgH="393480" progId="Equation.3">
                  <p:embed/>
                </p:oleObj>
              </mc:Choice>
              <mc:Fallback>
                <p:oleObj name="Ligning" r:id="rId9" imgW="711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2420888"/>
                        <a:ext cx="1406525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045404"/>
              </p:ext>
            </p:extLst>
          </p:nvPr>
        </p:nvGraphicFramePr>
        <p:xfrm>
          <a:off x="4788024" y="3482926"/>
          <a:ext cx="14303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6" name="Ligning" r:id="rId11" imgW="723600" imgH="393480" progId="Equation.3">
                  <p:embed/>
                </p:oleObj>
              </mc:Choice>
              <mc:Fallback>
                <p:oleObj name="Ligning" r:id="rId11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3482926"/>
                        <a:ext cx="143033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071404"/>
              </p:ext>
            </p:extLst>
          </p:nvPr>
        </p:nvGraphicFramePr>
        <p:xfrm>
          <a:off x="4784725" y="4579938"/>
          <a:ext cx="1255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name="Ligning" r:id="rId13" imgW="634680" imgH="177480" progId="Equation.3">
                  <p:embed/>
                </p:oleObj>
              </mc:Choice>
              <mc:Fallback>
                <p:oleObj name="Ligning" r:id="rId13" imgW="634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4725" y="4579938"/>
                        <a:ext cx="12557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kstboks 5"/>
          <p:cNvSpPr txBox="1"/>
          <p:nvPr/>
        </p:nvSpPr>
        <p:spPr>
          <a:xfrm>
            <a:off x="484836" y="1857412"/>
            <a:ext cx="286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smtClean="0">
                <a:solidFill>
                  <a:srgbClr val="FF0000"/>
                </a:solidFill>
              </a:rPr>
              <a:t>Jordleder ej monteret:</a:t>
            </a:r>
            <a:endParaRPr lang="da-DK" b="1" dirty="0">
              <a:solidFill>
                <a:srgbClr val="FF0000"/>
              </a:solidFill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4336219" y="1874651"/>
            <a:ext cx="286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smtClean="0"/>
              <a:t>Jordleder monteret: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24992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2560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B4D461A-8A71-4624-BB9D-61198CB18EA0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19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680309"/>
              </p:ext>
            </p:extLst>
          </p:nvPr>
        </p:nvGraphicFramePr>
        <p:xfrm>
          <a:off x="1475656" y="1252538"/>
          <a:ext cx="6253163" cy="5336336"/>
        </p:xfrm>
        <a:graphic>
          <a:graphicData uri="http://schemas.openxmlformats.org/drawingml/2006/table">
            <a:tbl>
              <a:tblPr/>
              <a:tblGrid>
                <a:gridCol w="1906743"/>
                <a:gridCol w="4346420"/>
              </a:tblGrid>
              <a:tr h="620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b="1" cap="small" dirty="0" smtClean="0">
                          <a:latin typeface="Times New Roman"/>
                          <a:ea typeface="Times New Roman"/>
                          <a:cs typeface="Times New Roman"/>
                        </a:rPr>
                        <a:t>Strømstyrke </a:t>
                      </a:r>
                      <a:r>
                        <a:rPr lang="da-DK" sz="1600" b="1" cap="small" dirty="0"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da-DK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da-DK" sz="1600" b="1" cap="small" dirty="0" err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da-DK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580" marR="36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b="1" cap="small" dirty="0">
                          <a:latin typeface="Times New Roman"/>
                          <a:ea typeface="Times New Roman"/>
                          <a:cs typeface="Times New Roman"/>
                        </a:rPr>
                        <a:t>Påvirkning af kroppen</a:t>
                      </a:r>
                      <a:endParaRPr lang="da-DK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580" marR="36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&lt;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1mA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Der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vil højst være en kilderen fornemmelse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da-DK" sz="1600" dirty="0" err="1">
                          <a:latin typeface="Times New Roman"/>
                          <a:ea typeface="Times New Roman"/>
                          <a:cs typeface="Times New Roman"/>
                        </a:rPr>
                        <a:t>mA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 – 15 </a:t>
                      </a:r>
                      <a:r>
                        <a:rPr lang="da-DK" sz="1600" dirty="0" err="1">
                          <a:latin typeface="Times New Roman"/>
                          <a:ea typeface="Times New Roman"/>
                          <a:cs typeface="Times New Roman"/>
                        </a:rPr>
                        <a:t>mA</a:t>
                      </a:r>
                      <a:endParaRPr lang="da-DK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Stødvirkning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men stadig muskelkontrol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49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15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mA – 20 mA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Voldsom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stødvirkning, svigtende muskelkontrol.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Kan få lette forbrændinger, samt muskelsammentrækninger. Det er i dette område man begynder at hænge fast og ikke kan komme fri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24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da-DK" sz="1600" dirty="0" err="1">
                          <a:latin typeface="Times New Roman"/>
                          <a:ea typeface="Times New Roman"/>
                          <a:cs typeface="Times New Roman"/>
                        </a:rPr>
                        <a:t>mA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 og opefter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065" algn="ctr"/>
                          <a:tab pos="6120130" algn="r"/>
                          <a:tab pos="828040" algn="l"/>
                        </a:tabLst>
                        <a:defRPr/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Kraftige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muskelsammentrækninger, der kan standse åndedrætsfunktionen, hvis strømmen passerer </a:t>
                      </a: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lungemusklerne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065" algn="ctr"/>
                          <a:tab pos="6120130" algn="r"/>
                          <a:tab pos="828040" algn="l"/>
                        </a:tabLst>
                        <a:defRPr/>
                      </a:pPr>
                      <a:r>
                        <a:rPr lang="da-DK" sz="16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Ventrikelflimren</a:t>
                      </a: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/ hjerteflimmer med evt. dødelig virkning. Skal indlægges til observation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endParaRPr lang="da-DK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489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over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200 </a:t>
                      </a:r>
                      <a:r>
                        <a:rPr lang="da-DK" sz="1600" dirty="0" err="1">
                          <a:latin typeface="Times New Roman"/>
                          <a:ea typeface="Times New Roman"/>
                          <a:cs typeface="Times New Roman"/>
                        </a:rPr>
                        <a:t>mA</a:t>
                      </a:r>
                      <a:endParaRPr lang="da-DK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060065" algn="ctr"/>
                          <a:tab pos="6120130" algn="r"/>
                          <a:tab pos="828040" algn="l"/>
                        </a:tabLst>
                      </a:pP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Meget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kraftige muskelsammentrækninger, der vil klemme og standse hjertet samt tredje grads forbrændinger der hvor strømmen går ind. Skal i gang med at give kunstigt åndedræt og muligvis hjertemassage hvis personen sidder </a:t>
                      </a:r>
                      <a:r>
                        <a:rPr lang="da-DK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for lang </a:t>
                      </a:r>
                      <a:r>
                        <a:rPr lang="da-DK" sz="1600" dirty="0">
                          <a:latin typeface="Times New Roman"/>
                          <a:ea typeface="Times New Roman"/>
                          <a:cs typeface="Times New Roman"/>
                        </a:rPr>
                        <a:t>tid fast</a:t>
                      </a:r>
                    </a:p>
                  </a:txBody>
                  <a:tcPr marL="36580" marR="36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3375"/>
            <a:ext cx="5184229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Strømmens virkning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3375"/>
            <a:ext cx="5184229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Strømmens virkning</a:t>
            </a:r>
          </a:p>
        </p:txBody>
      </p:sp>
      <p:sp>
        <p:nvSpPr>
          <p:cNvPr id="24579" name="Pladsholder til dato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mtClean="0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2458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A5C4690-6908-4F1B-BF58-80605A84E3A5}" type="slidenum">
              <a:rPr lang="da-DK" smtClean="0">
                <a:solidFill>
                  <a:srgbClr val="898989"/>
                </a:solidFill>
                <a:latin typeface="Verdana" pitchFamily="34" charset="0"/>
              </a:rPr>
              <a:pPr eaLnBrk="1" hangingPunct="1"/>
              <a:t>20</a:t>
            </a:fld>
            <a:endParaRPr lang="da-DK" smtClean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323850" y="1341438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/>
          </a:p>
        </p:txBody>
      </p:sp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39989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4787900" y="1916113"/>
            <a:ext cx="3744913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/>
              <a:t>Den strøm der vil gå i gemmen kroppen afhænger af </a:t>
            </a:r>
          </a:p>
          <a:p>
            <a:pPr eaLnBrk="1" hangingPunct="1">
              <a:buFontTx/>
              <a:buChar char="-"/>
            </a:pPr>
            <a:r>
              <a:rPr lang="da-DK"/>
              <a:t> spændingens størrelse og</a:t>
            </a:r>
          </a:p>
          <a:p>
            <a:pPr eaLnBrk="1" hangingPunct="1">
              <a:buFontTx/>
              <a:buChar char="-"/>
            </a:pPr>
            <a:r>
              <a:rPr lang="da-DK"/>
              <a:t> berørings modstanden </a:t>
            </a:r>
          </a:p>
          <a:p>
            <a:pPr eaLnBrk="1" hangingPunct="1"/>
            <a:r>
              <a:rPr lang="da-DK"/>
              <a:t>  (er man tør eller våd i hånden)</a:t>
            </a:r>
          </a:p>
          <a:p>
            <a:pPr eaLnBrk="1" hangingPunct="1"/>
            <a:endParaRPr lang="da-DK"/>
          </a:p>
          <a:p>
            <a:pPr eaLnBrk="1" hangingPunct="1"/>
            <a:r>
              <a:rPr lang="da-DK"/>
              <a:t>Strømmen vil gå gennem kroppen hvor der er mindst modstand, dvs. gennem nervebaner og blodårerne. </a:t>
            </a:r>
          </a:p>
          <a:p>
            <a:pPr eaLnBrk="1" hangingPunct="1"/>
            <a:endParaRPr lang="da-DK"/>
          </a:p>
          <a:p>
            <a:pPr eaLnBrk="1" hangingPunct="1"/>
            <a:r>
              <a:rPr lang="da-DK"/>
              <a:t>Hvis strømmen passerer hjerte, kan det meget let medfør hjertestop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04200" cy="995363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Berørings måder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3528" y="1628800"/>
            <a:ext cx="8204200" cy="351155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da-DK" sz="2400" b="1" u="sng" dirty="0" smtClean="0"/>
              <a:t>Direkte berøring definition</a:t>
            </a:r>
          </a:p>
          <a:p>
            <a:pPr marL="400050" lvl="1" indent="0">
              <a:buFont typeface="Arial" charset="0"/>
              <a:buNone/>
              <a:defRPr/>
            </a:pPr>
            <a:r>
              <a:rPr lang="da-DK" sz="2400" dirty="0" smtClean="0"/>
              <a:t>Personers eller husdyrs berøring af spændingsførende dele. </a:t>
            </a:r>
          </a:p>
          <a:p>
            <a:pPr marL="400050" lvl="1" indent="0">
              <a:buFont typeface="Arial" charset="0"/>
              <a:buNone/>
              <a:defRPr/>
            </a:pPr>
            <a:endParaRPr lang="da-DK" sz="2400" dirty="0" smtClean="0"/>
          </a:p>
          <a:p>
            <a:pPr marL="0" indent="0">
              <a:buFont typeface="Arial" charset="0"/>
              <a:buNone/>
              <a:defRPr/>
            </a:pPr>
            <a:r>
              <a:rPr lang="da-DK" sz="2400" b="1" u="sng" dirty="0" smtClean="0"/>
              <a:t>Indirekte berøring definition:</a:t>
            </a:r>
          </a:p>
          <a:p>
            <a:pPr marL="457200" lvl="1" indent="0">
              <a:buFont typeface="Arial" charset="0"/>
              <a:buNone/>
              <a:defRPr/>
            </a:pPr>
            <a:r>
              <a:rPr lang="da-DK" sz="2400" dirty="0" smtClean="0"/>
              <a:t>Personers eller husdyrs berøring af udsatte dele, som er blevet 	spændingsførende som følge af fejl.</a:t>
            </a:r>
          </a:p>
          <a:p>
            <a:pPr>
              <a:buFont typeface="Arial" charset="0"/>
              <a:buChar char="•"/>
              <a:defRPr/>
            </a:pPr>
            <a:endParaRPr lang="da-DK" sz="2400" dirty="0"/>
          </a:p>
        </p:txBody>
      </p:sp>
      <p:sp>
        <p:nvSpPr>
          <p:cNvPr id="29700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29701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FAD28A4-7CAD-490C-A3AC-F6915AC2CAC0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21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309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Se </a:t>
            </a:r>
            <a:r>
              <a:rPr lang="da-DK" dirty="0" err="1" smtClean="0"/>
              <a:t>L-aus</a:t>
            </a:r>
            <a:r>
              <a:rPr lang="da-DK" dirty="0" smtClean="0"/>
              <a:t> dvd kapitel 8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03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B4E92-5DDE-4239-99DA-77CCE3A2CA01}" type="slidenum">
              <a:rPr lang="da-DK" smtClean="0"/>
              <a:pPr>
                <a:defRPr/>
              </a:pPr>
              <a:t>23</a:t>
            </a:fld>
            <a:endParaRPr lang="da-DK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7" t="10156" r="33566" b="14180"/>
          <a:stretch/>
        </p:blipFill>
        <p:spPr bwMode="auto">
          <a:xfrm>
            <a:off x="4211960" y="1268759"/>
            <a:ext cx="4212468" cy="5394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3375"/>
            <a:ext cx="5184229" cy="719138"/>
          </a:xfrm>
          <a:solidFill>
            <a:schemeClr val="bg1"/>
          </a:solidFill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Følger af kortslutning</a:t>
            </a:r>
          </a:p>
        </p:txBody>
      </p:sp>
      <p:sp>
        <p:nvSpPr>
          <p:cNvPr id="5" name="Rektangel 4"/>
          <p:cNvSpPr/>
          <p:nvPr/>
        </p:nvSpPr>
        <p:spPr>
          <a:xfrm>
            <a:off x="683568" y="1916832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Dette billede </a:t>
            </a:r>
            <a:r>
              <a:rPr lang="da-DK" dirty="0"/>
              <a:t>stammer fra Novo Nordisk, hvor to </a:t>
            </a:r>
            <a:r>
              <a:rPr lang="da-DK" dirty="0" err="1"/>
              <a:t>elektrikkere</a:t>
            </a:r>
            <a:r>
              <a:rPr lang="da-DK" dirty="0"/>
              <a:t> udførte spændingsløst arbejde.</a:t>
            </a:r>
          </a:p>
          <a:p>
            <a:r>
              <a:rPr lang="da-DK" dirty="0"/>
              <a:t>Uheldigvis overså de en fremmed styrespænding, hvilket kostede dem begge livet, da den ene tabte et stykke værktøj.</a:t>
            </a:r>
          </a:p>
        </p:txBody>
      </p:sp>
    </p:spTree>
    <p:extLst>
      <p:ext uri="{BB962C8B-B14F-4D97-AF65-F5344CB8AC3E}">
        <p14:creationId xmlns:p14="http://schemas.microsoft.com/office/powerpoint/2010/main" val="71308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8"/>
          <p:cNvSpPr txBox="1">
            <a:spLocks/>
          </p:cNvSpPr>
          <p:nvPr/>
        </p:nvSpPr>
        <p:spPr bwMode="auto">
          <a:xfrm>
            <a:off x="354483" y="344903"/>
            <a:ext cx="5122863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L-AUS personer:</a:t>
            </a:r>
          </a:p>
        </p:txBody>
      </p:sp>
      <p:sp>
        <p:nvSpPr>
          <p:cNvPr id="4" name="Title 8"/>
          <p:cNvSpPr txBox="1">
            <a:spLocks/>
          </p:cNvSpPr>
          <p:nvPr/>
        </p:nvSpPr>
        <p:spPr bwMode="auto">
          <a:xfrm>
            <a:off x="217488" y="1606550"/>
            <a:ext cx="8793162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400" u="sng" dirty="0">
                <a:ea typeface="Geneva"/>
                <a:cs typeface="Geneva"/>
              </a:rPr>
              <a:t>Ansvarlig person.</a:t>
            </a:r>
          </a:p>
          <a:p>
            <a:pPr eaLnBrk="1" hangingPunct="1"/>
            <a:r>
              <a:rPr lang="da-DK" sz="2400" dirty="0"/>
              <a:t>Den person der har det direkte ledelsesansvar for arbejdet. Dele af dette ansvar kan uddelegeres til andre, hvis det er nødvendigt.</a:t>
            </a:r>
          </a:p>
          <a:p>
            <a:pPr eaLnBrk="1" hangingPunct="1"/>
            <a:endParaRPr lang="da-DK" sz="2400" i="1" dirty="0">
              <a:ea typeface="Geneva"/>
              <a:cs typeface="Geneva"/>
            </a:endParaRPr>
          </a:p>
          <a:p>
            <a:pPr eaLnBrk="1" hangingPunct="1"/>
            <a:r>
              <a:rPr lang="da-DK" sz="2400" u="sng" dirty="0" smtClean="0">
                <a:ea typeface="Geneva"/>
                <a:cs typeface="Geneva"/>
              </a:rPr>
              <a:t>Sagkyndig person.</a:t>
            </a:r>
          </a:p>
          <a:p>
            <a:pPr eaLnBrk="1" hangingPunct="1"/>
            <a:r>
              <a:rPr lang="da-DK" sz="2400" i="1" dirty="0" smtClean="0">
                <a:ea typeface="Geneva"/>
                <a:cs typeface="Geneva"/>
              </a:rPr>
              <a:t>Person der har en relevant elektroteknisk uddannelse, eller som har arbejdet indenfor EL-faget så det kan sidestilles med en uddannelse OG som har et gyldigt L-AUS bevis.</a:t>
            </a:r>
            <a:r>
              <a:rPr lang="da-DK" sz="2400" dirty="0" smtClean="0">
                <a:ea typeface="Geneva"/>
                <a:cs typeface="Geneva"/>
              </a:rPr>
              <a:t/>
            </a:r>
            <a:br>
              <a:rPr lang="da-DK" sz="2400" dirty="0" smtClean="0">
                <a:ea typeface="Geneva"/>
                <a:cs typeface="Geneva"/>
              </a:rPr>
            </a:br>
            <a:r>
              <a:rPr lang="da-DK" sz="2400" dirty="0" smtClean="0">
                <a:ea typeface="Geneva"/>
                <a:cs typeface="Geneva"/>
              </a:rPr>
              <a:t>  </a:t>
            </a:r>
          </a:p>
          <a:p>
            <a:pPr eaLnBrk="1" hangingPunct="1"/>
            <a:r>
              <a:rPr lang="da-DK" sz="2400" dirty="0">
                <a:ea typeface="Geneva"/>
                <a:cs typeface="Geneva"/>
              </a:rPr>
              <a:t/>
            </a:r>
            <a:br>
              <a:rPr lang="da-DK" sz="2400" dirty="0">
                <a:ea typeface="Geneva"/>
                <a:cs typeface="Geneva"/>
              </a:rPr>
            </a:br>
            <a:r>
              <a:rPr lang="da-DK" sz="2400" dirty="0">
                <a:ea typeface="Geneva"/>
                <a:cs typeface="Geneva"/>
              </a:rPr>
              <a:t>  </a:t>
            </a:r>
          </a:p>
        </p:txBody>
      </p:sp>
      <p:sp>
        <p:nvSpPr>
          <p:cNvPr id="31749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C0C6036-D1EE-409E-8253-D15BF160F784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24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8"/>
          <p:cNvSpPr txBox="1">
            <a:spLocks/>
          </p:cNvSpPr>
          <p:nvPr/>
        </p:nvSpPr>
        <p:spPr bwMode="auto">
          <a:xfrm>
            <a:off x="2006600" y="754063"/>
            <a:ext cx="5122863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4200" b="1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L-AUS personer:</a:t>
            </a:r>
          </a:p>
        </p:txBody>
      </p:sp>
      <p:sp>
        <p:nvSpPr>
          <p:cNvPr id="4" name="Title 8"/>
          <p:cNvSpPr txBox="1">
            <a:spLocks/>
          </p:cNvSpPr>
          <p:nvPr/>
        </p:nvSpPr>
        <p:spPr bwMode="auto">
          <a:xfrm>
            <a:off x="217488" y="1447800"/>
            <a:ext cx="8793162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400" u="sng" dirty="0">
                <a:ea typeface="Geneva"/>
                <a:cs typeface="Geneva"/>
              </a:rPr>
              <a:t>Instrueret person.</a:t>
            </a:r>
          </a:p>
          <a:p>
            <a:pPr eaLnBrk="1" hangingPunct="1"/>
            <a:r>
              <a:rPr lang="da-DK" sz="2400" i="1" dirty="0">
                <a:ea typeface="Geneva"/>
                <a:cs typeface="Geneva"/>
              </a:rPr>
              <a:t>En person der af en elektrisk sagkyndig person er tilstrækkeligt informeret, så vedkommende er i stand til at undgå farer, som elektricitet kan medføre. </a:t>
            </a:r>
            <a:r>
              <a:rPr lang="da-DK" i="1" dirty="0">
                <a:ea typeface="Geneva"/>
                <a:cs typeface="Geneva"/>
              </a:rPr>
              <a:t>(f.eks. drifts- og vedligeholdelsespersonale</a:t>
            </a:r>
            <a:r>
              <a:rPr lang="da-DK" i="1" dirty="0" smtClean="0">
                <a:ea typeface="Geneva"/>
                <a:cs typeface="Geneva"/>
              </a:rPr>
              <a:t>).</a:t>
            </a:r>
          </a:p>
          <a:p>
            <a:pPr eaLnBrk="1" hangingPunct="1"/>
            <a:endParaRPr lang="da-DK" sz="2400" i="1" u="sng" dirty="0">
              <a:ea typeface="Geneva"/>
              <a:cs typeface="Geneva"/>
            </a:endParaRPr>
          </a:p>
          <a:p>
            <a:pPr eaLnBrk="1" hangingPunct="1"/>
            <a:r>
              <a:rPr lang="da-DK" sz="2400" u="sng" dirty="0" smtClean="0">
                <a:ea typeface="Geneva"/>
                <a:cs typeface="Geneva"/>
              </a:rPr>
              <a:t>Lærling.</a:t>
            </a:r>
          </a:p>
          <a:p>
            <a:pPr eaLnBrk="1" hangingPunct="1"/>
            <a:r>
              <a:rPr lang="da-DK" sz="2400" i="1" dirty="0" smtClean="0">
                <a:ea typeface="Geneva"/>
                <a:cs typeface="Geneva"/>
              </a:rPr>
              <a:t>Person </a:t>
            </a:r>
            <a:r>
              <a:rPr lang="da-DK" sz="2400" i="1" dirty="0">
                <a:ea typeface="Geneva"/>
                <a:cs typeface="Geneva"/>
              </a:rPr>
              <a:t>der er under oplæring må kun udføre L-AUS </a:t>
            </a:r>
            <a:r>
              <a:rPr lang="da-DK" sz="2400" i="1" dirty="0" smtClean="0">
                <a:ea typeface="Geneva"/>
                <a:cs typeface="Geneva"/>
              </a:rPr>
              <a:t>arbejde under </a:t>
            </a:r>
            <a:r>
              <a:rPr lang="da-DK" sz="2400" i="1" dirty="0">
                <a:ea typeface="Geneva"/>
                <a:cs typeface="Geneva"/>
              </a:rPr>
              <a:t>opsyn af en sagkyndig person.</a:t>
            </a:r>
            <a:endParaRPr lang="da-DK" sz="2400" i="1" dirty="0" smtClean="0">
              <a:ea typeface="Geneva"/>
              <a:cs typeface="Geneva"/>
            </a:endParaRPr>
          </a:p>
          <a:p>
            <a:pPr eaLnBrk="1" hangingPunct="1"/>
            <a:endParaRPr lang="da-DK" sz="2400" i="1" u="sng" dirty="0" smtClean="0">
              <a:ea typeface="Geneva"/>
              <a:cs typeface="Geneva"/>
            </a:endParaRPr>
          </a:p>
          <a:p>
            <a:pPr eaLnBrk="1" hangingPunct="1"/>
            <a:r>
              <a:rPr lang="da-DK" sz="2400" i="1" u="sng" dirty="0" smtClean="0">
                <a:ea typeface="Geneva"/>
                <a:cs typeface="Geneva"/>
              </a:rPr>
              <a:t>Lægmand</a:t>
            </a:r>
            <a:r>
              <a:rPr lang="da-DK" sz="2400" i="1" u="sng" dirty="0">
                <a:ea typeface="Geneva"/>
                <a:cs typeface="Geneva"/>
              </a:rPr>
              <a:t>.</a:t>
            </a:r>
          </a:p>
          <a:p>
            <a:pPr eaLnBrk="1" hangingPunct="1"/>
            <a:r>
              <a:rPr lang="da-DK" sz="2400" i="1" dirty="0">
                <a:ea typeface="Geneva"/>
                <a:cs typeface="Geneva"/>
              </a:rPr>
              <a:t>Person, som hverken er instrueret eller sagkyndig.</a:t>
            </a:r>
            <a:endParaRPr lang="da-DK" sz="2400" i="1" dirty="0" smtClean="0">
              <a:ea typeface="Geneva"/>
              <a:cs typeface="Geneva"/>
            </a:endParaRPr>
          </a:p>
          <a:p>
            <a:pPr eaLnBrk="1" hangingPunct="1"/>
            <a:r>
              <a:rPr lang="da-DK" sz="2400" dirty="0" smtClean="0">
                <a:ea typeface="Geneva"/>
                <a:cs typeface="Geneva"/>
              </a:rPr>
              <a:t/>
            </a:r>
            <a:br>
              <a:rPr lang="da-DK" sz="2400" dirty="0" smtClean="0">
                <a:ea typeface="Geneva"/>
                <a:cs typeface="Geneva"/>
              </a:rPr>
            </a:br>
            <a:r>
              <a:rPr lang="da-DK" sz="2400" dirty="0" smtClean="0">
                <a:ea typeface="Geneva"/>
                <a:cs typeface="Geneva"/>
              </a:rPr>
              <a:t>  </a:t>
            </a:r>
          </a:p>
          <a:p>
            <a:pPr eaLnBrk="1" hangingPunct="1"/>
            <a:r>
              <a:rPr lang="da-DK" sz="2400" dirty="0">
                <a:ea typeface="Geneva"/>
                <a:cs typeface="Geneva"/>
              </a:rPr>
              <a:t/>
            </a:r>
            <a:br>
              <a:rPr lang="da-DK" sz="2400" dirty="0">
                <a:ea typeface="Geneva"/>
                <a:cs typeface="Geneva"/>
              </a:rPr>
            </a:br>
            <a:r>
              <a:rPr lang="da-DK" sz="2400" dirty="0">
                <a:ea typeface="Geneva"/>
                <a:cs typeface="Geneva"/>
              </a:rPr>
              <a:t>  </a:t>
            </a:r>
          </a:p>
        </p:txBody>
      </p:sp>
      <p:sp>
        <p:nvSpPr>
          <p:cNvPr id="32773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4AD7E49-A514-4639-819D-5D349CC94051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25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3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709120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634.4 Kommunikation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da-DK" sz="2400" dirty="0" smtClean="0"/>
              <a:t>	</a:t>
            </a:r>
            <a:r>
              <a:rPr lang="da-DK" sz="2000" dirty="0" smtClean="0"/>
              <a:t>Det er ikke tilladt at starte et arbejde og at genindkoble installationen ved færdiggørelse af et arbejde ved hjælp af signaler eller efter en forud aftalt tid.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da-DK" sz="20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634.5 Arbejdssted: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Der skal være tilstrækkelig plads, adgangsmulighed og lys til alle dele af installationen, på hvilken arbejdet skal udføres</a:t>
            </a:r>
            <a:r>
              <a:rPr lang="da-DK" sz="2000" i="1" dirty="0" smtClean="0">
                <a:latin typeface="Verdana" pitchFamily="34" charset="0"/>
                <a:ea typeface="Geneva"/>
                <a:cs typeface="Verdana" pitchFamily="34" charset="0"/>
              </a:rPr>
              <a:t>.</a:t>
            </a: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 </a:t>
            </a:r>
          </a:p>
          <a:p>
            <a:pPr marL="609600" indent="-609600">
              <a:lnSpc>
                <a:spcPct val="80000"/>
              </a:lnSpc>
              <a:buFontTx/>
              <a:buChar char="-"/>
            </a:pPr>
            <a:endParaRPr lang="da-DK" sz="20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634.1 Udførsel: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dirty="0" smtClean="0">
                <a:latin typeface="Verdana" pitchFamily="34" charset="0"/>
                <a:ea typeface="Geneva"/>
                <a:cs typeface="Verdana" pitchFamily="34" charset="0"/>
              </a:rPr>
              <a:t>	</a:t>
            </a: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Hvis en installation ikke straks kan blive bragt fuldstændig i orden, skal den ansvarlige person drage omsorg for, at konstaterede mangler ikke medfører fare for personer, husdyr eller ejendom.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	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39940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9941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1EF2071-A47B-441E-A43B-74C68A298A7A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26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3187" y="260648"/>
            <a:ext cx="6069013" cy="1143000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L-AUS </a:t>
            </a:r>
            <a:r>
              <a:rPr lang="da-DK" sz="3200" b="1" dirty="0" smtClean="0">
                <a:solidFill>
                  <a:schemeClr val="bg1"/>
                </a:solidFill>
                <a:latin typeface="Verdana" pitchFamily="34" charset="0"/>
                <a:ea typeface="Geneva"/>
                <a:cs typeface="Verdana" pitchFamily="34" charset="0"/>
              </a:rPr>
              <a:t>Arbejde under spænding. §637</a:t>
            </a:r>
          </a:p>
        </p:txBody>
      </p:sp>
    </p:spTree>
    <p:extLst>
      <p:ext uri="{BB962C8B-B14F-4D97-AF65-F5344CB8AC3E}">
        <p14:creationId xmlns:p14="http://schemas.microsoft.com/office/powerpoint/2010/main" val="4746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Se </a:t>
            </a:r>
            <a:r>
              <a:rPr lang="da-DK" dirty="0" err="1" smtClean="0"/>
              <a:t>L-aus</a:t>
            </a:r>
            <a:r>
              <a:rPr lang="da-DK" dirty="0" smtClean="0"/>
              <a:t> dvd kapitel 2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03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6069013" cy="1143000"/>
          </a:xfrm>
        </p:spPr>
        <p:txBody>
          <a:bodyPr/>
          <a:lstStyle/>
          <a:p>
            <a:r>
              <a:rPr lang="da-DK" sz="3600" b="1" dirty="0" smtClean="0">
                <a:latin typeface="Verdana" pitchFamily="34" charset="0"/>
                <a:ea typeface="Geneva"/>
                <a:cs typeface="Verdana" pitchFamily="34" charset="0"/>
              </a:rPr>
              <a:t>L-AUS </a:t>
            </a:r>
            <a:r>
              <a:rPr lang="da-DK" sz="3600" b="1" dirty="0" err="1" smtClean="0">
                <a:latin typeface="Verdana" pitchFamily="34" charset="0"/>
                <a:ea typeface="Geneva"/>
                <a:cs typeface="Verdana" pitchFamily="34" charset="0"/>
              </a:rPr>
              <a:t>spænsingsløst</a:t>
            </a:r>
            <a:r>
              <a:rPr lang="da-DK" sz="3600" b="1" dirty="0" smtClean="0">
                <a:latin typeface="Verdana" pitchFamily="34" charset="0"/>
                <a:ea typeface="Geneva"/>
                <a:cs typeface="Verdana" pitchFamily="34" charset="0"/>
              </a:rPr>
              <a:t> arbejde</a:t>
            </a:r>
            <a:endParaRPr lang="da-DK" sz="3600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3068638"/>
            <a:ext cx="8075613" cy="15128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da-DK" sz="4000" b="1" dirty="0" smtClean="0">
                <a:latin typeface="Verdana" pitchFamily="34" charset="0"/>
                <a:ea typeface="Geneva"/>
                <a:cs typeface="Verdana" pitchFamily="34" charset="0"/>
              </a:rPr>
              <a:t>Løs Gruppeopgave L-AUS </a:t>
            </a:r>
            <a:r>
              <a:rPr lang="da-DK" sz="4000" b="1" dirty="0" smtClean="0">
                <a:latin typeface="Verdana" pitchFamily="34" charset="0"/>
                <a:ea typeface="Geneva"/>
                <a:cs typeface="Verdana" pitchFamily="34" charset="0"/>
              </a:rPr>
              <a:t>1</a:t>
            </a:r>
            <a:endParaRPr lang="da-DK" sz="40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 algn="ctr">
              <a:buFontTx/>
              <a:buNone/>
            </a:pPr>
            <a:endParaRPr lang="da-DK" sz="4000" i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33796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3797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866C511-3B81-4183-92F6-0BA2A176352C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28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350"/>
            <a:ext cx="6069013" cy="1143000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Spændingsløst </a:t>
            </a:r>
            <a:b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arbejde §636</a:t>
            </a:r>
            <a:b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endParaRPr lang="da-DK" sz="3200" b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997152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Personer: 636.1.1	</a:t>
            </a: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adskillelse og genindkobling skal udføres af sagkyndig eller instrueret person</a:t>
            </a:r>
            <a:endParaRPr lang="da-DK" sz="18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Kontrol af måleinstrument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inden afbrydelse kontrolleres det at instrumentet virker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Adskillelse: 636,2	</a:t>
            </a: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i forhold til alle steder der kan komme spænding fra. Nødstrømsgenerator, styrespændinger, opladet kondensator, osv.</a:t>
            </a:r>
            <a:endParaRPr lang="da-DK" sz="18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Sikring mod indkobling 636,3</a:t>
            </a: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helst hængelås i afbryder (en til hver mand)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ellers fjerne sikringer, demonter ledninger eller lasker.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Husk tydelig skiltning med navn tlf.nr.. </a:t>
            </a:r>
            <a:endParaRPr lang="da-DK" sz="1800" b="1" i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Kontrol af spændingsløs tilstand</a:t>
            </a: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efter </a:t>
            </a: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afbrydelse mål over alt. voltmeter skal vise 0V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Berøringsfri -spændingsviser.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1800" dirty="0" smtClean="0">
                <a:latin typeface="Verdana" pitchFamily="34" charset="0"/>
                <a:ea typeface="Geneva"/>
                <a:cs typeface="Verdana" pitchFamily="34" charset="0"/>
              </a:rPr>
              <a:t>Kontrol at instrumentet forsat virker</a:t>
            </a:r>
          </a:p>
        </p:txBody>
      </p:sp>
      <p:sp>
        <p:nvSpPr>
          <p:cNvPr id="34820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4821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5A40F4D-4202-407B-B471-1CA0E5E6FB39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29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30</a:t>
            </a:fld>
            <a:endParaRPr lang="da-DK"/>
          </a:p>
        </p:txBody>
      </p:sp>
      <p:pic>
        <p:nvPicPr>
          <p:cNvPr id="6" name="Billede 5" descr="berøringsfri polsøger"/>
          <p:cNvPicPr/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808832" y="1772816"/>
            <a:ext cx="338437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27584" y="4725144"/>
            <a:ext cx="2448272" cy="276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Berøringsfri polsøger</a:t>
            </a:r>
            <a:endParaRPr kumimoji="0" lang="da-DK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8" name="Billede 7" descr="Polsøger"/>
          <p:cNvPicPr/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5364088" y="2132856"/>
            <a:ext cx="295232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580112" y="4803318"/>
            <a:ext cx="1571625" cy="55399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Ikke godkendt polsøger!</a:t>
            </a:r>
            <a:endParaRPr kumimoji="0" lang="da-DK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5940152" y="2636590"/>
            <a:ext cx="1451409" cy="1368474"/>
            <a:chOff x="6909" y="11804"/>
            <a:chExt cx="1095" cy="1136"/>
          </a:xfrm>
        </p:grpSpPr>
        <p:cxnSp>
          <p:nvCxnSpPr>
            <p:cNvPr id="31749" name="AutoShape 5"/>
            <p:cNvCxnSpPr>
              <a:cxnSpLocks noChangeShapeType="1"/>
            </p:cNvCxnSpPr>
            <p:nvPr/>
          </p:nvCxnSpPr>
          <p:spPr bwMode="auto">
            <a:xfrm>
              <a:off x="6909" y="11804"/>
              <a:ext cx="1095" cy="111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0" name="AutoShape 6"/>
            <p:cNvCxnSpPr>
              <a:cxnSpLocks noChangeShapeType="1"/>
            </p:cNvCxnSpPr>
            <p:nvPr/>
          </p:nvCxnSpPr>
          <p:spPr bwMode="auto">
            <a:xfrm flipV="1">
              <a:off x="6909" y="11830"/>
              <a:ext cx="1095" cy="111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Rektangel 10"/>
          <p:cNvSpPr/>
          <p:nvPr/>
        </p:nvSpPr>
        <p:spPr>
          <a:xfrm>
            <a:off x="323528" y="476672"/>
            <a:ext cx="6264696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Verdana" pitchFamily="34" charset="0"/>
              </a:rPr>
              <a:t>Kontrol af </a:t>
            </a:r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Verdana" pitchFamily="34" charset="0"/>
              </a:rPr>
              <a:t>spændingsløs tilstand</a:t>
            </a:r>
            <a:endParaRPr lang="da-DK" sz="3200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0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3187" y="260350"/>
            <a:ext cx="6069013" cy="1143000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Spændingsløst </a:t>
            </a:r>
            <a:b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arbejde §636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5141168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Før arbejdes begyndelse  husk!</a:t>
            </a: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Kontrol af måleinstrument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Adskilles 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Sikring mod indkobling og skiltning 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Kontrol af spændingsløs tilstand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Kontrol af måleinstrument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endParaRPr lang="da-DK" sz="20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Ophævelse af sikkerhedsforanstaltninger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(før tilslutning af spænding ved afsluttet arbejde)</a:t>
            </a: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alle skal vide at det sker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arbejdsområde skal ryddes for værktøj og spåner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Husk at fjerne skilte efter sig</a:t>
            </a:r>
          </a:p>
        </p:txBody>
      </p:sp>
      <p:sp>
        <p:nvSpPr>
          <p:cNvPr id="35844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5845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79E76AE-5529-4DF6-87C8-8E588138E232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31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Se </a:t>
            </a:r>
            <a:r>
              <a:rPr lang="da-DK" dirty="0" err="1" smtClean="0"/>
              <a:t>L-aus</a:t>
            </a:r>
            <a:r>
              <a:rPr lang="da-DK" dirty="0" smtClean="0"/>
              <a:t> dvd kapitel 3-6 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8625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350"/>
            <a:ext cx="6069013" cy="1143000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L-AUS Arbejde under spænding. §637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525963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da-DK" sz="2400" b="1" i="1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Overveje grundigt om det er nødvendigt at arbejde under spænding.   </a:t>
            </a:r>
          </a:p>
          <a:p>
            <a:pPr marL="609600" indent="-609600" algn="ctr">
              <a:buFontTx/>
              <a:buNone/>
            </a:pPr>
            <a:endParaRPr lang="da-DK" sz="2400" b="1" i="1" dirty="0" smtClean="0">
              <a:solidFill>
                <a:srgbClr val="FF0000"/>
              </a:solidFill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 algn="ctr">
              <a:buFontTx/>
              <a:buNone/>
            </a:pPr>
            <a:r>
              <a:rPr lang="da-DK" sz="2400" b="1" i="1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Hvis ikke så lad være !!!!!!!!!!!! </a:t>
            </a:r>
          </a:p>
          <a:p>
            <a:pPr marL="609600" indent="-609600" algn="ctr">
              <a:buFontTx/>
              <a:buNone/>
            </a:pPr>
            <a:r>
              <a:rPr lang="da-DK" sz="2400" b="1" i="1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Det er farligt.</a:t>
            </a:r>
            <a:endParaRPr lang="da-DK" sz="2400" dirty="0" smtClean="0">
              <a:solidFill>
                <a:srgbClr val="FF0000"/>
              </a:solidFill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 algn="ctr">
              <a:buFontTx/>
              <a:buNone/>
            </a:pPr>
            <a:endParaRPr lang="da-DK" sz="24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 algn="ctr"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Forbud mod L-AUS i våde og</a:t>
            </a:r>
          </a:p>
          <a:p>
            <a:pPr marL="609600" indent="-609600" algn="ctr"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eksplosionsfarlige områder</a:t>
            </a:r>
          </a:p>
        </p:txBody>
      </p:sp>
      <p:sp>
        <p:nvSpPr>
          <p:cNvPr id="36868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6869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33B920A-9442-48DA-9C6B-8F6788615A1B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33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34</a:t>
            </a:fld>
            <a:endParaRPr lang="da-DK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0728"/>
            <a:ext cx="5460145" cy="443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3729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3068638"/>
            <a:ext cx="8075613" cy="1800225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da-DK" sz="3600" b="1" dirty="0" smtClean="0">
                <a:latin typeface="Verdana" pitchFamily="34" charset="0"/>
                <a:ea typeface="Geneva"/>
                <a:cs typeface="Verdana" pitchFamily="34" charset="0"/>
              </a:rPr>
              <a:t>Løs Gruppeopgave L-AUS </a:t>
            </a:r>
          </a:p>
          <a:p>
            <a:pPr marL="609600" indent="-609600" algn="ctr">
              <a:buFontTx/>
              <a:buNone/>
            </a:pPr>
            <a:r>
              <a:rPr lang="da-DK" sz="3600" b="1" dirty="0" smtClean="0">
                <a:latin typeface="Verdana" pitchFamily="34" charset="0"/>
                <a:ea typeface="Geneva"/>
                <a:cs typeface="Verdana" pitchFamily="34" charset="0"/>
              </a:rPr>
              <a:t>2</a:t>
            </a:r>
            <a:endParaRPr lang="da-DK" sz="36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 algn="ctr">
              <a:buFontTx/>
              <a:buNone/>
            </a:pPr>
            <a:endParaRPr lang="da-DK" sz="3600" i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37892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7893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C2BD3B4-83BB-4357-A233-8EDD42542EA9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35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3187" y="260648"/>
            <a:ext cx="6069013" cy="1143000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L-AUS Arbejde under spænding. §637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6792"/>
            <a:ext cx="8075613" cy="5184576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634.2 / 3 Personale:</a:t>
            </a: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Før og under arbejdet skal den ansvarlige person sikre at alle bestemmelser er overholdt.</a:t>
            </a:r>
          </a:p>
          <a:p>
            <a:pPr marL="990600" lvl="1" indent="-533400">
              <a:lnSpc>
                <a:spcPct val="9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Den ansvarlige person skal instruere alle personer, der er involveret i arbejdet om de farer, der ikke er umiddelbart indlysende for dem. </a:t>
            </a:r>
          </a:p>
          <a:p>
            <a:pPr marL="990600" lvl="1" indent="-533400">
              <a:lnSpc>
                <a:spcPct val="9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Arbejde skal udføres af sagkyndige personer, der har erfaring i de arbejdsoperationer, der skal udføres og L-AUS bevis.</a:t>
            </a:r>
          </a:p>
          <a:p>
            <a:pPr marL="990600" lvl="1" indent="-533400">
              <a:lnSpc>
                <a:spcPct val="9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Arbejde må kun udføres af personer, der er fyldt 18 år.</a:t>
            </a:r>
          </a:p>
          <a:p>
            <a:pPr marL="990600" lvl="1" indent="-533400">
              <a:lnSpc>
                <a:spcPct val="90000"/>
              </a:lnSpc>
            </a:pPr>
            <a:endParaRPr lang="da-DK" sz="2000" i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mindst en person skal have kendskab til førstehjælp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da-DK" sz="2400" i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38916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38917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03FC507-347A-4383-A0D6-C23B34A23184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36</a:t>
            </a:fld>
            <a:endParaRPr lang="da-DK" dirty="0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3187" y="260648"/>
            <a:ext cx="6069013" cy="1143000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L-AUS Arbejde under spænding. §637</a:t>
            </a:r>
          </a:p>
        </p:txBody>
      </p:sp>
    </p:spTree>
    <p:extLst>
      <p:ext uri="{BB962C8B-B14F-4D97-AF65-F5344CB8AC3E}">
        <p14:creationId xmlns:p14="http://schemas.microsoft.com/office/powerpoint/2010/main" val="21023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0"/>
          <p:cNvSpPr>
            <a:spLocks noGrp="1" noChangeArrowheads="1"/>
          </p:cNvSpPr>
          <p:nvPr>
            <p:ph type="title"/>
          </p:nvPr>
        </p:nvSpPr>
        <p:spPr>
          <a:xfrm>
            <a:off x="323528" y="260350"/>
            <a:ext cx="6069013" cy="1143000"/>
          </a:xfrm>
          <a:noFill/>
        </p:spPr>
        <p:txBody>
          <a:bodyPr/>
          <a:lstStyle/>
          <a:p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Arbejde under spænding. </a:t>
            </a:r>
            <a:b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L-AUS §637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5259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400" b="1" smtClean="0">
                <a:latin typeface="Verdana" pitchFamily="34" charset="0"/>
                <a:ea typeface="Geneva"/>
                <a:cs typeface="Verdana" pitchFamily="34" charset="0"/>
              </a:rPr>
              <a:t>Nødvendigt manskab</a:t>
            </a:r>
            <a:endParaRPr lang="da-DK" sz="240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smtClean="0">
                <a:latin typeface="Verdana" pitchFamily="34" charset="0"/>
                <a:ea typeface="Geneva"/>
                <a:cs typeface="Verdana" pitchFamily="34" charset="0"/>
              </a:rPr>
              <a:t>altid to personer med gyldigt L-AUS bevis, en arbejder, en står vagt (637.4.1)</a:t>
            </a:r>
          </a:p>
          <a:p>
            <a:pPr marL="990600" lvl="1" indent="-533400">
              <a:lnSpc>
                <a:spcPct val="80000"/>
              </a:lnSpc>
            </a:pPr>
            <a:endParaRPr lang="da-DK" sz="200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smtClean="0">
                <a:latin typeface="Verdana" pitchFamily="34" charset="0"/>
                <a:ea typeface="Geneva"/>
                <a:cs typeface="Verdana" pitchFamily="34" charset="0"/>
              </a:rPr>
              <a:t>vagten skal vide hvordan man afbryde hvis det bliver nødvendigt</a:t>
            </a:r>
          </a:p>
          <a:p>
            <a:pPr marL="990600" lvl="1" indent="-533400">
              <a:lnSpc>
                <a:spcPct val="80000"/>
              </a:lnSpc>
            </a:pPr>
            <a:endParaRPr lang="da-DK" sz="200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smtClean="0">
                <a:latin typeface="Verdana" pitchFamily="34" charset="0"/>
                <a:ea typeface="Geneva"/>
                <a:cs typeface="Verdana" pitchFamily="34" charset="0"/>
              </a:rPr>
              <a:t>vagten skal kunne give første hjælp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endParaRPr lang="da-DK" sz="120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1371600" lvl="2" indent="-457200">
              <a:lnSpc>
                <a:spcPct val="80000"/>
              </a:lnSpc>
              <a:buFontTx/>
              <a:buNone/>
            </a:pPr>
            <a:endParaRPr lang="da-DK" sz="2000" i="1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da-DK" sz="2000" i="1" smtClean="0">
                <a:latin typeface="Verdana" pitchFamily="34" charset="0"/>
                <a:ea typeface="Geneva"/>
                <a:cs typeface="Verdana" pitchFamily="34" charset="0"/>
              </a:rPr>
              <a:t>undtagelser hvor en person med L-AUS er nok:</a:t>
            </a:r>
          </a:p>
          <a:p>
            <a:pPr marL="1371600" lvl="2" indent="-457200">
              <a:lnSpc>
                <a:spcPct val="80000"/>
              </a:lnSpc>
            </a:pPr>
            <a:r>
              <a:rPr lang="da-DK" sz="2000" i="1" smtClean="0">
                <a:latin typeface="Verdana" pitchFamily="34" charset="0"/>
                <a:ea typeface="Geneva"/>
                <a:cs typeface="Verdana" pitchFamily="34" charset="0"/>
              </a:rPr>
              <a:t>fejlsøgning ved hjælp af spændings måling</a:t>
            </a:r>
          </a:p>
          <a:p>
            <a:pPr marL="1371600" lvl="2" indent="-457200">
              <a:lnSpc>
                <a:spcPct val="80000"/>
              </a:lnSpc>
            </a:pPr>
            <a:r>
              <a:rPr lang="da-DK" sz="2000" i="1" smtClean="0">
                <a:latin typeface="Verdana" pitchFamily="34" charset="0"/>
                <a:ea typeface="Geneva"/>
                <a:cs typeface="Verdana" pitchFamily="34" charset="0"/>
              </a:rPr>
              <a:t>hvor alt er beskytte med max 63 A sikringer</a:t>
            </a:r>
          </a:p>
        </p:txBody>
      </p:sp>
      <p:sp>
        <p:nvSpPr>
          <p:cNvPr id="41988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1989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1978792-7703-4863-BB13-9C795906BFDB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37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6069013" cy="1143000"/>
          </a:xfrm>
          <a:noFill/>
        </p:spPr>
        <p:txBody>
          <a:bodyPr/>
          <a:lstStyle/>
          <a:p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Arbejde under spænding. </a:t>
            </a:r>
            <a:b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L-AUS §637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idx="1"/>
          </p:nvPr>
        </p:nvSpPr>
        <p:spPr>
          <a:xfrm>
            <a:off x="395288" y="1268413"/>
            <a:ext cx="8291512" cy="5400675"/>
          </a:xfrm>
          <a:solidFill>
            <a:schemeClr val="bg1"/>
          </a:solidFill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000" b="1" dirty="0" smtClean="0">
                <a:latin typeface="Verdana" pitchFamily="34" charset="0"/>
                <a:ea typeface="Geneva"/>
                <a:cs typeface="Verdana" pitchFamily="34" charset="0"/>
              </a:rPr>
              <a:t>637.2 Før arbejdes begyndelse skal montørerne </a:t>
            </a: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Orientere sig om arbejdes omfang. Planlægning af arbejdet evt. skriftligt</a:t>
            </a:r>
          </a:p>
          <a:p>
            <a:pPr marL="990600" lvl="1" indent="-533400">
              <a:lnSpc>
                <a:spcPct val="8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Arbejdes pladsen afgrænsning</a:t>
            </a:r>
          </a:p>
          <a:p>
            <a:pPr marL="990600" lvl="1" indent="-533400">
              <a:lnSpc>
                <a:spcPct val="8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>
                <a:latin typeface="Verdana" pitchFamily="34" charset="0"/>
                <a:ea typeface="Geneva"/>
                <a:cs typeface="Verdana" pitchFamily="34" charset="0"/>
              </a:rPr>
              <a:t>K</a:t>
            </a: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ontroller værktøj og beskyttelse udstyr. Er det ok</a:t>
            </a:r>
          </a:p>
          <a:p>
            <a:pPr marL="990600" lvl="1" indent="-533400">
              <a:lnSpc>
                <a:spcPct val="8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Personligt: lange ærmer, gerne brand hæmmende tøj, ingen ur og smykker</a:t>
            </a:r>
          </a:p>
          <a:p>
            <a:pPr marL="990600" lvl="1" indent="-533400">
              <a:lnSpc>
                <a:spcPct val="8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Orientere hjælper og andre der berøres om omfang og varighed. </a:t>
            </a:r>
            <a:r>
              <a:rPr lang="da-DK" sz="2000" i="1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Undgå stres</a:t>
            </a:r>
          </a:p>
          <a:p>
            <a:pPr marL="990600" lvl="1" indent="-533400">
              <a:lnSpc>
                <a:spcPct val="80000"/>
              </a:lnSpc>
            </a:pPr>
            <a:endParaRPr lang="da-DK" sz="2000" i="1" dirty="0" smtClean="0">
              <a:solidFill>
                <a:srgbClr val="FF0000"/>
              </a:solidFill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Hvad skal gøres hvis uheld indtræffer. Afbrydelse.</a:t>
            </a:r>
          </a:p>
          <a:p>
            <a:pPr marL="990600" lvl="1" indent="-533400">
              <a:lnSpc>
                <a:spcPct val="8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8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Orienter sig om spændings førende og jordede dele  </a:t>
            </a:r>
            <a:r>
              <a:rPr lang="da-DK" sz="2000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(</a:t>
            </a:r>
            <a:r>
              <a:rPr lang="da-DK" sz="2000" i="1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så de kan afskærmes med beskyttelses dug</a:t>
            </a:r>
            <a:r>
              <a:rPr lang="da-DK" sz="2000" dirty="0" smtClean="0">
                <a:solidFill>
                  <a:srgbClr val="FF0000"/>
                </a:solidFill>
                <a:latin typeface="Verdana" pitchFamily="34" charset="0"/>
                <a:ea typeface="Geneva"/>
                <a:cs typeface="Verdana" pitchFamily="34" charset="0"/>
              </a:rPr>
              <a:t>).</a:t>
            </a:r>
          </a:p>
          <a:p>
            <a:pPr marL="990600" lvl="1" indent="-533400">
              <a:lnSpc>
                <a:spcPct val="8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43012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3013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C2302BF-EA5F-41AA-BD2B-D8C6B063EC12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38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95536" y="1556792"/>
            <a:ext cx="8204200" cy="4680520"/>
          </a:xfrm>
          <a:solidFill>
            <a:schemeClr val="bg1"/>
          </a:solidFill>
        </p:spPr>
        <p:txBody>
          <a:bodyPr/>
          <a:lstStyle/>
          <a:p>
            <a:r>
              <a:rPr lang="da-DK" sz="2400" dirty="0"/>
              <a:t>For at undgå, at der kan ske en kortslutning, bør der på intet tidspunkt under arbejdets udførelse være mere end et blotlagt potentiale, hvorfor alle frie ledningsender bør forsynes med </a:t>
            </a:r>
            <a:r>
              <a:rPr lang="da-DK" sz="2400" dirty="0" err="1"/>
              <a:t>isolertyller</a:t>
            </a:r>
            <a:r>
              <a:rPr lang="da-DK" sz="2400" dirty="0" smtClean="0"/>
              <a:t>.</a:t>
            </a:r>
          </a:p>
          <a:p>
            <a:pPr marL="0" indent="0">
              <a:buNone/>
            </a:pPr>
            <a:r>
              <a:rPr lang="da-DK" sz="2400" dirty="0" smtClean="0"/>
              <a:t> </a:t>
            </a:r>
            <a:endParaRPr lang="da-DK" sz="2400" dirty="0"/>
          </a:p>
          <a:p>
            <a:r>
              <a:rPr lang="da-DK" sz="2400" dirty="0"/>
              <a:t>For at give beskyttelse mod utilsigtet kortslutning fra nedfald af fx tabt værktøj, ledningsstumper, skruer eller lignende, skal der etableres en tætsluttende afskærmning af alle spændingsførende og jordede/ledende dele i arbejdsområdet. </a:t>
            </a:r>
            <a:r>
              <a:rPr lang="da-DK" sz="2400" dirty="0" err="1"/>
              <a:t>Afklipning</a:t>
            </a:r>
            <a:r>
              <a:rPr lang="da-DK" sz="2400" dirty="0"/>
              <a:t>, </a:t>
            </a:r>
            <a:r>
              <a:rPr lang="da-DK" sz="2400" dirty="0" err="1"/>
              <a:t>afisolering</a:t>
            </a:r>
            <a:r>
              <a:rPr lang="da-DK" sz="2400" dirty="0"/>
              <a:t> og tilpasningen af ledninger bør af samme grund foretages udenfor tavlen.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39</a:t>
            </a:fld>
            <a:endParaRPr lang="da-DK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6069013" cy="1143000"/>
          </a:xfrm>
          <a:noFill/>
        </p:spPr>
        <p:txBody>
          <a:bodyPr/>
          <a:lstStyle/>
          <a:p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Arbejde under spænding. </a:t>
            </a:r>
            <a:b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L-AUS §637</a:t>
            </a:r>
          </a:p>
        </p:txBody>
      </p:sp>
    </p:spTree>
    <p:extLst>
      <p:ext uri="{BB962C8B-B14F-4D97-AF65-F5344CB8AC3E}">
        <p14:creationId xmlns:p14="http://schemas.microsoft.com/office/powerpoint/2010/main" val="3548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title"/>
          </p:nvPr>
        </p:nvSpPr>
        <p:spPr>
          <a:xfrm>
            <a:off x="395536" y="260350"/>
            <a:ext cx="6069013" cy="1143000"/>
          </a:xfrm>
          <a:noFill/>
        </p:spPr>
        <p:txBody>
          <a:bodyPr/>
          <a:lstStyle/>
          <a:p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Arbejde under spænding. </a:t>
            </a:r>
            <a:b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2800" b="1" dirty="0" smtClean="0">
                <a:latin typeface="Verdana" pitchFamily="34" charset="0"/>
                <a:ea typeface="Geneva"/>
                <a:cs typeface="Verdana" pitchFamily="34" charset="0"/>
              </a:rPr>
              <a:t>L-AUS §637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525963"/>
          </a:xfrm>
        </p:spPr>
        <p:txBody>
          <a:bodyPr/>
          <a:lstStyle/>
          <a:p>
            <a:pPr marL="609600" indent="-609600">
              <a:buFontTx/>
              <a:buNone/>
              <a:defRPr/>
            </a:pPr>
            <a:r>
              <a:rPr lang="da-DK" sz="2400" b="1" dirty="0"/>
              <a:t>Under arbejde, uventet afbrydelse af arbejde</a:t>
            </a:r>
          </a:p>
          <a:p>
            <a:pPr marL="609600" indent="-609600">
              <a:buFontTx/>
              <a:buNone/>
              <a:defRPr/>
            </a:pPr>
            <a:endParaRPr lang="da-DK" sz="2400" dirty="0"/>
          </a:p>
          <a:p>
            <a:pPr marL="457200" lvl="1" indent="0">
              <a:buFont typeface="Arial" charset="0"/>
              <a:buNone/>
              <a:defRPr/>
            </a:pPr>
            <a:r>
              <a:rPr lang="da-DK" sz="2000" dirty="0"/>
              <a:t>Arbejdes skal afbrydes vis det bliver nødvendigt, </a:t>
            </a:r>
          </a:p>
          <a:p>
            <a:pPr marL="990600" lvl="1" indent="-533400">
              <a:buFont typeface="Arial" charset="0"/>
              <a:buChar char="–"/>
              <a:defRPr/>
            </a:pPr>
            <a:r>
              <a:rPr lang="da-DK" sz="2000" dirty="0" smtClean="0"/>
              <a:t>regnvejr</a:t>
            </a:r>
            <a:r>
              <a:rPr lang="da-DK" sz="2000" dirty="0"/>
              <a:t>, tordenvejr, </a:t>
            </a:r>
          </a:p>
          <a:p>
            <a:pPr marL="990600" lvl="1" indent="-533400">
              <a:buFontTx/>
              <a:buNone/>
              <a:defRPr/>
            </a:pPr>
            <a:endParaRPr lang="da-DK" sz="2000" dirty="0"/>
          </a:p>
          <a:p>
            <a:pPr marL="990600" lvl="1" indent="-533400">
              <a:buFont typeface="Arial" charset="0"/>
              <a:buChar char="–"/>
              <a:defRPr/>
            </a:pPr>
            <a:r>
              <a:rPr lang="da-DK" sz="2000" dirty="0"/>
              <a:t>beskadigelse af værktøj og beskyttelse </a:t>
            </a:r>
            <a:r>
              <a:rPr lang="da-DK" sz="2000" dirty="0" smtClean="0"/>
              <a:t>udstyr</a:t>
            </a:r>
          </a:p>
          <a:p>
            <a:pPr marL="457200" lvl="1" indent="0">
              <a:buNone/>
              <a:defRPr/>
            </a:pPr>
            <a:endParaRPr lang="da-DK" sz="2000" dirty="0"/>
          </a:p>
          <a:p>
            <a:pPr marL="57150" indent="0">
              <a:buNone/>
              <a:defRPr/>
            </a:pPr>
            <a:r>
              <a:rPr lang="da-DK" sz="1800" b="1" dirty="0"/>
              <a:t>Ved arbejde på PELV og FELV installationer skal de almindelige L-AUS bestemmelser i 637 følges.</a:t>
            </a:r>
          </a:p>
          <a:p>
            <a:pPr marL="457200" lvl="1" indent="0">
              <a:buNone/>
              <a:defRPr/>
            </a:pPr>
            <a:endParaRPr lang="da-DK" sz="2000" b="1" dirty="0"/>
          </a:p>
          <a:p>
            <a:pPr marL="457200" lvl="1" indent="0">
              <a:buNone/>
              <a:defRPr/>
            </a:pPr>
            <a:endParaRPr lang="da-DK" sz="2000" dirty="0"/>
          </a:p>
        </p:txBody>
      </p:sp>
      <p:sp>
        <p:nvSpPr>
          <p:cNvPr id="44036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4037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EF91DDE-F4D1-45E2-B4F0-3E2C5A85A005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40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260350"/>
            <a:ext cx="6069013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L-AUS Værktøj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1412875"/>
            <a:ext cx="3455987" cy="4679950"/>
          </a:xfrm>
        </p:spPr>
        <p:txBody>
          <a:bodyPr/>
          <a:lstStyle/>
          <a:p>
            <a:pPr marL="609600" indent="-609600">
              <a:buFontTx/>
              <a:buNone/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godkendt L-AUS værktøj </a:t>
            </a:r>
          </a:p>
          <a:p>
            <a:pPr marL="609600" indent="-609600"/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se  634.6 </a:t>
            </a:r>
          </a:p>
          <a:p>
            <a:pPr marL="609600" indent="-609600">
              <a:buFontTx/>
              <a:buNone/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	</a:t>
            </a:r>
          </a:p>
          <a:p>
            <a:pPr marL="609600" indent="-6096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Periodisk kontrol af installatør efter behov dog, mindst en gang årlig</a:t>
            </a:r>
          </a:p>
        </p:txBody>
      </p:sp>
      <p:sp>
        <p:nvSpPr>
          <p:cNvPr id="45060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5061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AC135F0-285B-46F4-937B-FCDD7CCA0F6F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41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45063" name="Billede 762" descr="LAUS%20bille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484784"/>
            <a:ext cx="543560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1412875"/>
            <a:ext cx="6337300" cy="7921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Værktøjs mærkning og typer:</a:t>
            </a:r>
            <a:r>
              <a:rPr lang="da-DK" sz="2400" dirty="0" smtClean="0">
                <a:latin typeface="Verdana" pitchFamily="34" charset="0"/>
                <a:ea typeface="Geneva"/>
                <a:cs typeface="Verdana" pitchFamily="34" charset="0"/>
              </a:rPr>
              <a:t>		</a:t>
            </a:r>
          </a:p>
        </p:txBody>
      </p:sp>
      <p:sp>
        <p:nvSpPr>
          <p:cNvPr id="46083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6084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4BA75C-92A7-4EEA-AF4F-990DC175205F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42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grpSp>
        <p:nvGrpSpPr>
          <p:cNvPr id="2" name="Gruppe 1"/>
          <p:cNvGrpSpPr/>
          <p:nvPr/>
        </p:nvGrpSpPr>
        <p:grpSpPr>
          <a:xfrm>
            <a:off x="250825" y="1988840"/>
            <a:ext cx="8493125" cy="3810000"/>
            <a:chOff x="250825" y="1988840"/>
            <a:chExt cx="8493125" cy="3810000"/>
          </a:xfrm>
        </p:grpSpPr>
        <p:pic>
          <p:nvPicPr>
            <p:cNvPr id="46086" name="Billede 76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29" b="59091"/>
            <a:stretch>
              <a:fillRect/>
            </a:stretch>
          </p:blipFill>
          <p:spPr bwMode="auto">
            <a:xfrm>
              <a:off x="250825" y="2415406"/>
              <a:ext cx="2119313" cy="151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7" name="Billed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94" b="19698"/>
            <a:stretch>
              <a:fillRect/>
            </a:stretch>
          </p:blipFill>
          <p:spPr bwMode="auto">
            <a:xfrm>
              <a:off x="323850" y="4635029"/>
              <a:ext cx="1944688" cy="738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088" name="Group 10"/>
            <p:cNvGrpSpPr>
              <a:grpSpLocks/>
            </p:cNvGrpSpPr>
            <p:nvPr/>
          </p:nvGrpSpPr>
          <p:grpSpPr bwMode="auto">
            <a:xfrm>
              <a:off x="2700338" y="1988840"/>
              <a:ext cx="6043612" cy="3810000"/>
              <a:chOff x="948" y="4705"/>
              <a:chExt cx="9516" cy="6001"/>
            </a:xfrm>
          </p:grpSpPr>
          <p:pic>
            <p:nvPicPr>
              <p:cNvPr id="46090" name="Billede 75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9" y="4705"/>
                <a:ext cx="5970" cy="1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91" name="Billede 76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4" y="7114"/>
                <a:ext cx="5970" cy="1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92" name="Billede 76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9" y="8696"/>
                <a:ext cx="5970" cy="20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093" name="Text Box 14"/>
              <p:cNvSpPr txBox="1">
                <a:spLocks noChangeArrowheads="1"/>
              </p:cNvSpPr>
              <p:nvPr/>
            </p:nvSpPr>
            <p:spPr bwMode="auto">
              <a:xfrm>
                <a:off x="948" y="7353"/>
                <a:ext cx="3272" cy="448"/>
              </a:xfrm>
              <a:prstGeom prst="rect">
                <a:avLst/>
              </a:prstGeom>
              <a:solidFill>
                <a:srgbClr val="FFFFFF">
                  <a:alpha val="74901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da-DK" sz="1200">
                    <a:latin typeface="Times New Roman" pitchFamily="18" charset="0"/>
                  </a:rPr>
                  <a:t>Brugsisoleret værktøj</a:t>
                </a:r>
                <a:endParaRPr lang="da-DK"/>
              </a:p>
            </p:txBody>
          </p:sp>
          <p:sp>
            <p:nvSpPr>
              <p:cNvPr id="46094" name="Text Box 15"/>
              <p:cNvSpPr txBox="1">
                <a:spLocks noChangeArrowheads="1"/>
              </p:cNvSpPr>
              <p:nvPr/>
            </p:nvSpPr>
            <p:spPr bwMode="auto">
              <a:xfrm>
                <a:off x="948" y="5393"/>
                <a:ext cx="3272" cy="447"/>
              </a:xfrm>
              <a:prstGeom prst="rect">
                <a:avLst/>
              </a:prstGeom>
              <a:solidFill>
                <a:srgbClr val="FFFFFF">
                  <a:alpha val="59999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da-DK" sz="1200">
                    <a:latin typeface="Times New Roman" pitchFamily="18" charset="0"/>
                  </a:rPr>
                  <a:t>Isoleret værktøj</a:t>
                </a:r>
                <a:endParaRPr lang="da-DK"/>
              </a:p>
            </p:txBody>
          </p:sp>
          <p:sp>
            <p:nvSpPr>
              <p:cNvPr id="46095" name="Text Box 16"/>
              <p:cNvSpPr txBox="1">
                <a:spLocks noChangeArrowheads="1"/>
              </p:cNvSpPr>
              <p:nvPr/>
            </p:nvSpPr>
            <p:spPr bwMode="auto">
              <a:xfrm>
                <a:off x="948" y="9436"/>
                <a:ext cx="3272" cy="447"/>
              </a:xfrm>
              <a:prstGeom prst="rect">
                <a:avLst/>
              </a:prstGeom>
              <a:solidFill>
                <a:srgbClr val="FFFFFF">
                  <a:alpha val="59999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da-DK" sz="1200">
                    <a:latin typeface="Times New Roman" pitchFamily="18" charset="0"/>
                  </a:rPr>
                  <a:t>Håndtagsisoleret værktøj</a:t>
                </a:r>
                <a:endParaRPr lang="da-DK"/>
              </a:p>
            </p:txBody>
          </p:sp>
        </p:grpSp>
      </p:grpSp>
      <p:sp>
        <p:nvSpPr>
          <p:cNvPr id="46089" name="Rectangle 24"/>
          <p:cNvSpPr>
            <a:spLocks noChangeArrowheads="1"/>
          </p:cNvSpPr>
          <p:nvPr/>
        </p:nvSpPr>
        <p:spPr bwMode="auto">
          <a:xfrm>
            <a:off x="230032" y="188913"/>
            <a:ext cx="6069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a-DK" sz="3200" b="1" dirty="0">
                <a:solidFill>
                  <a:schemeClr val="tx2"/>
                </a:solidFill>
              </a:rPr>
              <a:t>L-AUS</a:t>
            </a:r>
            <a:r>
              <a:rPr lang="da-DK" sz="3600" b="1" dirty="0">
                <a:solidFill>
                  <a:schemeClr val="tx2"/>
                </a:solidFill>
              </a:rPr>
              <a:t> Værktøj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7107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725AF2E-F3BF-49A9-9018-64F3184CCDD4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43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47109" name="Rectangle 15"/>
          <p:cNvSpPr>
            <a:spLocks noChangeArrowheads="1"/>
          </p:cNvSpPr>
          <p:nvPr/>
        </p:nvSpPr>
        <p:spPr bwMode="auto">
          <a:xfrm>
            <a:off x="251520" y="188913"/>
            <a:ext cx="6069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a-DK" sz="3200" b="1" dirty="0">
                <a:solidFill>
                  <a:schemeClr val="tx2"/>
                </a:solidFill>
              </a:rPr>
              <a:t>L-AUS udrustning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1576660" y="1559520"/>
            <a:ext cx="6235700" cy="4749800"/>
            <a:chOff x="1000125" y="1341438"/>
            <a:chExt cx="6235700" cy="4749800"/>
          </a:xfrm>
          <a:solidFill>
            <a:schemeClr val="bg1"/>
          </a:solidFill>
        </p:grpSpPr>
        <p:pic>
          <p:nvPicPr>
            <p:cNvPr id="47110" name="Billede 76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3975" y="1595438"/>
              <a:ext cx="3371850" cy="1104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1" name="Billede 77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3975" y="2824163"/>
              <a:ext cx="3371850" cy="1685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2" name="Billede 77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3975" y="4595813"/>
              <a:ext cx="3286125" cy="1466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3" name="Text Box 27"/>
            <p:cNvSpPr txBox="1">
              <a:spLocks noChangeArrowheads="1"/>
            </p:cNvSpPr>
            <p:nvPr/>
          </p:nvSpPr>
          <p:spPr bwMode="auto">
            <a:xfrm>
              <a:off x="1000125" y="1341438"/>
              <a:ext cx="2320925" cy="15684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200" u="sng">
                  <a:latin typeface="Times New Roman" pitchFamily="18" charset="0"/>
                </a:rPr>
                <a:t>Isolerende handsker:</a:t>
              </a:r>
            </a:p>
            <a:p>
              <a:pPr eaLnBrk="1" hangingPunct="1"/>
              <a:r>
                <a:rPr lang="da-DK" sz="1200">
                  <a:latin typeface="Times New Roman" pitchFamily="18" charset="0"/>
                </a:rPr>
                <a:t>Skal være mærket med:</a:t>
              </a:r>
            </a:p>
            <a:p>
              <a:pPr lvl="1" eaLnBrk="1" hangingPunct="1">
                <a:buFont typeface="Symbol" pitchFamily="18" charset="2"/>
                <a:buChar char="·"/>
              </a:pPr>
              <a:r>
                <a:rPr lang="da-DK" sz="1200">
                  <a:latin typeface="Times New Roman" pitchFamily="18" charset="0"/>
                </a:rPr>
                <a:t>Fabrikat navn</a:t>
              </a:r>
            </a:p>
            <a:p>
              <a:pPr eaLnBrk="1" hangingPunct="1">
                <a:buFont typeface="Symbol" pitchFamily="18" charset="2"/>
                <a:buChar char="·"/>
              </a:pPr>
              <a:r>
                <a:rPr lang="da-DK" sz="1200">
                  <a:latin typeface="Times New Roman" pitchFamily="18" charset="0"/>
                </a:rPr>
                <a:t>Klasse f.eks. 0(1000V)</a:t>
              </a:r>
            </a:p>
            <a:p>
              <a:pPr eaLnBrk="1" hangingPunct="1">
                <a:buFont typeface="Symbol" pitchFamily="18" charset="2"/>
                <a:buChar char="·"/>
              </a:pPr>
              <a:r>
                <a:rPr lang="da-DK" sz="1200">
                  <a:latin typeface="Times New Roman" pitchFamily="18" charset="0"/>
                </a:rPr>
                <a:t>Størrelse </a:t>
              </a:r>
            </a:p>
            <a:p>
              <a:pPr eaLnBrk="1" hangingPunct="1">
                <a:buFont typeface="Symbol" pitchFamily="18" charset="2"/>
                <a:buChar char="·"/>
              </a:pPr>
              <a:r>
                <a:rPr lang="da-DK" sz="1200">
                  <a:latin typeface="Times New Roman" pitchFamily="18" charset="0"/>
                </a:rPr>
                <a:t>Fabrikations mdr. og år</a:t>
              </a:r>
            </a:p>
            <a:p>
              <a:pPr eaLnBrk="1" hangingPunct="1">
                <a:buFont typeface="Symbol" pitchFamily="18" charset="2"/>
                <a:buChar char="·"/>
              </a:pPr>
              <a:r>
                <a:rPr lang="da-DK" sz="1200">
                  <a:latin typeface="Times New Roman" pitchFamily="18" charset="0"/>
                </a:rPr>
                <a:t>Felt til : ibrugtagning og kontroldatoer</a:t>
              </a:r>
              <a:endParaRPr lang="da-DK"/>
            </a:p>
          </p:txBody>
        </p:sp>
        <p:sp>
          <p:nvSpPr>
            <p:cNvPr id="47114" name="AutoShape 28"/>
            <p:cNvSpPr>
              <a:spLocks noChangeArrowheads="1"/>
            </p:cNvSpPr>
            <p:nvPr/>
          </p:nvSpPr>
          <p:spPr bwMode="auto">
            <a:xfrm>
              <a:off x="3321050" y="1951038"/>
              <a:ext cx="457200" cy="381000"/>
            </a:xfrm>
            <a:prstGeom prst="rightArrow">
              <a:avLst>
                <a:gd name="adj1" fmla="val 50000"/>
                <a:gd name="adj2" fmla="val 30000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7115" name="Text Box 29"/>
            <p:cNvSpPr txBox="1">
              <a:spLocks noChangeArrowheads="1"/>
            </p:cNvSpPr>
            <p:nvPr/>
          </p:nvSpPr>
          <p:spPr bwMode="auto">
            <a:xfrm>
              <a:off x="1000125" y="2930525"/>
              <a:ext cx="2320925" cy="15684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200" u="sng">
                  <a:latin typeface="Times New Roman" pitchFamily="18" charset="0"/>
                </a:rPr>
                <a:t>Afskærmning:</a:t>
              </a:r>
            </a:p>
            <a:p>
              <a:pPr eaLnBrk="1" hangingPunct="1"/>
              <a:endParaRPr lang="da-DK" sz="1200" u="sng">
                <a:latin typeface="Times New Roman" pitchFamily="18" charset="0"/>
              </a:endParaRPr>
            </a:p>
            <a:p>
              <a:pPr eaLnBrk="1" hangingPunct="1"/>
              <a:r>
                <a:rPr lang="da-DK" sz="1200">
                  <a:latin typeface="Times New Roman" pitchFamily="18" charset="0"/>
                </a:rPr>
                <a:t>Skærmdugen tykkelse skal mindst være 0,5mm.</a:t>
              </a:r>
            </a:p>
            <a:p>
              <a:pPr eaLnBrk="1" hangingPunct="1"/>
              <a:endParaRPr lang="da-DK" sz="1200">
                <a:latin typeface="Times New Roman" pitchFamily="18" charset="0"/>
              </a:endParaRPr>
            </a:p>
            <a:p>
              <a:pPr eaLnBrk="1" hangingPunct="1"/>
              <a:r>
                <a:rPr lang="da-DK" sz="1000" i="1">
                  <a:latin typeface="Times New Roman" pitchFamily="18" charset="0"/>
                </a:rPr>
                <a:t>Skærmdugen bruges i forbindelse med afdækninger i tavlen og kan afklippes i ønskede størrelser.</a:t>
              </a:r>
              <a:endParaRPr lang="da-DK"/>
            </a:p>
          </p:txBody>
        </p:sp>
        <p:sp>
          <p:nvSpPr>
            <p:cNvPr id="47116" name="AutoShape 30"/>
            <p:cNvSpPr>
              <a:spLocks noChangeArrowheads="1"/>
            </p:cNvSpPr>
            <p:nvPr/>
          </p:nvSpPr>
          <p:spPr bwMode="auto">
            <a:xfrm>
              <a:off x="3321050" y="3644900"/>
              <a:ext cx="457200" cy="381000"/>
            </a:xfrm>
            <a:prstGeom prst="rightArrow">
              <a:avLst>
                <a:gd name="adj1" fmla="val 50000"/>
                <a:gd name="adj2" fmla="val 30000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7117" name="Text Box 31"/>
            <p:cNvSpPr txBox="1">
              <a:spLocks noChangeArrowheads="1"/>
            </p:cNvSpPr>
            <p:nvPr/>
          </p:nvSpPr>
          <p:spPr bwMode="auto">
            <a:xfrm>
              <a:off x="1000125" y="4522788"/>
              <a:ext cx="2320925" cy="156845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200" u="sng">
                  <a:latin typeface="Times New Roman" pitchFamily="18" charset="0"/>
                </a:rPr>
                <a:t>Isolerende beskyttelsesmåtte:</a:t>
              </a:r>
            </a:p>
            <a:p>
              <a:pPr eaLnBrk="1" hangingPunct="1"/>
              <a:endParaRPr lang="da-DK" sz="1200" u="sng">
                <a:latin typeface="Times New Roman" pitchFamily="18" charset="0"/>
              </a:endParaRPr>
            </a:p>
            <a:p>
              <a:pPr eaLnBrk="1" hangingPunct="1"/>
              <a:r>
                <a:rPr lang="da-DK" sz="1200">
                  <a:latin typeface="Times New Roman" pitchFamily="18" charset="0"/>
                </a:rPr>
                <a:t>Tykkelsen skal mindst være 2,50mm og bør mindst være på 1x1 meter</a:t>
              </a:r>
            </a:p>
            <a:p>
              <a:pPr eaLnBrk="1" hangingPunct="1"/>
              <a:r>
                <a:rPr lang="da-DK" sz="1200">
                  <a:latin typeface="Times New Roman" pitchFamily="18" charset="0"/>
                </a:rPr>
                <a:t>Måtten bør være skridsikker på begge sider</a:t>
              </a:r>
            </a:p>
            <a:p>
              <a:pPr eaLnBrk="1" hangingPunct="1"/>
              <a:r>
                <a:rPr lang="da-DK" sz="1000" i="1">
                  <a:latin typeface="Times New Roman" pitchFamily="18" charset="0"/>
                </a:rPr>
                <a:t>.</a:t>
              </a:r>
              <a:endParaRPr lang="da-DK"/>
            </a:p>
          </p:txBody>
        </p:sp>
        <p:sp>
          <p:nvSpPr>
            <p:cNvPr id="47118" name="AutoShape 32"/>
            <p:cNvSpPr>
              <a:spLocks noChangeArrowheads="1"/>
            </p:cNvSpPr>
            <p:nvPr/>
          </p:nvSpPr>
          <p:spPr bwMode="auto">
            <a:xfrm>
              <a:off x="3321050" y="5384800"/>
              <a:ext cx="457200" cy="381000"/>
            </a:xfrm>
            <a:prstGeom prst="rightArrow">
              <a:avLst>
                <a:gd name="adj1" fmla="val 50000"/>
                <a:gd name="adj2" fmla="val 30000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48131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2116985-7866-4572-A0CE-C2A919DE7105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44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23528" y="188913"/>
            <a:ext cx="6069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a-DK" sz="3200" b="1" dirty="0">
                <a:solidFill>
                  <a:schemeClr val="tx2"/>
                </a:solidFill>
              </a:rPr>
              <a:t>L-AUS udrustning</a:t>
            </a:r>
          </a:p>
        </p:txBody>
      </p:sp>
      <p:grpSp>
        <p:nvGrpSpPr>
          <p:cNvPr id="48134" name="Group 28"/>
          <p:cNvGrpSpPr>
            <a:grpSpLocks/>
          </p:cNvGrpSpPr>
          <p:nvPr/>
        </p:nvGrpSpPr>
        <p:grpSpPr bwMode="auto">
          <a:xfrm>
            <a:off x="1907704" y="1340768"/>
            <a:ext cx="5407025" cy="4464050"/>
            <a:chOff x="1288" y="1298"/>
            <a:chExt cx="2512" cy="2148"/>
          </a:xfrm>
        </p:grpSpPr>
        <p:sp>
          <p:nvSpPr>
            <p:cNvPr id="48135" name="Text Box 22"/>
            <p:cNvSpPr txBox="1">
              <a:spLocks noChangeArrowheads="1"/>
            </p:cNvSpPr>
            <p:nvPr/>
          </p:nvSpPr>
          <p:spPr bwMode="auto">
            <a:xfrm>
              <a:off x="1288" y="1302"/>
              <a:ext cx="1462" cy="13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400" u="sng">
                  <a:latin typeface="Times New Roman" pitchFamily="18" charset="0"/>
                </a:rPr>
                <a:t>Langærmet beklædning</a:t>
              </a:r>
            </a:p>
            <a:p>
              <a:pPr eaLnBrk="1" hangingPunct="1"/>
              <a:endParaRPr lang="da-DK" sz="1400" i="1">
                <a:latin typeface="Times New Roman" pitchFamily="18" charset="0"/>
              </a:endParaRP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Ved udførelse af L-AUS arbejde skal man altid bære langærmet beklædning.</a:t>
              </a:r>
            </a:p>
            <a:p>
              <a:pPr eaLnBrk="1" hangingPunct="1"/>
              <a:endParaRPr lang="da-DK" sz="1400">
                <a:latin typeface="Times New Roman" pitchFamily="18" charset="0"/>
              </a:endParaRP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Det er ikke et krav at tøjet er fremstillet af særligt brandhæmmende stof, men det anbefales</a:t>
              </a:r>
              <a:endParaRPr lang="da-DK" sz="1400"/>
            </a:p>
          </p:txBody>
        </p:sp>
        <p:sp>
          <p:nvSpPr>
            <p:cNvPr id="48136" name="AutoShape 23"/>
            <p:cNvSpPr>
              <a:spLocks noChangeArrowheads="1"/>
            </p:cNvSpPr>
            <p:nvPr/>
          </p:nvSpPr>
          <p:spPr bwMode="auto">
            <a:xfrm>
              <a:off x="2750" y="1785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pic>
          <p:nvPicPr>
            <p:cNvPr id="48137" name="Billede 2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2" t="1341" r="72318" b="23489"/>
            <a:stretch>
              <a:fillRect/>
            </a:stretch>
          </p:blipFill>
          <p:spPr bwMode="auto">
            <a:xfrm>
              <a:off x="3152" y="1298"/>
              <a:ext cx="648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8" name="Text Box 25"/>
            <p:cNvSpPr txBox="1">
              <a:spLocks noChangeArrowheads="1"/>
            </p:cNvSpPr>
            <p:nvPr/>
          </p:nvSpPr>
          <p:spPr bwMode="auto">
            <a:xfrm>
              <a:off x="1288" y="2636"/>
              <a:ext cx="1462" cy="6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600" u="sng">
                  <a:latin typeface="Times New Roman" pitchFamily="18" charset="0"/>
                </a:rPr>
                <a:t>Sikkerhedsbriller/visir</a:t>
              </a:r>
            </a:p>
            <a:p>
              <a:pPr eaLnBrk="1" hangingPunct="1"/>
              <a:endParaRPr lang="da-DK" sz="1600" u="sng">
                <a:latin typeface="Times New Roman" pitchFamily="18" charset="0"/>
              </a:endParaRPr>
            </a:p>
            <a:p>
              <a:pPr eaLnBrk="1" hangingPunct="1"/>
              <a:r>
                <a:rPr lang="da-DK" sz="1600">
                  <a:latin typeface="Times New Roman" pitchFamily="18" charset="0"/>
                </a:rPr>
                <a:t>Der anbefales at bruge sikkerhedsbriller eller ansigtsvisir </a:t>
              </a:r>
            </a:p>
            <a:p>
              <a:pPr eaLnBrk="1" hangingPunct="1"/>
              <a:endParaRPr lang="da-DK" sz="1600" i="1">
                <a:latin typeface="Times New Roman" pitchFamily="18" charset="0"/>
              </a:endParaRPr>
            </a:p>
            <a:p>
              <a:pPr eaLnBrk="1" hangingPunct="1"/>
              <a:endParaRPr lang="da-DK" sz="1600"/>
            </a:p>
          </p:txBody>
        </p:sp>
        <p:sp>
          <p:nvSpPr>
            <p:cNvPr id="48139" name="AutoShape 26"/>
            <p:cNvSpPr>
              <a:spLocks noChangeArrowheads="1"/>
            </p:cNvSpPr>
            <p:nvPr/>
          </p:nvSpPr>
          <p:spPr bwMode="auto">
            <a:xfrm>
              <a:off x="2750" y="2841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pic>
          <p:nvPicPr>
            <p:cNvPr id="48140" name="Billede 50"/>
            <p:cNvPicPr>
              <a:picLocks noChangeAspect="1" noChangeArrowheads="1"/>
            </p:cNvPicPr>
            <p:nvPr/>
          </p:nvPicPr>
          <p:blipFill>
            <a:blip r:embed="rId4">
              <a:lum bright="-2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2" y="2690"/>
              <a:ext cx="55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323850" y="979488"/>
            <a:ext cx="8424863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da-DK">
              <a:ea typeface="Geneva"/>
              <a:cs typeface="Geneva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2887663"/>
            <a:ext cx="91440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38088" anchor="ctr">
            <a:spAutoFit/>
          </a:bodyPr>
          <a:lstStyle/>
          <a:p>
            <a:pPr eaLnBrk="0" hangingPunct="0">
              <a:tabLst>
                <a:tab pos="2413000" algn="l"/>
              </a:tabLst>
            </a:pPr>
            <a:r>
              <a:rPr lang="da-DK" sz="1200">
                <a:cs typeface="Times New Roman" pitchFamily="18" charset="0"/>
              </a:rPr>
              <a:t>                                         </a:t>
            </a:r>
            <a:endParaRPr lang="da-DK"/>
          </a:p>
        </p:txBody>
      </p:sp>
      <p:sp>
        <p:nvSpPr>
          <p:cNvPr id="49156" name="Rectangle 2"/>
          <p:cNvSpPr txBox="1">
            <a:spLocks noChangeArrowheads="1"/>
          </p:cNvSpPr>
          <p:nvPr/>
        </p:nvSpPr>
        <p:spPr bwMode="auto">
          <a:xfrm>
            <a:off x="381000" y="381000"/>
            <a:ext cx="837565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Førstehjælpens 4 hovedpunkter</a:t>
            </a:r>
          </a:p>
        </p:txBody>
      </p:sp>
      <p:sp>
        <p:nvSpPr>
          <p:cNvPr id="49157" name="Text Box 10"/>
          <p:cNvSpPr txBox="1">
            <a:spLocks noChangeArrowheads="1"/>
          </p:cNvSpPr>
          <p:nvPr/>
        </p:nvSpPr>
        <p:spPr bwMode="auto">
          <a:xfrm>
            <a:off x="7216775" y="3810000"/>
            <a:ext cx="1171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da-DK">
              <a:ea typeface="Geneva"/>
              <a:cs typeface="Geneva"/>
            </a:endParaRPr>
          </a:p>
        </p:txBody>
      </p:sp>
      <p:pic>
        <p:nvPicPr>
          <p:cNvPr id="4915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285875"/>
            <a:ext cx="4046537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Rectangle 3"/>
          <p:cNvSpPr txBox="1">
            <a:spLocks noChangeArrowheads="1"/>
          </p:cNvSpPr>
          <p:nvPr/>
        </p:nvSpPr>
        <p:spPr bwMode="auto">
          <a:xfrm>
            <a:off x="428625" y="979488"/>
            <a:ext cx="832802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endParaRPr lang="da-DK" sz="3200" dirty="0">
              <a:solidFill>
                <a:srgbClr val="606B7A"/>
              </a:solidFill>
              <a:latin typeface="Verdana" pitchFamily="34" charset="0"/>
              <a:ea typeface="Geneva"/>
              <a:cs typeface="Geneva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800" dirty="0">
                <a:latin typeface="Verdana" pitchFamily="34" charset="0"/>
                <a:ea typeface="Geneva"/>
                <a:cs typeface="Geneva"/>
              </a:rPr>
              <a:t>Skab sikkerhed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800" dirty="0">
                <a:latin typeface="Verdana" pitchFamily="34" charset="0"/>
                <a:ea typeface="Geneva"/>
                <a:cs typeface="Geneva"/>
              </a:rPr>
              <a:t>Vurder personen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800" dirty="0">
                <a:latin typeface="Verdana" pitchFamily="34" charset="0"/>
                <a:ea typeface="Geneva"/>
                <a:cs typeface="Geneva"/>
              </a:rPr>
              <a:t>Tilkald hjælp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800" dirty="0">
                <a:latin typeface="Verdana" pitchFamily="34" charset="0"/>
                <a:ea typeface="Geneva"/>
                <a:cs typeface="Geneva"/>
              </a:rPr>
              <a:t>Giv førstehjælp</a:t>
            </a:r>
          </a:p>
          <a:p>
            <a:pPr algn="ctr">
              <a:spcBef>
                <a:spcPct val="20000"/>
              </a:spcBef>
            </a:pPr>
            <a:endParaRPr lang="da-DK" sz="3200" dirty="0">
              <a:solidFill>
                <a:srgbClr val="606B7A"/>
              </a:solidFill>
              <a:latin typeface="Verdana" pitchFamily="34" charset="0"/>
              <a:ea typeface="Geneva"/>
              <a:cs typeface="Geneva"/>
            </a:endParaRPr>
          </a:p>
        </p:txBody>
      </p:sp>
      <p:sp>
        <p:nvSpPr>
          <p:cNvPr id="49160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6A56DE9-94D7-46DE-97B3-4D9025CA3EC3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45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14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 txBox="1">
            <a:spLocks noChangeArrowheads="1"/>
          </p:cNvSpPr>
          <p:nvPr/>
        </p:nvSpPr>
        <p:spPr bwMode="auto">
          <a:xfrm>
            <a:off x="358775" y="358775"/>
            <a:ext cx="8474075" cy="927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Skab sikkerhed</a:t>
            </a:r>
          </a:p>
        </p:txBody>
      </p:sp>
      <p:sp>
        <p:nvSpPr>
          <p:cNvPr id="50179" name="Rectangle 3"/>
          <p:cNvSpPr txBox="1">
            <a:spLocks noChangeArrowheads="1"/>
          </p:cNvSpPr>
          <p:nvPr/>
        </p:nvSpPr>
        <p:spPr bwMode="auto">
          <a:xfrm>
            <a:off x="142875" y="1285875"/>
            <a:ext cx="83280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400" b="1" dirty="0">
                <a:latin typeface="Verdana" pitchFamily="34" charset="0"/>
                <a:ea typeface="Geneva"/>
                <a:cs typeface="Geneva"/>
              </a:rPr>
              <a:t>Få overblik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400" b="1" dirty="0">
                <a:latin typeface="Verdana" pitchFamily="34" charset="0"/>
                <a:ea typeface="Geneva"/>
                <a:cs typeface="Geneva"/>
              </a:rPr>
              <a:t>Sikring af hjælperne og de tilskadekomne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400" b="1" dirty="0">
                <a:ea typeface="Geneva"/>
                <a:cs typeface="Times New Roman" pitchFamily="18" charset="0"/>
              </a:rPr>
              <a:t>Afbryd strømmen</a:t>
            </a:r>
            <a:r>
              <a:rPr lang="da-DK" sz="2400" dirty="0">
                <a:ea typeface="Geneva"/>
                <a:cs typeface="Times New Roman" pitchFamily="18" charset="0"/>
              </a:rPr>
              <a:t>, inden den tilskadekomne frigøres kan strømmen ikke afbrydes, frigøres den tilskadekomne fra strømførende dele ved brug af tørt tøj, tørt træ eller et tørt tov.</a:t>
            </a:r>
          </a:p>
          <a:p>
            <a:pPr lvl="2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400" b="1" dirty="0" smtClean="0">
                <a:ea typeface="Geneva"/>
                <a:cs typeface="Geneva"/>
              </a:rPr>
              <a:t>Ovennævnte </a:t>
            </a:r>
            <a:r>
              <a:rPr lang="da-DK" sz="2400" b="1" dirty="0">
                <a:ea typeface="Geneva"/>
                <a:cs typeface="Geneva"/>
              </a:rPr>
              <a:t>fremgangsmetode</a:t>
            </a:r>
            <a:r>
              <a:rPr lang="da-DK" sz="2400" dirty="0">
                <a:ea typeface="Geneva"/>
                <a:cs typeface="Geneva"/>
              </a:rPr>
              <a:t> skal anvendes da man skal huske, at den tilskadekomne kan være spændingsførende og at man ved berøring vil blive ramt af strømmen 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endParaRPr lang="da-DK" sz="2400" dirty="0">
              <a:latin typeface="Verdana" pitchFamily="34" charset="0"/>
              <a:ea typeface="Geneva"/>
              <a:cs typeface="Geneva"/>
            </a:endParaRPr>
          </a:p>
        </p:txBody>
      </p:sp>
      <p:sp>
        <p:nvSpPr>
          <p:cNvPr id="50180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AC6ADB3-FEAB-46D6-AC26-CD45BDE8B8F0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46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5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el 1"/>
          <p:cNvSpPr txBox="1">
            <a:spLocks/>
          </p:cNvSpPr>
          <p:nvPr/>
        </p:nvSpPr>
        <p:spPr bwMode="auto">
          <a:xfrm>
            <a:off x="358775" y="358775"/>
            <a:ext cx="5726113" cy="9286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Bevidsthedstilstand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857375"/>
            <a:ext cx="6473825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boks 4"/>
          <p:cNvSpPr txBox="1">
            <a:spLocks noChangeArrowheads="1"/>
          </p:cNvSpPr>
          <p:nvPr/>
        </p:nvSpPr>
        <p:spPr bwMode="auto">
          <a:xfrm>
            <a:off x="3071813" y="1428750"/>
            <a:ext cx="571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b="1" i="1" dirty="0">
                <a:latin typeface="Arial" charset="0"/>
                <a:ea typeface="Geneva" charset="-128"/>
              </a:rPr>
              <a:t>Tal højt og rusk let i personens skuldre </a:t>
            </a:r>
          </a:p>
        </p:txBody>
      </p:sp>
      <p:sp>
        <p:nvSpPr>
          <p:cNvPr id="51206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6AF9023-864F-471E-9723-744D6C3BA099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47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sp>
        <p:nvSpPr>
          <p:cNvPr id="7" name="Tekstboks 4"/>
          <p:cNvSpPr txBox="1">
            <a:spLocks noChangeArrowheads="1"/>
          </p:cNvSpPr>
          <p:nvPr/>
        </p:nvSpPr>
        <p:spPr bwMode="auto">
          <a:xfrm>
            <a:off x="4155703" y="2286000"/>
            <a:ext cx="43767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a-DK" dirty="0"/>
              <a:t>Vurder om personen er:</a:t>
            </a:r>
          </a:p>
          <a:p>
            <a:pPr eaLnBrk="1" hangingPunct="1"/>
            <a:endParaRPr lang="da-DK" dirty="0"/>
          </a:p>
          <a:p>
            <a:pPr eaLnBrk="1" hangingPunct="1"/>
            <a:r>
              <a:rPr lang="da-DK" dirty="0"/>
              <a:t>	Vågen</a:t>
            </a:r>
          </a:p>
          <a:p>
            <a:pPr eaLnBrk="1" hangingPunct="1"/>
            <a:r>
              <a:rPr lang="da-DK" dirty="0"/>
              <a:t>		Omtåget </a:t>
            </a:r>
          </a:p>
          <a:p>
            <a:pPr eaLnBrk="1" hangingPunct="1"/>
            <a:r>
              <a:rPr lang="da-DK" dirty="0"/>
              <a:t>			   Bevidstløs</a:t>
            </a:r>
          </a:p>
        </p:txBody>
      </p:sp>
    </p:spTree>
    <p:extLst>
      <p:ext uri="{BB962C8B-B14F-4D97-AF65-F5344CB8AC3E}">
        <p14:creationId xmlns:p14="http://schemas.microsoft.com/office/powerpoint/2010/main" val="10746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 txBox="1">
            <a:spLocks/>
          </p:cNvSpPr>
          <p:nvPr/>
        </p:nvSpPr>
        <p:spPr bwMode="auto">
          <a:xfrm>
            <a:off x="358775" y="358775"/>
            <a:ext cx="8474075" cy="884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Vurder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>
            <a:fillRect/>
          </a:stretch>
        </p:blipFill>
        <p:spPr bwMode="auto">
          <a:xfrm>
            <a:off x="434975" y="1733550"/>
            <a:ext cx="8208963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4"/>
          <p:cNvSpPr txBox="1">
            <a:spLocks noChangeArrowheads="1"/>
          </p:cNvSpPr>
          <p:nvPr/>
        </p:nvSpPr>
        <p:spPr bwMode="auto">
          <a:xfrm>
            <a:off x="4320480" y="692696"/>
            <a:ext cx="4572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sz="2000" dirty="0">
                <a:latin typeface="Arial" charset="0"/>
                <a:ea typeface="Geneva" charset="-128"/>
              </a:rPr>
              <a:t>Se, føl og lyt om den bevidstløse person trækker vejret normalt. </a:t>
            </a:r>
            <a:endParaRPr lang="da-DK" sz="2000" dirty="0" smtClean="0">
              <a:latin typeface="Arial" charset="0"/>
              <a:ea typeface="Geneva" charset="-128"/>
            </a:endParaRPr>
          </a:p>
          <a:p>
            <a:pPr>
              <a:defRPr/>
            </a:pPr>
            <a:endParaRPr lang="da-DK" sz="2000" dirty="0" smtClean="0">
              <a:latin typeface="Arial" charset="0"/>
              <a:ea typeface="Geneva" charset="-128"/>
            </a:endParaRPr>
          </a:p>
          <a:p>
            <a:pPr>
              <a:defRPr/>
            </a:pPr>
            <a:r>
              <a:rPr lang="da-DK" sz="2000" dirty="0" smtClean="0">
                <a:latin typeface="Arial" charset="0"/>
                <a:ea typeface="Geneva" charset="-128"/>
              </a:rPr>
              <a:t>Hvis </a:t>
            </a:r>
            <a:r>
              <a:rPr lang="da-DK" sz="2000" dirty="0">
                <a:latin typeface="Arial" charset="0"/>
                <a:ea typeface="Geneva" charset="-128"/>
              </a:rPr>
              <a:t>han ikke trækker vejret normalt påbegyndes hjerte-lunge redning. </a:t>
            </a:r>
            <a:endParaRPr lang="da-DK" sz="2000" dirty="0" smtClean="0">
              <a:latin typeface="Arial" charset="0"/>
              <a:ea typeface="Geneva" charset="-128"/>
            </a:endParaRPr>
          </a:p>
          <a:p>
            <a:pPr>
              <a:defRPr/>
            </a:pPr>
            <a:endParaRPr lang="da-DK" sz="2000" dirty="0">
              <a:latin typeface="Arial" charset="0"/>
              <a:ea typeface="Geneva" charset="-128"/>
            </a:endParaRPr>
          </a:p>
          <a:p>
            <a:pPr>
              <a:defRPr/>
            </a:pPr>
            <a:r>
              <a:rPr lang="da-DK" sz="2000" dirty="0" smtClean="0">
                <a:latin typeface="Arial" charset="0"/>
                <a:ea typeface="Geneva" charset="-128"/>
              </a:rPr>
              <a:t>Få </a:t>
            </a:r>
            <a:r>
              <a:rPr lang="da-DK" sz="2000" dirty="0">
                <a:latin typeface="Arial" charset="0"/>
                <a:ea typeface="Geneva" charset="-128"/>
              </a:rPr>
              <a:t>en anden til at tilkalde hjælpen, jo før HLR påbegyndes jo bedre!!</a:t>
            </a:r>
          </a:p>
        </p:txBody>
      </p:sp>
      <p:sp>
        <p:nvSpPr>
          <p:cNvPr id="53253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0294CB9-F046-4B99-85FE-C6B147A85564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48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2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 txBox="1">
            <a:spLocks noChangeArrowheads="1"/>
          </p:cNvSpPr>
          <p:nvPr/>
        </p:nvSpPr>
        <p:spPr bwMode="auto">
          <a:xfrm>
            <a:off x="358775" y="358775"/>
            <a:ext cx="8556625" cy="1089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Skab fri luftvej</a:t>
            </a:r>
          </a:p>
        </p:txBody>
      </p:sp>
      <p:grpSp>
        <p:nvGrpSpPr>
          <p:cNvPr id="52227" name="Group 19"/>
          <p:cNvGrpSpPr>
            <a:grpSpLocks/>
          </p:cNvGrpSpPr>
          <p:nvPr/>
        </p:nvGrpSpPr>
        <p:grpSpPr bwMode="auto">
          <a:xfrm>
            <a:off x="685800" y="1579563"/>
            <a:ext cx="3581400" cy="2805112"/>
            <a:chOff x="432" y="1209"/>
            <a:chExt cx="2256" cy="1767"/>
          </a:xfrm>
        </p:grpSpPr>
        <p:pic>
          <p:nvPicPr>
            <p:cNvPr id="5223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09"/>
              <a:ext cx="2256" cy="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3" name="Line 9"/>
            <p:cNvSpPr>
              <a:spLocks noChangeShapeType="1"/>
            </p:cNvSpPr>
            <p:nvPr/>
          </p:nvSpPr>
          <p:spPr bwMode="auto">
            <a:xfrm>
              <a:off x="1216" y="2960"/>
              <a:ext cx="14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pic>
        <p:nvPicPr>
          <p:cNvPr id="52228" name="Picture 26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13" y="2438400"/>
            <a:ext cx="3024187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 Box 4"/>
          <p:cNvSpPr txBox="1">
            <a:spLocks noChangeArrowheads="1"/>
          </p:cNvSpPr>
          <p:nvPr/>
        </p:nvSpPr>
        <p:spPr bwMode="auto">
          <a:xfrm>
            <a:off x="5638800" y="1447800"/>
            <a:ext cx="3276600" cy="102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80000" rIns="18000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a-DK" dirty="0">
                <a:ea typeface="Geneva"/>
                <a:cs typeface="Geneva"/>
              </a:rPr>
              <a:t>Bøj hovedet bagover og løft hagen op</a:t>
            </a:r>
            <a:endParaRPr lang="da-DK" sz="2500" dirty="0">
              <a:ea typeface="Geneva"/>
              <a:cs typeface="Geneva"/>
            </a:endParaRPr>
          </a:p>
        </p:txBody>
      </p:sp>
      <p:sp>
        <p:nvSpPr>
          <p:cNvPr id="52230" name="Rectangle 14"/>
          <p:cNvSpPr>
            <a:spLocks noChangeArrowheads="1"/>
          </p:cNvSpPr>
          <p:nvPr/>
        </p:nvSpPr>
        <p:spPr bwMode="auto">
          <a:xfrm>
            <a:off x="381000" y="4501480"/>
            <a:ext cx="4648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spcBef>
                <a:spcPct val="20000"/>
              </a:spcBef>
            </a:pPr>
            <a:r>
              <a:rPr lang="da-DK" dirty="0"/>
              <a:t>Når en bevidstløs ligger på ryggen, kan tungen falde tilbage og lukke for luftrøret</a:t>
            </a:r>
            <a:endParaRPr lang="da-DK" sz="2500" dirty="0"/>
          </a:p>
        </p:txBody>
      </p:sp>
      <p:sp>
        <p:nvSpPr>
          <p:cNvPr id="52231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1CE3989-0E37-4332-95DD-A28B9A042AFA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49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4200" cy="995363"/>
          </a:xfrm>
        </p:spPr>
        <p:txBody>
          <a:bodyPr/>
          <a:lstStyle/>
          <a:p>
            <a:pPr eaLnBrk="1" hangingPunct="1"/>
            <a:r>
              <a:rPr lang="da-DK" sz="3200" b="1" dirty="0" smtClean="0"/>
              <a:t>Stabilt sideleje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"/>
          <a:stretch>
            <a:fillRect/>
          </a:stretch>
        </p:blipFill>
        <p:spPr>
          <a:xfrm>
            <a:off x="2411760" y="2907307"/>
            <a:ext cx="6137275" cy="3402013"/>
          </a:xfrm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84784"/>
            <a:ext cx="38639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21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 txBox="1">
            <a:spLocks/>
          </p:cNvSpPr>
          <p:nvPr/>
        </p:nvSpPr>
        <p:spPr bwMode="auto">
          <a:xfrm>
            <a:off x="358775" y="358775"/>
            <a:ext cx="8474075" cy="884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Vurder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>
            <a:fillRect/>
          </a:stretch>
        </p:blipFill>
        <p:spPr bwMode="auto">
          <a:xfrm>
            <a:off x="434975" y="1733550"/>
            <a:ext cx="8208963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4"/>
          <p:cNvSpPr txBox="1">
            <a:spLocks noChangeArrowheads="1"/>
          </p:cNvSpPr>
          <p:nvPr/>
        </p:nvSpPr>
        <p:spPr bwMode="auto">
          <a:xfrm>
            <a:off x="4320480" y="692696"/>
            <a:ext cx="4572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sz="2000" dirty="0">
                <a:latin typeface="Arial" charset="0"/>
                <a:ea typeface="Geneva" charset="-128"/>
              </a:rPr>
              <a:t>Se, føl og lyt om den bevidstløse person trækker vejret normalt. </a:t>
            </a:r>
            <a:endParaRPr lang="da-DK" sz="2000" dirty="0" smtClean="0">
              <a:latin typeface="Arial" charset="0"/>
              <a:ea typeface="Geneva" charset="-128"/>
            </a:endParaRPr>
          </a:p>
          <a:p>
            <a:pPr>
              <a:defRPr/>
            </a:pPr>
            <a:endParaRPr lang="da-DK" sz="2000" dirty="0" smtClean="0">
              <a:latin typeface="Arial" charset="0"/>
              <a:ea typeface="Geneva" charset="-128"/>
            </a:endParaRPr>
          </a:p>
          <a:p>
            <a:pPr>
              <a:defRPr/>
            </a:pPr>
            <a:r>
              <a:rPr lang="da-DK" sz="2000" dirty="0" smtClean="0">
                <a:latin typeface="Arial" charset="0"/>
                <a:ea typeface="Geneva" charset="-128"/>
              </a:rPr>
              <a:t>Hvis </a:t>
            </a:r>
            <a:r>
              <a:rPr lang="da-DK" sz="2000" dirty="0">
                <a:latin typeface="Arial" charset="0"/>
                <a:ea typeface="Geneva" charset="-128"/>
              </a:rPr>
              <a:t>han ikke trækker vejret normalt påbegyndes hjerte-lunge redning. </a:t>
            </a:r>
            <a:endParaRPr lang="da-DK" sz="2000" dirty="0" smtClean="0">
              <a:latin typeface="Arial" charset="0"/>
              <a:ea typeface="Geneva" charset="-128"/>
            </a:endParaRPr>
          </a:p>
          <a:p>
            <a:pPr>
              <a:defRPr/>
            </a:pPr>
            <a:endParaRPr lang="da-DK" sz="2000" dirty="0">
              <a:latin typeface="Arial" charset="0"/>
              <a:ea typeface="Geneva" charset="-128"/>
            </a:endParaRPr>
          </a:p>
          <a:p>
            <a:pPr>
              <a:defRPr/>
            </a:pPr>
            <a:r>
              <a:rPr lang="da-DK" sz="2000" dirty="0" smtClean="0">
                <a:latin typeface="Arial" charset="0"/>
                <a:ea typeface="Geneva" charset="-128"/>
              </a:rPr>
              <a:t>Få </a:t>
            </a:r>
            <a:r>
              <a:rPr lang="da-DK" sz="2000" dirty="0">
                <a:latin typeface="Arial" charset="0"/>
                <a:ea typeface="Geneva" charset="-128"/>
              </a:rPr>
              <a:t>en anden til at tilkalde hjælpen, jo før HLR påbegyndes jo bedre!!</a:t>
            </a:r>
          </a:p>
        </p:txBody>
      </p:sp>
      <p:sp>
        <p:nvSpPr>
          <p:cNvPr id="53253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0294CB9-F046-4B99-85FE-C6B147A85564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51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8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Billed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52" b="64951"/>
          <a:stretch>
            <a:fillRect/>
          </a:stretch>
        </p:blipFill>
        <p:spPr bwMode="auto">
          <a:xfrm>
            <a:off x="4014788" y="776288"/>
            <a:ext cx="2286000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428625"/>
            <a:ext cx="8328025" cy="708025"/>
          </a:xfrm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Tilkald hjælp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336675"/>
            <a:ext cx="5214937" cy="4953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  <a:t>Ring 1-1-2</a:t>
            </a:r>
            <a:b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  <a:t>og fortæl:</a:t>
            </a:r>
          </a:p>
          <a:p>
            <a:pPr marL="0" indent="0"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  <a:t> Hvor er det sket</a:t>
            </a:r>
          </a:p>
          <a:p>
            <a:pPr marL="0" indent="0"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  <a:t> Hvad er der sket</a:t>
            </a:r>
          </a:p>
          <a:p>
            <a:pPr marL="0" indent="0"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  <a:t> Hvor mange er kommet til skade</a:t>
            </a:r>
          </a:p>
          <a:p>
            <a:pPr marL="0" indent="0">
              <a:buClr>
                <a:srgbClr val="FF0000"/>
              </a:buClr>
              <a:buFont typeface="Wingdings" pitchFamily="2" charset="2"/>
              <a:buChar char="§"/>
            </a:pPr>
            <a:r>
              <a:rPr lang="da-DK" sz="2200" dirty="0" smtClean="0">
                <a:latin typeface="Verdana" pitchFamily="34" charset="0"/>
                <a:ea typeface="Geneva"/>
                <a:cs typeface="Verdana" pitchFamily="34" charset="0"/>
              </a:rPr>
              <a:t> Hvorfra du ringer</a:t>
            </a:r>
          </a:p>
        </p:txBody>
      </p:sp>
      <p:pic>
        <p:nvPicPr>
          <p:cNvPr id="3482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071688"/>
            <a:ext cx="1143000" cy="430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1785938"/>
            <a:ext cx="785813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090988"/>
            <a:ext cx="3214688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3429000"/>
            <a:ext cx="860425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Billed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2" b="62970"/>
          <a:stretch>
            <a:fillRect/>
          </a:stretch>
        </p:blipFill>
        <p:spPr bwMode="auto">
          <a:xfrm>
            <a:off x="3059113" y="1214438"/>
            <a:ext cx="1196975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95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204200" cy="9953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3200" b="1" dirty="0" smtClean="0"/>
              <a:t>Den livsvigtige ilttransport</a:t>
            </a:r>
            <a:r>
              <a:rPr lang="da-DK" sz="3200" dirty="0" smtClean="0"/>
              <a:t/>
            </a:r>
            <a:br>
              <a:rPr lang="da-DK" sz="3200" dirty="0" smtClean="0"/>
            </a:br>
            <a:endParaRPr lang="da-DK" sz="3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800252"/>
            <a:ext cx="8204200" cy="3511550"/>
          </a:xfrm>
        </p:spPr>
        <p:txBody>
          <a:bodyPr/>
          <a:lstStyle/>
          <a:p>
            <a:pPr marL="0" indent="0" eaLnBrk="1" hangingPunct="1"/>
            <a:r>
              <a:rPr lang="da-DK" sz="2800" u="sng" dirty="0" smtClean="0"/>
              <a:t>Sikre vejrtrækningen</a:t>
            </a:r>
          </a:p>
          <a:p>
            <a:pPr lvl="1" eaLnBrk="1" hangingPunct="1"/>
            <a:r>
              <a:rPr lang="da-DK" dirty="0" smtClean="0"/>
              <a:t>luft til lungerne</a:t>
            </a:r>
          </a:p>
          <a:p>
            <a:pPr marL="0" indent="0" eaLnBrk="1" hangingPunct="1"/>
            <a:r>
              <a:rPr lang="da-DK" sz="2800" u="sng" dirty="0" smtClean="0"/>
              <a:t>Sikre blodcirkulationen</a:t>
            </a:r>
          </a:p>
          <a:p>
            <a:pPr lvl="1" eaLnBrk="1" hangingPunct="1"/>
            <a:r>
              <a:rPr lang="da-DK" dirty="0" smtClean="0"/>
              <a:t>blod til hjernen</a:t>
            </a:r>
          </a:p>
          <a:p>
            <a:pPr marL="0" indent="0" eaLnBrk="1" hangingPunct="1"/>
            <a:endParaRPr lang="da-DK" sz="2800" dirty="0" smtClean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3568" y="4209125"/>
            <a:ext cx="3657600" cy="1133475"/>
          </a:xfrm>
          <a:prstGeom prst="rect">
            <a:avLst/>
          </a:prstGeom>
          <a:noFill/>
          <a:ln w="12700">
            <a:solidFill>
              <a:srgbClr val="00376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0" tIns="180000" rIns="18000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a-DK" sz="2500" b="1" i="1" dirty="0">
                <a:solidFill>
                  <a:srgbClr val="003763"/>
                </a:solidFill>
                <a:latin typeface="Times" pitchFamily="18" charset="0"/>
              </a:rPr>
              <a:t>Hjernens celler kan kun leve få minutter uden ilt</a:t>
            </a:r>
          </a:p>
        </p:txBody>
      </p:sp>
      <p:pic>
        <p:nvPicPr>
          <p:cNvPr id="2867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428750"/>
            <a:ext cx="2932112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0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/>
          <p:cNvSpPr txBox="1">
            <a:spLocks/>
          </p:cNvSpPr>
          <p:nvPr/>
        </p:nvSpPr>
        <p:spPr bwMode="auto">
          <a:xfrm>
            <a:off x="0" y="358775"/>
            <a:ext cx="9144000" cy="874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Hjerte-Lunge-Redning til Voksne</a:t>
            </a:r>
          </a:p>
        </p:txBody>
      </p:sp>
      <p:sp>
        <p:nvSpPr>
          <p:cNvPr id="54275" name="Pladsholder til indhold 2"/>
          <p:cNvSpPr txBox="1">
            <a:spLocks/>
          </p:cNvSpPr>
          <p:nvPr/>
        </p:nvSpPr>
        <p:spPr bwMode="auto">
          <a:xfrm>
            <a:off x="381000" y="1366838"/>
            <a:ext cx="832802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a-DK" sz="2800" dirty="0">
                <a:latin typeface="Verdana" pitchFamily="34" charset="0"/>
                <a:ea typeface="Geneva"/>
                <a:cs typeface="Geneva"/>
              </a:rPr>
              <a:t>Tryk 30 gange og </a:t>
            </a:r>
            <a:endParaRPr lang="da-DK" sz="2800" dirty="0" smtClean="0">
              <a:latin typeface="Verdana" pitchFamily="34" charset="0"/>
              <a:ea typeface="Geneva"/>
              <a:cs typeface="Geneva"/>
            </a:endParaRPr>
          </a:p>
          <a:p>
            <a:pPr>
              <a:spcBef>
                <a:spcPct val="20000"/>
              </a:spcBef>
            </a:pPr>
            <a:r>
              <a:rPr lang="da-DK" sz="2800" dirty="0" smtClean="0">
                <a:latin typeface="Verdana" pitchFamily="34" charset="0"/>
                <a:ea typeface="Geneva"/>
                <a:cs typeface="Geneva"/>
              </a:rPr>
              <a:t>giv </a:t>
            </a:r>
            <a:r>
              <a:rPr lang="da-DK" sz="2800" dirty="0">
                <a:latin typeface="Verdana" pitchFamily="34" charset="0"/>
                <a:ea typeface="Geneva"/>
                <a:cs typeface="Geneva"/>
              </a:rPr>
              <a:t>to indblæsninger</a:t>
            </a:r>
          </a:p>
          <a:p>
            <a:pPr>
              <a:spcBef>
                <a:spcPct val="20000"/>
              </a:spcBef>
            </a:pPr>
            <a:r>
              <a:rPr lang="da-DK" sz="1600" dirty="0">
                <a:latin typeface="Verdana" pitchFamily="34" charset="0"/>
                <a:ea typeface="Geneva"/>
                <a:cs typeface="Geneva"/>
              </a:rPr>
              <a:t>Jo færre afbrydelser der er når du giver HLR, jo bedre er kvaliteten</a:t>
            </a:r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8" y="2965450"/>
            <a:ext cx="38862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AB60586-2115-426F-8019-DDE379DA7208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54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5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133350" y="358775"/>
            <a:ext cx="9010650" cy="936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>
                <a:solidFill>
                  <a:srgbClr val="606B7A"/>
                </a:solidFill>
                <a:latin typeface="Verdana" pitchFamily="34" charset="0"/>
                <a:ea typeface="Geneva"/>
                <a:cs typeface="Geneva"/>
              </a:rPr>
              <a:t>Hjerte-Lunge-Redning til voksne</a:t>
            </a:r>
          </a:p>
        </p:txBody>
      </p:sp>
      <p:pic>
        <p:nvPicPr>
          <p:cNvPr id="552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95400"/>
            <a:ext cx="2573338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3"/>
          <p:cNvSpPr txBox="1">
            <a:spLocks noChangeArrowheads="1"/>
          </p:cNvSpPr>
          <p:nvPr/>
        </p:nvSpPr>
        <p:spPr bwMode="auto">
          <a:xfrm>
            <a:off x="381000" y="1633711"/>
            <a:ext cx="3649663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da-DK" sz="2000" dirty="0">
                <a:latin typeface="Verdana" pitchFamily="34" charset="0"/>
                <a:ea typeface="Geneva"/>
                <a:cs typeface="Geneva"/>
              </a:rPr>
              <a:t>Tryk midt på brystkassen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da-DK" sz="2000" dirty="0">
                <a:latin typeface="Verdana" pitchFamily="34" charset="0"/>
                <a:ea typeface="Geneva"/>
                <a:cs typeface="Geneva"/>
              </a:rPr>
              <a:t>Tryk med to hænder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da-DK" sz="2000" dirty="0">
                <a:latin typeface="Verdana" pitchFamily="34" charset="0"/>
                <a:ea typeface="Geneva"/>
                <a:cs typeface="Geneva"/>
              </a:rPr>
              <a:t>Tryk 5-6 cm ned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da-DK" sz="2000" dirty="0">
                <a:latin typeface="Verdana" pitchFamily="34" charset="0"/>
                <a:ea typeface="Geneva"/>
                <a:cs typeface="Geneva"/>
              </a:rPr>
              <a:t>Tryk med </a:t>
            </a:r>
            <a:r>
              <a:rPr lang="da-DK" sz="2000" dirty="0" smtClean="0">
                <a:latin typeface="Verdana" pitchFamily="34" charset="0"/>
                <a:ea typeface="Geneva"/>
                <a:cs typeface="Geneva"/>
              </a:rPr>
              <a:t>en Hastighed </a:t>
            </a:r>
            <a:r>
              <a:rPr lang="da-DK" sz="2000" dirty="0">
                <a:latin typeface="Verdana" pitchFamily="34" charset="0"/>
                <a:ea typeface="Geneva"/>
                <a:cs typeface="Geneva"/>
              </a:rPr>
              <a:t>der svarer til </a:t>
            </a:r>
            <a:r>
              <a:rPr lang="da-DK" sz="2000" dirty="0" smtClean="0">
                <a:latin typeface="Verdana" pitchFamily="34" charset="0"/>
                <a:ea typeface="Geneva"/>
                <a:cs typeface="Geneva"/>
              </a:rPr>
              <a:t>100-120 </a:t>
            </a:r>
            <a:r>
              <a:rPr lang="da-DK" sz="2000" dirty="0">
                <a:latin typeface="Verdana" pitchFamily="34" charset="0"/>
                <a:ea typeface="Geneva"/>
                <a:cs typeface="Geneva"/>
              </a:rPr>
              <a:t>tryk pr. minut</a:t>
            </a:r>
          </a:p>
        </p:txBody>
      </p:sp>
      <p:pic>
        <p:nvPicPr>
          <p:cNvPr id="5530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00500"/>
            <a:ext cx="2937792" cy="274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635E9A0-C25B-41DF-AAD2-DFF096F60AAB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55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7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1"/>
          <p:cNvSpPr txBox="1">
            <a:spLocks/>
          </p:cNvSpPr>
          <p:nvPr/>
        </p:nvSpPr>
        <p:spPr bwMode="auto">
          <a:xfrm>
            <a:off x="358775" y="358775"/>
            <a:ext cx="832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Hjertestarter AED</a:t>
            </a:r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2143125"/>
            <a:ext cx="504825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boks 4"/>
          <p:cNvSpPr txBox="1">
            <a:spLocks noChangeArrowheads="1"/>
          </p:cNvSpPr>
          <p:nvPr/>
        </p:nvSpPr>
        <p:spPr bwMode="auto">
          <a:xfrm>
            <a:off x="5749925" y="1357313"/>
            <a:ext cx="23574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dirty="0">
                <a:latin typeface="Arial" charset="0"/>
                <a:ea typeface="Geneva" charset="-128"/>
              </a:rPr>
              <a:t>stødknap</a:t>
            </a:r>
          </a:p>
        </p:txBody>
      </p:sp>
      <p:sp>
        <p:nvSpPr>
          <p:cNvPr id="9" name="Tekstboks 5"/>
          <p:cNvSpPr txBox="1">
            <a:spLocks noChangeArrowheads="1"/>
          </p:cNvSpPr>
          <p:nvPr/>
        </p:nvSpPr>
        <p:spPr bwMode="auto">
          <a:xfrm>
            <a:off x="2947988" y="4098925"/>
            <a:ext cx="2000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dirty="0">
                <a:latin typeface="Arial" charset="0"/>
                <a:ea typeface="Geneva" charset="-128"/>
              </a:rPr>
              <a:t>Tænd/sluk knap</a:t>
            </a:r>
          </a:p>
        </p:txBody>
      </p:sp>
      <p:sp>
        <p:nvSpPr>
          <p:cNvPr id="10" name="Tekstboks 6"/>
          <p:cNvSpPr txBox="1">
            <a:spLocks noChangeArrowheads="1"/>
          </p:cNvSpPr>
          <p:nvPr/>
        </p:nvSpPr>
        <p:spPr bwMode="auto">
          <a:xfrm>
            <a:off x="6929438" y="2011363"/>
            <a:ext cx="22145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i="1" dirty="0">
                <a:latin typeface="Arial" charset="0"/>
                <a:ea typeface="Geneva" charset="-128"/>
              </a:rPr>
              <a:t>elektroder</a:t>
            </a:r>
          </a:p>
        </p:txBody>
      </p:sp>
      <p:sp>
        <p:nvSpPr>
          <p:cNvPr id="11" name="Tekstboks 7"/>
          <p:cNvSpPr txBox="1">
            <a:spLocks noChangeArrowheads="1"/>
          </p:cNvSpPr>
          <p:nvPr/>
        </p:nvSpPr>
        <p:spPr bwMode="auto">
          <a:xfrm>
            <a:off x="3575050" y="4929188"/>
            <a:ext cx="2500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dirty="0">
                <a:latin typeface="Arial" charset="0"/>
                <a:ea typeface="Geneva" charset="-128"/>
              </a:rPr>
              <a:t>Stemme der taler</a:t>
            </a:r>
          </a:p>
        </p:txBody>
      </p:sp>
      <p:cxnSp>
        <p:nvCxnSpPr>
          <p:cNvPr id="56328" name="Lige pilforbindelse 9"/>
          <p:cNvCxnSpPr>
            <a:cxnSpLocks noChangeShapeType="1"/>
          </p:cNvCxnSpPr>
          <p:nvPr/>
        </p:nvCxnSpPr>
        <p:spPr bwMode="auto">
          <a:xfrm flipV="1">
            <a:off x="3467100" y="3535363"/>
            <a:ext cx="1357313" cy="642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29" name="Lige pilforbindelse 11"/>
          <p:cNvCxnSpPr>
            <a:cxnSpLocks noChangeShapeType="1"/>
          </p:cNvCxnSpPr>
          <p:nvPr/>
        </p:nvCxnSpPr>
        <p:spPr bwMode="auto">
          <a:xfrm rot="5400000" flipH="1" flipV="1">
            <a:off x="3875881" y="3482182"/>
            <a:ext cx="2143125" cy="7508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30" name="Lige pilforbindelse 13"/>
          <p:cNvCxnSpPr>
            <a:cxnSpLocks noChangeShapeType="1"/>
          </p:cNvCxnSpPr>
          <p:nvPr/>
        </p:nvCxnSpPr>
        <p:spPr bwMode="auto">
          <a:xfrm rot="5400000">
            <a:off x="5726113" y="1931988"/>
            <a:ext cx="795337" cy="2873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31" name="Lige pilforbindelse 15"/>
          <p:cNvCxnSpPr>
            <a:cxnSpLocks noChangeShapeType="1"/>
          </p:cNvCxnSpPr>
          <p:nvPr/>
        </p:nvCxnSpPr>
        <p:spPr bwMode="auto">
          <a:xfrm rot="5400000">
            <a:off x="6715125" y="2687638"/>
            <a:ext cx="1071563" cy="6429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kstboks 5"/>
          <p:cNvSpPr txBox="1">
            <a:spLocks noChangeArrowheads="1"/>
          </p:cNvSpPr>
          <p:nvPr/>
        </p:nvSpPr>
        <p:spPr bwMode="auto">
          <a:xfrm>
            <a:off x="288130" y="1862138"/>
            <a:ext cx="3857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a-DK" dirty="0">
                <a:latin typeface="Arial" charset="0"/>
                <a:ea typeface="Geneva" charset="-128"/>
              </a:rPr>
              <a:t>Hvis du ved at der er en hjertestarter i nærheden så bed en hjælper om at hente den.</a:t>
            </a:r>
          </a:p>
        </p:txBody>
      </p:sp>
      <p:sp>
        <p:nvSpPr>
          <p:cNvPr id="21" name="Tekstboks 5"/>
          <p:cNvSpPr txBox="1">
            <a:spLocks noChangeArrowheads="1"/>
          </p:cNvSpPr>
          <p:nvPr/>
        </p:nvSpPr>
        <p:spPr bwMode="auto">
          <a:xfrm>
            <a:off x="288130" y="2947466"/>
            <a:ext cx="3563789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a-DK" dirty="0">
                <a:latin typeface="Arial" charset="0"/>
                <a:ea typeface="Geneva" charset="-128"/>
              </a:rPr>
              <a:t>Gør som anvisningerne og stemmen siger, det er næsten umuligt at gøre noget galt</a:t>
            </a:r>
          </a:p>
        </p:txBody>
      </p:sp>
      <p:sp>
        <p:nvSpPr>
          <p:cNvPr id="56334" name="Pladsholder til diasnumm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75E1CA0-E5CC-4031-ABA8-8641EA1332AC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56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81" y="165893"/>
            <a:ext cx="1143000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/>
          <p:cNvSpPr/>
          <p:nvPr/>
        </p:nvSpPr>
        <p:spPr>
          <a:xfrm>
            <a:off x="421659" y="978420"/>
            <a:ext cx="3724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/>
              <a:t>Automated </a:t>
            </a:r>
            <a:r>
              <a:rPr lang="da-DK" b="1" dirty="0" err="1" smtClean="0"/>
              <a:t>External</a:t>
            </a:r>
            <a:r>
              <a:rPr lang="da-DK" b="1" dirty="0" smtClean="0"/>
              <a:t> Defibrillator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47452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AED</a:t>
            </a:r>
          </a:p>
        </p:txBody>
      </p:sp>
      <p:pic>
        <p:nvPicPr>
          <p:cNvPr id="430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7438" y="2500313"/>
            <a:ext cx="5595937" cy="3357562"/>
          </a:xfrm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785938"/>
            <a:ext cx="2551112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kstboks 5"/>
          <p:cNvSpPr txBox="1">
            <a:spLocks noChangeArrowheads="1"/>
          </p:cNvSpPr>
          <p:nvPr/>
        </p:nvSpPr>
        <p:spPr bwMode="auto">
          <a:xfrm>
            <a:off x="3074153" y="1268760"/>
            <a:ext cx="39290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sz="2400" i="1" dirty="0">
                <a:latin typeface="+mn-lt"/>
                <a:cs typeface="+mn-cs"/>
              </a:rPr>
              <a:t>Placer elektroderne som vist på emballagen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358775" y="358775"/>
            <a:ext cx="832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Hjertestarter AED</a:t>
            </a:r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81" y="165893"/>
            <a:ext cx="1143000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845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8913" y="1409700"/>
            <a:ext cx="3467100" cy="2733675"/>
          </a:xfrm>
        </p:spPr>
      </p:pic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214688"/>
            <a:ext cx="26289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kstboks 5"/>
          <p:cNvSpPr txBox="1">
            <a:spLocks noChangeArrowheads="1"/>
          </p:cNvSpPr>
          <p:nvPr/>
        </p:nvSpPr>
        <p:spPr bwMode="auto">
          <a:xfrm>
            <a:off x="4429125" y="1500188"/>
            <a:ext cx="3643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i="1" dirty="0">
                <a:latin typeface="+mn-lt"/>
                <a:cs typeface="+mn-cs"/>
              </a:rPr>
              <a:t>Følg </a:t>
            </a:r>
            <a:r>
              <a:rPr lang="da-DK" i="1" dirty="0" err="1">
                <a:latin typeface="+mn-lt"/>
                <a:cs typeface="+mn-cs"/>
              </a:rPr>
              <a:t>AED’ens</a:t>
            </a:r>
            <a:r>
              <a:rPr lang="da-DK" i="1" dirty="0">
                <a:latin typeface="+mn-lt"/>
                <a:cs typeface="+mn-cs"/>
              </a:rPr>
              <a:t> anvisninger</a:t>
            </a:r>
          </a:p>
        </p:txBody>
      </p:sp>
      <p:sp>
        <p:nvSpPr>
          <p:cNvPr id="34822" name="Tekstboks 6"/>
          <p:cNvSpPr txBox="1">
            <a:spLocks noChangeArrowheads="1"/>
          </p:cNvSpPr>
          <p:nvPr/>
        </p:nvSpPr>
        <p:spPr bwMode="auto">
          <a:xfrm>
            <a:off x="1214438" y="4786313"/>
            <a:ext cx="35004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i="1" dirty="0">
                <a:latin typeface="+mn-lt"/>
                <a:cs typeface="+mn-cs"/>
              </a:rPr>
              <a:t>Afgiv stød når </a:t>
            </a:r>
            <a:r>
              <a:rPr lang="da-DK" i="1" dirty="0" err="1">
                <a:latin typeface="+mn-lt"/>
                <a:cs typeface="+mn-cs"/>
              </a:rPr>
              <a:t>AED’en</a:t>
            </a:r>
            <a:r>
              <a:rPr lang="da-DK" i="1" dirty="0">
                <a:latin typeface="+mn-lt"/>
                <a:cs typeface="+mn-cs"/>
              </a:rPr>
              <a:t> anbefaler det.</a:t>
            </a:r>
          </a:p>
        </p:txBody>
      </p:sp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81" y="165893"/>
            <a:ext cx="1143000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billedforklaring 7"/>
          <p:cNvSpPr/>
          <p:nvPr/>
        </p:nvSpPr>
        <p:spPr bwMode="auto">
          <a:xfrm>
            <a:off x="5572125" y="2500313"/>
            <a:ext cx="2071688" cy="642937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b="1" i="1" dirty="0">
                <a:solidFill>
                  <a:schemeClr val="tx1"/>
                </a:solidFill>
              </a:rPr>
              <a:t>Alle væk! </a:t>
            </a:r>
          </a:p>
        </p:txBody>
      </p:sp>
      <p:sp>
        <p:nvSpPr>
          <p:cNvPr id="10" name="Titel 1"/>
          <p:cNvSpPr txBox="1">
            <a:spLocks/>
          </p:cNvSpPr>
          <p:nvPr/>
        </p:nvSpPr>
        <p:spPr bwMode="auto">
          <a:xfrm>
            <a:off x="358775" y="358775"/>
            <a:ext cx="832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Hjertestarter AED</a:t>
            </a:r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290620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2" descr="C:\Documents and Settings\Ann\Skrivebord\ny bog\illustrationer til instruktør Ann\forskellige A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89" b="26924"/>
          <a:stretch>
            <a:fillRect/>
          </a:stretch>
        </p:blipFill>
        <p:spPr>
          <a:xfrm>
            <a:off x="539552" y="1405032"/>
            <a:ext cx="7992888" cy="5165774"/>
          </a:xfrm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358775" y="358775"/>
            <a:ext cx="832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Geneva"/>
                <a:cs typeface="Geneva"/>
              </a:rPr>
              <a:t>Hjertestarter AED</a:t>
            </a:r>
            <a:endParaRPr lang="da-DK" sz="32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Geneva"/>
              <a:cs typeface="Geneva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81" y="165893"/>
            <a:ext cx="1143000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84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Optakt til praktisk opgave </a:t>
            </a:r>
          </a:p>
          <a:p>
            <a:r>
              <a:rPr lang="da-DK" dirty="0" smtClean="0"/>
              <a:t>Løs praktik opgave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60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03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title"/>
          </p:nvPr>
        </p:nvSpPr>
        <p:spPr>
          <a:xfrm>
            <a:off x="179512" y="26035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Nær ved installationer under spænding  § 638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Almindeligt: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nær ved er inden for 0.5m fra ikke permanent isoleret udstyr 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der skal udføre beskyttelse mod berøring af spændings førend dele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man skal kunne komme til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den ansvarlige person skal instruer personel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arbejdes sted skal være klart afgrænset og opmærket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montøren skal sikre at han ikke røre ved spændings førende dele</a:t>
            </a:r>
          </a:p>
        </p:txBody>
      </p:sp>
      <p:sp>
        <p:nvSpPr>
          <p:cNvPr id="57348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57349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A01918C-E710-4C88-ABF1-1F1A7712DD1F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61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title"/>
          </p:nvPr>
        </p:nvSpPr>
        <p:spPr>
          <a:xfrm>
            <a:off x="323528" y="26035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Nær ved installationer under spænding  § 638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075612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Beskyttelse udstyr: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der skal monteres den nødvendig afskærmning /afdækning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det kan gøres spændings løst eller som L-AUS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når beskyttelsen er udført kan arbejde udføres af sågar lægmand</a:t>
            </a:r>
          </a:p>
          <a:p>
            <a:pPr marL="990600" lvl="1" indent="-533400"/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hvis afdækning ikke er IP2X skal lægmand være under opsyn</a:t>
            </a:r>
          </a:p>
        </p:txBody>
      </p:sp>
      <p:sp>
        <p:nvSpPr>
          <p:cNvPr id="58372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58373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D0A0E40-6D23-4F9A-80CE-F2C70786AF67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62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322709" y="1268760"/>
            <a:ext cx="4105275" cy="45259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>Måling:	</a:t>
            </a: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kan udføres af sagkyndig eller instrueret person</a:t>
            </a:r>
          </a:p>
          <a:p>
            <a:pPr marL="990600" lvl="1" indent="-533400">
              <a:lnSpc>
                <a:spcPct val="9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egnet måleudstyr EN61010-1</a:t>
            </a:r>
          </a:p>
          <a:p>
            <a:pPr marL="990600" lvl="1" indent="-533400">
              <a:lnSpc>
                <a:spcPct val="9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Før brug kontrol af om instrument virker</a:t>
            </a:r>
          </a:p>
          <a:p>
            <a:pPr marL="990600" lvl="1" indent="-533400">
              <a:lnSpc>
                <a:spcPct val="90000"/>
              </a:lnSpc>
            </a:pPr>
            <a:endParaRPr lang="da-DK" sz="2000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da-DK" sz="2000" dirty="0" smtClean="0">
                <a:latin typeface="Verdana" pitchFamily="34" charset="0"/>
                <a:ea typeface="Geneva"/>
                <a:cs typeface="Verdana" pitchFamily="34" charset="0"/>
              </a:rPr>
              <a:t>spændings måling er L-AUS 635.1.3</a:t>
            </a:r>
            <a:endParaRPr lang="da-DK" sz="2000" b="1" dirty="0" smtClean="0">
              <a:latin typeface="Verdana" pitchFamily="34" charset="0"/>
              <a:ea typeface="Geneva"/>
              <a:cs typeface="Verdana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  <a:t/>
            </a:r>
            <a:br>
              <a:rPr lang="da-DK" sz="24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endParaRPr lang="da-DK" sz="2400" b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sp>
        <p:nvSpPr>
          <p:cNvPr id="59396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59397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BB23BDE-5F82-4575-8272-CA78BB6196E6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63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59399" name="Billede 7" descr="Defekte instrum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84784"/>
            <a:ext cx="4103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Måle instrument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60420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26A4698-E4DC-48F4-97A3-D3BECF3C1C52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64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grpSp>
        <p:nvGrpSpPr>
          <p:cNvPr id="60422" name="Group 14"/>
          <p:cNvGrpSpPr>
            <a:grpSpLocks/>
          </p:cNvGrpSpPr>
          <p:nvPr/>
        </p:nvGrpSpPr>
        <p:grpSpPr bwMode="auto">
          <a:xfrm>
            <a:off x="1403350" y="1196975"/>
            <a:ext cx="6121400" cy="5327650"/>
            <a:chOff x="432" y="1106"/>
            <a:chExt cx="3042" cy="2756"/>
          </a:xfrm>
        </p:grpSpPr>
        <p:pic>
          <p:nvPicPr>
            <p:cNvPr id="60423" name="il_fi" descr="http://www.fluke179.com/crm_uploads/fluke_179_multimeter_shown_on_angl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6" y="1178"/>
              <a:ext cx="1338" cy="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4" name="Text Box 9"/>
            <p:cNvSpPr txBox="1">
              <a:spLocks noChangeArrowheads="1"/>
            </p:cNvSpPr>
            <p:nvPr/>
          </p:nvSpPr>
          <p:spPr bwMode="auto">
            <a:xfrm>
              <a:off x="432" y="1106"/>
              <a:ext cx="1462" cy="13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400" u="sng">
                  <a:latin typeface="Times New Roman" pitchFamily="18" charset="0"/>
                </a:rPr>
                <a:t>Instrumenter:</a:t>
              </a: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Instrumenter skal opfylde normerne IEC 61010 eller EN 61010.</a:t>
              </a: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Skal være mærket med:</a:t>
              </a:r>
            </a:p>
            <a:p>
              <a:pPr lvl="1" eaLnBrk="1" hangingPunct="1">
                <a:buFont typeface="Symbol" pitchFamily="18" charset="2"/>
                <a:buChar char="·"/>
              </a:pPr>
              <a:r>
                <a:rPr lang="da-DK" sz="1400">
                  <a:latin typeface="Times New Roman" pitchFamily="18" charset="0"/>
                </a:rPr>
                <a:t>Spændingsmærkning</a:t>
              </a:r>
            </a:p>
            <a:p>
              <a:pPr eaLnBrk="1" hangingPunct="1">
                <a:buFont typeface="Symbol" pitchFamily="18" charset="2"/>
                <a:buChar char="·"/>
              </a:pPr>
              <a:r>
                <a:rPr lang="da-DK" sz="1400">
                  <a:latin typeface="Times New Roman" pitchFamily="18" charset="0"/>
                </a:rPr>
                <a:t>Spændingskategori</a:t>
              </a:r>
            </a:p>
            <a:p>
              <a:pPr eaLnBrk="1" hangingPunct="1">
                <a:buFont typeface="Symbol" pitchFamily="18" charset="2"/>
                <a:buChar char="·"/>
              </a:pPr>
              <a:r>
                <a:rPr lang="da-DK" sz="1400">
                  <a:latin typeface="Times New Roman" pitchFamily="18" charset="0"/>
                </a:rPr>
                <a:t>Dobbeltisoleret:  </a:t>
              </a: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- og bør være godkendt af en eller flere udenlandske uafhængige testlaboratorier</a:t>
              </a:r>
            </a:p>
            <a:p>
              <a:pPr eaLnBrk="1" hangingPunct="1"/>
              <a:r>
                <a:rPr lang="da-DK" sz="1400" i="1">
                  <a:latin typeface="Times New Roman" pitchFamily="18" charset="0"/>
                </a:rPr>
                <a:t>.</a:t>
              </a:r>
              <a:endParaRPr lang="da-DK" sz="1400"/>
            </a:p>
          </p:txBody>
        </p:sp>
        <p:sp>
          <p:nvSpPr>
            <p:cNvPr id="60425" name="AutoShape 10"/>
            <p:cNvSpPr>
              <a:spLocks noChangeArrowheads="1"/>
            </p:cNvSpPr>
            <p:nvPr/>
          </p:nvSpPr>
          <p:spPr bwMode="auto">
            <a:xfrm>
              <a:off x="1894" y="1587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60426" name="Text Box 11"/>
            <p:cNvSpPr txBox="1">
              <a:spLocks noChangeArrowheads="1"/>
            </p:cNvSpPr>
            <p:nvPr/>
          </p:nvSpPr>
          <p:spPr bwMode="auto">
            <a:xfrm>
              <a:off x="432" y="2558"/>
              <a:ext cx="1462" cy="13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400" u="sng">
                  <a:latin typeface="Times New Roman" pitchFamily="18" charset="0"/>
                </a:rPr>
                <a:t>Prøvepinde:</a:t>
              </a:r>
            </a:p>
            <a:p>
              <a:pPr eaLnBrk="1" hangingPunct="1"/>
              <a:endParaRPr lang="da-DK" sz="1400" u="sng">
                <a:latin typeface="Times New Roman" pitchFamily="18" charset="0"/>
              </a:endParaRP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Prøvepindende skal vælges med omhu efter den enkelte opgave, således man ikke kan lave en kortslutning med probespidserne.</a:t>
              </a:r>
            </a:p>
            <a:p>
              <a:pPr eaLnBrk="1" hangingPunct="1"/>
              <a:r>
                <a:rPr lang="da-DK" sz="1400">
                  <a:latin typeface="Times New Roman" pitchFamily="18" charset="0"/>
                </a:rPr>
                <a:t>Måleledningerne skal have forskellige farver og være i god stand uden skader.</a:t>
              </a:r>
            </a:p>
            <a:p>
              <a:pPr eaLnBrk="1" hangingPunct="1"/>
              <a:r>
                <a:rPr lang="da-DK" sz="1400" i="1">
                  <a:latin typeface="Times New Roman" pitchFamily="18" charset="0"/>
                </a:rPr>
                <a:t>.</a:t>
              </a:r>
              <a:endParaRPr lang="da-DK" sz="1400"/>
            </a:p>
          </p:txBody>
        </p:sp>
        <p:sp>
          <p:nvSpPr>
            <p:cNvPr id="60427" name="AutoShape 12"/>
            <p:cNvSpPr>
              <a:spLocks noChangeArrowheads="1"/>
            </p:cNvSpPr>
            <p:nvPr/>
          </p:nvSpPr>
          <p:spPr bwMode="auto">
            <a:xfrm>
              <a:off x="1894" y="3039"/>
              <a:ext cx="288" cy="240"/>
            </a:xfrm>
            <a:prstGeom prst="rightArrow">
              <a:avLst>
                <a:gd name="adj1" fmla="val 50000"/>
                <a:gd name="adj2" fmla="val 3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pic>
          <p:nvPicPr>
            <p:cNvPr id="60428" name="Billede 40" descr="TL20 Industrielt testledningssæ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4" y="2714"/>
              <a:ext cx="1200" cy="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7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Måle instrument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Måle instrument kategorier</a:t>
            </a:r>
          </a:p>
        </p:txBody>
      </p:sp>
      <p:sp>
        <p:nvSpPr>
          <p:cNvPr id="61443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61444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908FD19-9B08-4B82-B4C4-C9CF9E7D2119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65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6144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800225"/>
            <a:ext cx="4714875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62468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E41ADAD-1C88-43E1-A480-9B5B2C010A36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66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6246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492375"/>
            <a:ext cx="4103687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13" y="2043113"/>
            <a:ext cx="4843462" cy="362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7"/>
          <p:cNvSpPr txBox="1">
            <a:spLocks noChangeArrowheads="1"/>
          </p:cNvSpPr>
          <p:nvPr/>
        </p:nvSpPr>
        <p:spPr bwMode="auto">
          <a:xfrm>
            <a:off x="251520" y="188640"/>
            <a:ext cx="60690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606B7A"/>
                </a:solidFill>
                <a:latin typeface="Verdana"/>
                <a:ea typeface="Geneva" charset="-128"/>
                <a:cs typeface="Verdana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  <a:cs typeface="Verdana" pitchFamily="34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rgbClr val="606B7A"/>
                </a:solidFill>
                <a:latin typeface="Verdana" charset="0"/>
                <a:ea typeface="Geneva" charset="-128"/>
              </a:defRPr>
            </a:lvl9pPr>
          </a:lstStyle>
          <a:p>
            <a:r>
              <a:rPr lang="da-DK" sz="3200" b="1" smtClean="0">
                <a:latin typeface="Verdana" pitchFamily="34" charset="0"/>
                <a:ea typeface="Geneva"/>
                <a:cs typeface="Verdana" pitchFamily="34" charset="0"/>
              </a:rPr>
              <a:t>Måle instrument kategorier</a:t>
            </a:r>
            <a:endParaRPr lang="da-DK" sz="3200" b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63492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445863C-F6A6-4772-BEE6-C226A2A39E08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67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6349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766888"/>
            <a:ext cx="8459788" cy="425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Måle instrument kategorier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6069012" cy="1143000"/>
          </a:xfrm>
          <a:noFill/>
        </p:spPr>
        <p:txBody>
          <a:bodyPr/>
          <a:lstStyle/>
          <a:p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Målearbejde er også </a:t>
            </a:r>
            <a:b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</a:br>
            <a:r>
              <a:rPr lang="da-DK" sz="3200" b="1" dirty="0" smtClean="0">
                <a:latin typeface="Verdana" pitchFamily="34" charset="0"/>
                <a:ea typeface="Geneva"/>
                <a:cs typeface="Verdana" pitchFamily="34" charset="0"/>
              </a:rPr>
              <a:t>L-AUS</a:t>
            </a:r>
          </a:p>
        </p:txBody>
      </p:sp>
      <p:sp>
        <p:nvSpPr>
          <p:cNvPr id="64515" name="Pladsholder til dato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>
                <a:solidFill>
                  <a:srgbClr val="898989"/>
                </a:solidFill>
                <a:latin typeface="Verdana" pitchFamily="34" charset="0"/>
              </a:rPr>
              <a:t>Line Goul</a:t>
            </a:r>
          </a:p>
        </p:txBody>
      </p:sp>
      <p:sp>
        <p:nvSpPr>
          <p:cNvPr id="64516" name="Pladsholder til dias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FE2E955-2862-4D0F-BF7E-681488A3E6F0}" type="slidenum">
              <a:rPr lang="da-DK">
                <a:solidFill>
                  <a:srgbClr val="898989"/>
                </a:solidFill>
                <a:latin typeface="Verdana" pitchFamily="34" charset="0"/>
              </a:rPr>
              <a:pPr eaLnBrk="1" hangingPunct="1"/>
              <a:t>68</a:t>
            </a:fld>
            <a:endParaRPr lang="da-DK">
              <a:solidFill>
                <a:srgbClr val="898989"/>
              </a:solidFill>
              <a:latin typeface="Verdana" pitchFamily="34" charset="0"/>
            </a:endParaRPr>
          </a:p>
        </p:txBody>
      </p:sp>
      <p:pic>
        <p:nvPicPr>
          <p:cNvPr id="6451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301" y="1196975"/>
            <a:ext cx="4525963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Se </a:t>
            </a:r>
            <a:r>
              <a:rPr lang="da-DK" dirty="0" err="1"/>
              <a:t>F</a:t>
            </a:r>
            <a:r>
              <a:rPr lang="da-DK" dirty="0" err="1" smtClean="0"/>
              <a:t>luke</a:t>
            </a:r>
            <a:r>
              <a:rPr lang="da-DK" dirty="0" smtClean="0"/>
              <a:t> film om afprøvning af metre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69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900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Line Goul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70</a:t>
            </a:fld>
            <a:endParaRPr lang="da-DK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6069012" cy="1143000"/>
          </a:xfrm>
          <a:noFill/>
        </p:spPr>
        <p:txBody>
          <a:bodyPr/>
          <a:lstStyle/>
          <a:p>
            <a:r>
              <a:rPr lang="da-DK" sz="3200" b="1" dirty="0" err="1" smtClean="0">
                <a:latin typeface="Verdana" pitchFamily="34" charset="0"/>
                <a:ea typeface="Geneva"/>
                <a:cs typeface="Verdana" pitchFamily="34" charset="0"/>
              </a:rPr>
              <a:t>Viskvalitet</a:t>
            </a:r>
            <a:endParaRPr lang="da-DK" sz="3200" b="1" dirty="0" smtClean="0">
              <a:latin typeface="Verdana" pitchFamily="34" charset="0"/>
              <a:ea typeface="Geneva"/>
              <a:cs typeface="Verdana" pitchFamily="34" charset="0"/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27149" r="48609" b="16797"/>
          <a:stretch/>
        </p:blipFill>
        <p:spPr bwMode="auto">
          <a:xfrm>
            <a:off x="539552" y="1268760"/>
            <a:ext cx="7488832" cy="5117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1043608" y="5003884"/>
            <a:ext cx="33123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dirty="0" smtClean="0"/>
              <a:t>XEWRD41666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957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t grå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hot grå</Template>
  <TotalTime>5418</TotalTime>
  <Words>2196</Words>
  <Application>Microsoft Office PowerPoint</Application>
  <PresentationFormat>Skærmshow (4:3)</PresentationFormat>
  <Paragraphs>533</Paragraphs>
  <Slides>70</Slides>
  <Notes>25</Notes>
  <HiddenSlides>11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Integrerede OLE-servere</vt:lpstr>
      </vt:variant>
      <vt:variant>
        <vt:i4>2</vt:i4>
      </vt:variant>
      <vt:variant>
        <vt:lpstr>Diastitler</vt:lpstr>
      </vt:variant>
      <vt:variant>
        <vt:i4>70</vt:i4>
      </vt:variant>
    </vt:vector>
  </HeadingPairs>
  <TitlesOfParts>
    <vt:vector size="73" baseType="lpstr">
      <vt:lpstr>hot grå</vt:lpstr>
      <vt:lpstr>AutoCAD.Drawing.14</vt:lpstr>
      <vt:lpstr>Ligning</vt:lpstr>
      <vt:lpstr>Velkommen til L-AUS grundlæggende kursus</vt:lpstr>
      <vt:lpstr>PowerPoint-præsentation</vt:lpstr>
      <vt:lpstr>PowerPoint-præsentation</vt:lpstr>
      <vt:lpstr>Voltasøjlen</vt:lpstr>
      <vt:lpstr>PowerPoint-præsentation</vt:lpstr>
      <vt:lpstr>De personer der arbejder på eller nær ved idriftsatte elektriske installationer</vt:lpstr>
      <vt:lpstr>PowerPoint-præsentation</vt:lpstr>
      <vt:lpstr>PowerPoint-præsentation</vt:lpstr>
      <vt:lpstr>Strømmens virkning  (L-aus)</vt:lpstr>
      <vt:lpstr>Strømmens virkning</vt:lpstr>
      <vt:lpstr>Strømmens virkning</vt:lpstr>
      <vt:lpstr>Ulykkes statistik 2010</vt:lpstr>
      <vt:lpstr>Ulykkes statistik 2010</vt:lpstr>
      <vt:lpstr>Ulykkes statistik</vt:lpstr>
      <vt:lpstr>Kun 2,5 % af alle elektrikere har aldrig fået  elektrisk stød i deres arbejdsliv.  Det viser en arbejdsmiljøundersøgelse, som Dansk  El-Forbund har fået lavet i 2010.  Samme undersøgelse viser, at 8 % får varige  helbredsproblemer i form af muskel- og skelet- sygdomme, nerveskader samt psykiske efter -virkninger. </vt:lpstr>
      <vt:lpstr>En typisk industri installation T-N net</vt:lpstr>
      <vt:lpstr>PowerPoint-præsentation</vt:lpstr>
      <vt:lpstr>PowerPoint-præsentation</vt:lpstr>
      <vt:lpstr>Strømmens virkning</vt:lpstr>
      <vt:lpstr>Strømmens virkning</vt:lpstr>
      <vt:lpstr>Berørings måder</vt:lpstr>
      <vt:lpstr>PowerPoint-præsentation</vt:lpstr>
      <vt:lpstr>Følger af kortslutning</vt:lpstr>
      <vt:lpstr>PowerPoint-præsentation</vt:lpstr>
      <vt:lpstr>PowerPoint-præsentation</vt:lpstr>
      <vt:lpstr>L-AUS Arbejde under spænding. §637</vt:lpstr>
      <vt:lpstr>PowerPoint-præsentation</vt:lpstr>
      <vt:lpstr>L-AUS spænsingsløst arbejde</vt:lpstr>
      <vt:lpstr>Spændingsløst  arbejde §636 </vt:lpstr>
      <vt:lpstr>PowerPoint-præsentation</vt:lpstr>
      <vt:lpstr>Spændingsløst  arbejde §636</vt:lpstr>
      <vt:lpstr>PowerPoint-præsentation</vt:lpstr>
      <vt:lpstr>L-AUS Arbejde under spænding. §637</vt:lpstr>
      <vt:lpstr>PowerPoint-præsentation</vt:lpstr>
      <vt:lpstr>L-AUS Arbejde under spænding. §637</vt:lpstr>
      <vt:lpstr>L-AUS Arbejde under spænding. §637</vt:lpstr>
      <vt:lpstr>Arbejde under spænding.  L-AUS §637</vt:lpstr>
      <vt:lpstr>Arbejde under spænding.  L-AUS §637</vt:lpstr>
      <vt:lpstr>Arbejde under spænding.  L-AUS §637</vt:lpstr>
      <vt:lpstr>Arbejde under spænding.  L-AUS §637</vt:lpstr>
      <vt:lpstr>L-AUS Værktøj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Stabilt sideleje</vt:lpstr>
      <vt:lpstr>PowerPoint-præsentation</vt:lpstr>
      <vt:lpstr>Tilkald hjælp</vt:lpstr>
      <vt:lpstr>Den livsvigtige ilttransport </vt:lpstr>
      <vt:lpstr>PowerPoint-præsentation</vt:lpstr>
      <vt:lpstr>PowerPoint-præsentation</vt:lpstr>
      <vt:lpstr>PowerPoint-præsentation</vt:lpstr>
      <vt:lpstr>AED</vt:lpstr>
      <vt:lpstr>PowerPoint-præsentation</vt:lpstr>
      <vt:lpstr>PowerPoint-præsentation</vt:lpstr>
      <vt:lpstr>PowerPoint-præsentation</vt:lpstr>
      <vt:lpstr>Nær ved installationer under spænding  § 638</vt:lpstr>
      <vt:lpstr>Nær ved installationer under spænding  § 638</vt:lpstr>
      <vt:lpstr>Måle instrument</vt:lpstr>
      <vt:lpstr>Måle instrument</vt:lpstr>
      <vt:lpstr>Måle instrument kategorier</vt:lpstr>
      <vt:lpstr>PowerPoint-præsentation</vt:lpstr>
      <vt:lpstr>Måle instrument kategorier</vt:lpstr>
      <vt:lpstr>Målearbejde er også  L-AUS</vt:lpstr>
      <vt:lpstr>PowerPoint-præsentation</vt:lpstr>
      <vt:lpstr>Viskvalitet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Proportional-regulatoren </dc:title>
  <dc:creator>Line Goul Stoffer</dc:creator>
  <cp:lastModifiedBy>PLC</cp:lastModifiedBy>
  <cp:revision>98</cp:revision>
  <cp:lastPrinted>2011-09-20T13:16:35Z</cp:lastPrinted>
  <dcterms:created xsi:type="dcterms:W3CDTF">2005-10-26T09:12:43Z</dcterms:created>
  <dcterms:modified xsi:type="dcterms:W3CDTF">2015-01-20T15:24:51Z</dcterms:modified>
</cp:coreProperties>
</file>