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4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59" r:id="rId21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4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FFCC"/>
    <a:srgbClr val="FF9933"/>
    <a:srgbClr val="FF6699"/>
    <a:srgbClr val="FFCC99"/>
    <a:srgbClr val="FFFF00"/>
    <a:srgbClr val="0099FF"/>
    <a:srgbClr val="99CCFF"/>
    <a:srgbClr val="FFFF99"/>
    <a:srgbClr val="361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06-01-2020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" b="14112"/>
          <a:stretch/>
        </p:blipFill>
        <p:spPr bwMode="auto">
          <a:xfrm>
            <a:off x="0" y="8313"/>
            <a:ext cx="121950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1EE38A73-FA72-43C5-BE14-C7D7CBAC09E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" b="10298"/>
          <a:stretch/>
        </p:blipFill>
        <p:spPr bwMode="auto">
          <a:xfrm>
            <a:off x="-38370" y="0"/>
            <a:ext cx="123018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175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819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F12927DD-1D77-44CE-B6BB-E3E760D9CC67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83AFB308-30ED-4195-B929-05810DF16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D3B7569E-2C13-408A-BE23-5AAA341408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46130E6E-DC62-43FB-AE82-DD866DA66A7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lede 6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97B4FBA1-0636-448B-9ED4-0F4AF67CCB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7" y="380717"/>
            <a:ext cx="1619250" cy="371475"/>
          </a:xfrm>
          <a:prstGeom prst="rect">
            <a:avLst/>
          </a:prstGeom>
        </p:spPr>
      </p:pic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DD834D2-8639-44B0-B097-C45AFB57EC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2" r:id="rId3"/>
    <p:sldLayoutId id="2147483659" r:id="rId4"/>
    <p:sldLayoutId id="2147483657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vu.dk/svendeproever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Teknologisk </a:t>
            </a:r>
            <a:r>
              <a:rPr lang="da-DK" dirty="0" err="1" smtClean="0"/>
              <a:t>Videncenter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 smtClean="0"/>
              <a:t>Hvad venter i horisonten?</a:t>
            </a:r>
          </a:p>
          <a:p>
            <a:endParaRPr lang="da-DK" dirty="0"/>
          </a:p>
          <a:p>
            <a:r>
              <a:rPr lang="da-DK" dirty="0" err="1" smtClean="0"/>
              <a:t>Step-by-step</a:t>
            </a:r>
            <a:r>
              <a:rPr lang="da-DK" dirty="0" smtClean="0"/>
              <a:t> gennemgang og et bud på formen</a:t>
            </a:r>
          </a:p>
          <a:p>
            <a:endParaRPr lang="da-DK" dirty="0"/>
          </a:p>
          <a:p>
            <a:r>
              <a:rPr lang="da-DK" dirty="0" smtClean="0"/>
              <a:t>Udgangspunkt i vejledningen fra EVU</a:t>
            </a:r>
          </a:p>
          <a:p>
            <a:r>
              <a:rPr lang="da-DK" dirty="0">
                <a:hlinkClick r:id="rId2"/>
              </a:rPr>
              <a:t>https://evu.dk/svendeproever</a:t>
            </a:r>
            <a:r>
              <a:rPr lang="da-DK" dirty="0" smtClean="0">
                <a:hlinkClick r:id="rId2"/>
              </a:rPr>
              <a:t>/</a:t>
            </a:r>
            <a:endParaRPr lang="da-DK" dirty="0" smtClean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219" y="1959206"/>
            <a:ext cx="3344263" cy="3603732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 smtClean="0"/>
              <a:t>Indledning:</a:t>
            </a:r>
          </a:p>
          <a:p>
            <a:r>
              <a:rPr lang="da-DK" dirty="0"/>
              <a:t>Formålet med svendeprøven er at afprøve, om en lærling på baggrund af en stærk fag-faglighed er i stand til at binde de kompetencer sammen, som lærlingen har lært i løbet af uddannelsen, herunder at løse </a:t>
            </a:r>
            <a:r>
              <a:rPr lang="da-DK" dirty="0">
                <a:solidFill>
                  <a:srgbClr val="FF0000"/>
                </a:solidFill>
              </a:rPr>
              <a:t>et konkret kundebehov eller en konkret kundeopgave</a:t>
            </a:r>
            <a:r>
              <a:rPr lang="da-DK" dirty="0"/>
              <a:t>. Svendeprøven skal udføres som en projektopgave, hvor lærlingen løser et konkret bruger-, virksomheds- eller kundebehov. </a:t>
            </a:r>
            <a:r>
              <a:rPr lang="da-DK" dirty="0">
                <a:solidFill>
                  <a:srgbClr val="FF0000"/>
                </a:solidFill>
              </a:rPr>
              <a:t>Opgaven må gerne være stillet i samarbejde med lærlingens virksomhed.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8" name="Højrepil 7"/>
          <p:cNvSpPr/>
          <p:nvPr/>
        </p:nvSpPr>
        <p:spPr>
          <a:xfrm rot="10800000">
            <a:off x="6063514" y="1615448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853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 smtClean="0"/>
              <a:t>Svendeprøveprojektet </a:t>
            </a:r>
            <a:r>
              <a:rPr lang="da-DK" dirty="0"/>
              <a:t>skal tage udgangspunkt i </a:t>
            </a:r>
            <a:r>
              <a:rPr lang="da-DK" dirty="0">
                <a:solidFill>
                  <a:srgbClr val="FF0000"/>
                </a:solidFill>
              </a:rPr>
              <a:t>mindst</a:t>
            </a:r>
            <a:r>
              <a:rPr lang="da-DK" dirty="0"/>
              <a:t> 3 af lærlingens valgte moduler. Højeste valgte modulniveau skal altid indgå i opgaven. </a:t>
            </a:r>
            <a:endParaRPr lang="da-DK" dirty="0" smtClean="0"/>
          </a:p>
          <a:p>
            <a:r>
              <a:rPr lang="da-DK" dirty="0"/>
              <a:t>Svendeprøveprojektet kan udføres alene eller i en gruppe på op til 3 personer. Hvis svendeprøven aflægges som gruppe, skal der indgå 3 moduler </a:t>
            </a:r>
            <a:r>
              <a:rPr lang="da-DK" dirty="0">
                <a:solidFill>
                  <a:srgbClr val="FF0000"/>
                </a:solidFill>
              </a:rPr>
              <a:t>fra hver af gruppedeltagernes </a:t>
            </a:r>
            <a:r>
              <a:rPr lang="da-DK" dirty="0"/>
              <a:t>uddannelse i projektet. </a:t>
            </a:r>
            <a:r>
              <a:rPr lang="da-DK" dirty="0">
                <a:solidFill>
                  <a:srgbClr val="FF0000"/>
                </a:solidFill>
              </a:rPr>
              <a:t>Mindst ét af de moduler, der indgår i svendeprøven, skal være fælles for alle i gruppen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sp>
        <p:nvSpPr>
          <p:cNvPr id="5" name="Højrepil 4"/>
          <p:cNvSpPr/>
          <p:nvPr/>
        </p:nvSpPr>
        <p:spPr>
          <a:xfrm rot="10800000">
            <a:off x="7171878" y="1772467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545" y="2875657"/>
            <a:ext cx="5854267" cy="36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3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1814401"/>
          </a:xfrm>
        </p:spPr>
        <p:txBody>
          <a:bodyPr/>
          <a:lstStyle/>
          <a:p>
            <a:r>
              <a:rPr lang="da-DK" dirty="0"/>
              <a:t>Svendeprøven har en varighed på 3 uger, hvor der i slutningen af denne periode afholdes en mundtlig overhøring med en varighed på 20 minutter.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b="62834"/>
          <a:stretch/>
        </p:blipFill>
        <p:spPr>
          <a:xfrm>
            <a:off x="5142095" y="1283710"/>
            <a:ext cx="5181600" cy="1985963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6054278" y="1966430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07" y="3768031"/>
            <a:ext cx="100584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Projektbeskrivelsen skal tydeliggøre, hvad der arbejdes med i svendeprøveforløbet. </a:t>
            </a:r>
            <a:r>
              <a:rPr lang="da-DK" dirty="0">
                <a:solidFill>
                  <a:srgbClr val="FF0000"/>
                </a:solidFill>
              </a:rPr>
              <a:t>Projektbeskrivelsen skal være så omfattende, at vejleder og skuemester ved, hvad de kan forvente at se til svendeprøven. </a:t>
            </a:r>
            <a:r>
              <a:rPr lang="da-DK" dirty="0"/>
              <a:t>Projektbeskrivelsen skal udformes som en problembaseret opgave, der demonstrerer viden om de gennemførte moduler, der er valgt til at indgå i svendeprøven. </a:t>
            </a:r>
            <a:r>
              <a:rPr lang="da-DK" dirty="0">
                <a:solidFill>
                  <a:srgbClr val="FF0000"/>
                </a:solidFill>
              </a:rPr>
              <a:t>Svendeprøveprojektet skal rettes mod en opgave, som en kunde eller en virksomhed skal have løst.</a:t>
            </a:r>
            <a:r>
              <a:rPr lang="da-DK" dirty="0"/>
              <a:t> Der behøver ikke være en ”rigtig kunde” tilknyttet. Det må gerne være et ”tænkt”, men realistisk problem, der refereres til i projektet.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6568176" y="2198110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074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Alle skal have ejerskab til hele projektet og i eksamenssammenhæng kunne redegøre for dette, da hele projektet er </a:t>
            </a:r>
            <a:r>
              <a:rPr lang="da-DK" dirty="0" smtClean="0"/>
              <a:t>eksaminationsgrundlag</a:t>
            </a:r>
          </a:p>
          <a:p>
            <a:endParaRPr lang="da-DK" dirty="0"/>
          </a:p>
          <a:p>
            <a:r>
              <a:rPr lang="da-DK" dirty="0"/>
              <a:t>Under punktet ”problemstilling og formål” skal svendeprøveprojektet beskrives overordnet. Det vigtigste her er, at læseren (vejleder og skuemester) forstår, hvad svendeprøveprojektet går ud på.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6951485" y="2502910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øjrepil 7"/>
          <p:cNvSpPr/>
          <p:nvPr/>
        </p:nvSpPr>
        <p:spPr>
          <a:xfrm rot="21383462">
            <a:off x="4310020" y="2376923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786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Indholdet af projektet adskiller sig fra problemstillingen og formål ved at være meget mere uddybende og konkret. Det er her </a:t>
            </a:r>
            <a:r>
              <a:rPr lang="da-DK" dirty="0">
                <a:solidFill>
                  <a:srgbClr val="FF0000"/>
                </a:solidFill>
              </a:rPr>
              <a:t>de mulige tekniske løsninger</a:t>
            </a:r>
            <a:r>
              <a:rPr lang="da-DK" dirty="0"/>
              <a:t>, der indgår i projektet beskrives</a:t>
            </a:r>
            <a:r>
              <a:rPr lang="da-DK" dirty="0" smtClean="0"/>
              <a:t>.</a:t>
            </a:r>
          </a:p>
          <a:p>
            <a:endParaRPr lang="da-DK" dirty="0" smtClean="0"/>
          </a:p>
          <a:p>
            <a:r>
              <a:rPr lang="da-DK" dirty="0" smtClean="0"/>
              <a:t>I </a:t>
            </a:r>
            <a:r>
              <a:rPr lang="da-DK" dirty="0"/>
              <a:t>projektbeskrivelsen skal de tekniske-, håndværksmæssige- og innovative færdigheder beskrives. Beskrivelsen skal indeholde de kompetencer, der indgår i de valgte moduler i svendeprøven, </a:t>
            </a:r>
            <a:r>
              <a:rPr lang="da-DK" dirty="0">
                <a:solidFill>
                  <a:srgbClr val="FF0000"/>
                </a:solidFill>
              </a:rPr>
              <a:t>samt hvordan de hænger sammen i den valgte opgave. 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171878" y="2632218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Højrepil 7"/>
          <p:cNvSpPr/>
          <p:nvPr/>
        </p:nvSpPr>
        <p:spPr>
          <a:xfrm>
            <a:off x="4521252" y="2876982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1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Der skal redegøres for hvilken dokumentation der er nødvendig i opgaven. Valget af dokumentationsform vil afhænge af, hvilke moduler (indhold) der indgår i svendeprøven</a:t>
            </a:r>
            <a:r>
              <a:rPr lang="da-DK" dirty="0" smtClean="0"/>
              <a:t>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501986" y="3022104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34" y="3551959"/>
            <a:ext cx="38766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2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I projektbeskrivelsen skal der redegøres for, hvordan tidsstyring af svendeprøveforløbet håndteres</a:t>
            </a:r>
            <a:r>
              <a:rPr lang="da-DK" dirty="0" smtClean="0"/>
              <a:t>.</a:t>
            </a:r>
          </a:p>
          <a:p>
            <a:endParaRPr lang="da-DK" dirty="0" smtClean="0">
              <a:solidFill>
                <a:srgbClr val="FF0000"/>
              </a:solidFill>
            </a:endParaRPr>
          </a:p>
          <a:p>
            <a:r>
              <a:rPr lang="da-DK" dirty="0" smtClean="0">
                <a:solidFill>
                  <a:srgbClr val="FF0000"/>
                </a:solidFill>
              </a:rPr>
              <a:t>Tidsstyringen </a:t>
            </a:r>
            <a:r>
              <a:rPr lang="da-DK" dirty="0">
                <a:solidFill>
                  <a:srgbClr val="FF0000"/>
                </a:solidFill>
              </a:rPr>
              <a:t>omhandler altså de tre ugers </a:t>
            </a:r>
            <a:r>
              <a:rPr lang="da-DK" dirty="0" smtClean="0">
                <a:solidFill>
                  <a:srgbClr val="FF0000"/>
                </a:solidFill>
              </a:rPr>
              <a:t>svendeprøveforløb.</a:t>
            </a:r>
          </a:p>
          <a:p>
            <a:endParaRPr lang="da-DK" dirty="0"/>
          </a:p>
          <a:p>
            <a:r>
              <a:rPr lang="da-DK" dirty="0" smtClean="0"/>
              <a:t>Hvis </a:t>
            </a:r>
            <a:r>
              <a:rPr lang="da-DK" dirty="0"/>
              <a:t>modul 3.6 indgår som en del af svendeprøven, skal tidsstyring af projektering af den ”virkelige” opgave beskrives under punkt 4 ”Beskrivelse af opgaven og installationer”.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418859" y="3216067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61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40596"/>
          <a:stretch/>
        </p:blipFill>
        <p:spPr>
          <a:xfrm>
            <a:off x="8060956" y="1295813"/>
            <a:ext cx="3078099" cy="5343525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9219012" y="3427794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07" y="876300"/>
            <a:ext cx="6410325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Det skriftlige produkt består af en projektrapport, som udfolder det indhold, der står i den udfyldte projektbeskrivelse (bilag 1). Projektrapporten har et begrænset omfang på maksimalt 6 normalsiders beskrivende tekst. Det maksimale omfang kan øges ved gruppearbejde med to ekstra sider pr. lærling, således at: • 1 lærling = 6 normalsider + bilag • 2 lærlinge = 8 normalsider + bilag • 3 lærlinge = 10 normalsider + bilag 1 normalside = 2400 anslag, inkl. mellemrum, komma, punktum osv.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229513" y="3589742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858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Til svendeprøveprojektet skal der udføres </a:t>
            </a:r>
            <a:r>
              <a:rPr lang="da-DK" dirty="0">
                <a:solidFill>
                  <a:srgbClr val="FF0000"/>
                </a:solidFill>
              </a:rPr>
              <a:t>hele eller dele af </a:t>
            </a:r>
            <a:r>
              <a:rPr lang="da-DK" dirty="0"/>
              <a:t>de tekniske løsninger, som der er beskrevet i det skriftlige produkt</a:t>
            </a:r>
            <a:r>
              <a:rPr lang="da-DK" dirty="0" smtClean="0"/>
              <a:t>.</a:t>
            </a:r>
          </a:p>
          <a:p>
            <a:r>
              <a:rPr lang="da-DK" dirty="0" smtClean="0"/>
              <a:t>Der skal </a:t>
            </a:r>
            <a:r>
              <a:rPr lang="da-DK" dirty="0"/>
              <a:t>demonstreres funktion og teoretisk viden, </a:t>
            </a:r>
            <a:r>
              <a:rPr lang="da-DK" dirty="0">
                <a:solidFill>
                  <a:srgbClr val="FF0000"/>
                </a:solidFill>
              </a:rPr>
              <a:t>idriftsættelse test/verifikation, dokumentation </a:t>
            </a:r>
            <a:r>
              <a:rPr lang="da-DK" dirty="0"/>
              <a:t>samt overholdelse af gældende love, regler, samt standarder</a:t>
            </a:r>
            <a:r>
              <a:rPr lang="da-DK" dirty="0" smtClean="0"/>
              <a:t>.</a:t>
            </a:r>
          </a:p>
          <a:p>
            <a:r>
              <a:rPr lang="da-DK" dirty="0" smtClean="0"/>
              <a:t>Det </a:t>
            </a:r>
            <a:r>
              <a:rPr lang="da-DK" dirty="0"/>
              <a:t>er fx ikke nok at have en PLC-programmering printet ud i projektet. </a:t>
            </a:r>
            <a:r>
              <a:rPr lang="da-DK" dirty="0">
                <a:solidFill>
                  <a:srgbClr val="FF0000"/>
                </a:solidFill>
              </a:rPr>
              <a:t>Dele af den beskrevne funktion skal også demonstreres til overhøringen.</a:t>
            </a:r>
            <a:r>
              <a:rPr lang="da-DK" dirty="0"/>
              <a:t> </a:t>
            </a:r>
            <a:endParaRPr lang="da-DK" dirty="0" smtClean="0"/>
          </a:p>
          <a:p>
            <a:r>
              <a:rPr lang="da-DK" dirty="0" smtClean="0"/>
              <a:t>MEN </a:t>
            </a:r>
            <a:r>
              <a:rPr lang="da-DK" dirty="0"/>
              <a:t>det er ikke nødvendigt at skrue kabler på en væg, hvis det kan klares med en laboratorieopstilling. 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371739" y="3761072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194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/>
              <a:t>Når svendeprøveprojektet er afleveret, har lærlingen to dage til forberedelse af fremlæggelsen. Praktisk arbejde kan også udføres i disse dage</a:t>
            </a:r>
            <a:r>
              <a:rPr lang="da-DK" dirty="0" smtClean="0"/>
              <a:t>.</a:t>
            </a:r>
          </a:p>
          <a:p>
            <a:r>
              <a:rPr lang="da-DK" dirty="0"/>
              <a:t>Til den mundtlige overhøring er det kun det udarbejdede svendeprøveprojekt, der skal fremlægges. Alt andet er irrelevant. 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6951485" y="3919669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4"/>
          <a:srcRect t="11498"/>
          <a:stretch/>
        </p:blipFill>
        <p:spPr>
          <a:xfrm>
            <a:off x="847607" y="4414982"/>
            <a:ext cx="3568618" cy="23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37273"/>
          <a:stretch/>
        </p:blipFill>
        <p:spPr>
          <a:xfrm>
            <a:off x="8136433" y="1247906"/>
            <a:ext cx="3250253" cy="5343525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10636017" y="4051755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37" y="939339"/>
            <a:ext cx="7846614" cy="498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2"/>
            <a:ext cx="3853702" cy="4611600"/>
          </a:xfrm>
        </p:spPr>
        <p:txBody>
          <a:bodyPr/>
          <a:lstStyle/>
          <a:p>
            <a:r>
              <a:rPr lang="da-DK" dirty="0" smtClean="0"/>
              <a:t>Så kommer der en masse om karakterer….</a:t>
            </a:r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Det er ikke interessant!....</a:t>
            </a:r>
          </a:p>
          <a:p>
            <a:endParaRPr lang="da-DK" dirty="0"/>
          </a:p>
          <a:p>
            <a:pPr algn="r"/>
            <a:r>
              <a:rPr lang="da-DK" dirty="0" smtClean="0"/>
              <a:t>…Nu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cxnSp>
        <p:nvCxnSpPr>
          <p:cNvPr id="8" name="Lige forbindelse 7"/>
          <p:cNvCxnSpPr/>
          <p:nvPr/>
        </p:nvCxnSpPr>
        <p:spPr>
          <a:xfrm>
            <a:off x="5142095" y="4572000"/>
            <a:ext cx="5045614" cy="665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/>
          <p:nvPr/>
        </p:nvCxnSpPr>
        <p:spPr>
          <a:xfrm flipV="1">
            <a:off x="5357091" y="4636655"/>
            <a:ext cx="4830618" cy="711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lede 12"/>
          <p:cNvPicPr>
            <a:picLocks noChangeAspect="1"/>
          </p:cNvPicPr>
          <p:nvPr/>
        </p:nvPicPr>
        <p:blipFill rotWithShape="1">
          <a:blip r:embed="rId3"/>
          <a:srcRect t="11498"/>
          <a:stretch/>
        </p:blipFill>
        <p:spPr>
          <a:xfrm>
            <a:off x="847607" y="2211966"/>
            <a:ext cx="3568618" cy="23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0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508000" y="969817"/>
            <a:ext cx="4634095" cy="5657417"/>
          </a:xfrm>
        </p:spPr>
        <p:txBody>
          <a:bodyPr>
            <a:noAutofit/>
          </a:bodyPr>
          <a:lstStyle/>
          <a:p>
            <a:r>
              <a:rPr lang="da-DK" sz="1200" dirty="0"/>
              <a:t>Svendeprøven skal især vise kompetencer indenfor følgende </a:t>
            </a:r>
            <a:r>
              <a:rPr lang="da-DK" sz="1200" dirty="0" smtClean="0"/>
              <a:t>områder:</a:t>
            </a:r>
          </a:p>
          <a:p>
            <a:r>
              <a:rPr lang="da-DK" sz="1200" b="1" dirty="0" smtClean="0"/>
              <a:t>Den el-tekniske løsning i projektet med vægt på: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Valg af korrekte komponenter og materialer under hensyn til driftsforhold og ydre forhold.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Inddragelse af gældende lovgivning, bekendtgørelser, standarder og/eller andre relevante retningslinjer.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Håndværksmæssig korrekt og lovligt udført.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Viden om energieffektivisering og energibesparende løsninger i forbindelse med projektet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Planlægning og viden om udførsel af målinger på elinstallationer og anlæg i forbindelse med kvalitetssikring og fejlfinding samt udarbejde teknisk dokumentation, brugervejledninger og vedligeholdelsesplaner.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err="1" smtClean="0"/>
              <a:t>Elsikkerhed</a:t>
            </a:r>
            <a:r>
              <a:rPr lang="da-DK" sz="1000" dirty="0" smtClean="0"/>
              <a:t> og arbejdsmiljø for eget arbejde samt vurdere el-sikkerhed for samarbejdspartnere og brugere.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Viden om kommunikation med kunder, brugere og fagpersoner om tekniske løsninger og funktioner med henblik på information og værdiskabende salg. </a:t>
            </a:r>
          </a:p>
          <a:p>
            <a:r>
              <a:rPr lang="da-DK" sz="1200" b="1" dirty="0" smtClean="0"/>
              <a:t>Erhvervsrettet innovation i en kundeorienteret kontekst med vægt på: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Udvikling af eksisterende eller nye løsninger, at tænke helhedsorienteret, søge ny viden, skabe overblik, og kombinere teknologi med forretningsforståelse til skabelse af en merværdi for kunden og/eller virksomheden.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000" dirty="0" smtClean="0"/>
              <a:t>Viden om samarbejde, planlægning og styring af eget arbejde.</a:t>
            </a:r>
            <a:endParaRPr lang="da-DK" sz="10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6633141" y="4981850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02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53682"/>
          <a:stretch/>
        </p:blipFill>
        <p:spPr>
          <a:xfrm>
            <a:off x="9117722" y="1089309"/>
            <a:ext cx="2400024" cy="5343525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10577068" y="5332833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837" y="1232851"/>
            <a:ext cx="7398760" cy="505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47607" y="1455271"/>
            <a:ext cx="3853702" cy="5171963"/>
          </a:xfrm>
        </p:spPr>
        <p:txBody>
          <a:bodyPr>
            <a:normAutofit fontScale="92500" lnSpcReduction="10000"/>
          </a:bodyPr>
          <a:lstStyle/>
          <a:p>
            <a:r>
              <a:rPr lang="da-DK" dirty="0" smtClean="0"/>
              <a:t>ØV! – Arbejde?</a:t>
            </a:r>
          </a:p>
          <a:p>
            <a:endParaRPr lang="da-DK" dirty="0" smtClean="0"/>
          </a:p>
          <a:p>
            <a:r>
              <a:rPr lang="da-DK" dirty="0" smtClean="0"/>
              <a:t>Vi prøver at implementere bilag 1 og 2 i relevant omfang</a:t>
            </a:r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Bilag 2 er 20%, så 7 er fint. Lad det ikke fylde mere…</a:t>
            </a:r>
          </a:p>
          <a:p>
            <a:endParaRPr lang="da-DK" dirty="0" smtClean="0"/>
          </a:p>
          <a:p>
            <a:r>
              <a:rPr lang="da-DK" dirty="0" smtClean="0"/>
              <a:t>Sæt i gang!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Elektriker svendeprøve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95" y="1283710"/>
            <a:ext cx="5181600" cy="5343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72905">
            <a:off x="8566794" y="2838547"/>
            <a:ext cx="2914250" cy="2822100"/>
          </a:xfrm>
          <a:prstGeom prst="rect">
            <a:avLst/>
          </a:prstGeom>
        </p:spPr>
      </p:pic>
      <p:sp>
        <p:nvSpPr>
          <p:cNvPr id="7" name="Højrepil 6"/>
          <p:cNvSpPr/>
          <p:nvPr/>
        </p:nvSpPr>
        <p:spPr>
          <a:xfrm rot="10800000">
            <a:off x="7404067" y="5687198"/>
            <a:ext cx="1006764" cy="659855"/>
          </a:xfrm>
          <a:prstGeom prst="rightArrow">
            <a:avLst>
              <a:gd name="adj1" fmla="val 50000"/>
              <a:gd name="adj2" fmla="val 919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4"/>
          <a:srcRect t="11498"/>
          <a:stretch/>
        </p:blipFill>
        <p:spPr>
          <a:xfrm>
            <a:off x="847607" y="2775455"/>
            <a:ext cx="3568618" cy="23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0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0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rcantec-tema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cantec_PowerPointSkabelon [Skrivebeskyttet]" id="{073D5EDE-026E-45F9-837D-DE4682E48A7F}" vid="{F5E593AD-DDB6-4CAB-9C36-0A481B61FF8E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Mercantec_PowerPointSkabelon</Template>
  <TotalTime>1262</TotalTime>
  <Words>994</Words>
  <Application>Microsoft Office PowerPoint</Application>
  <PresentationFormat>Widescreen</PresentationFormat>
  <Paragraphs>88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Mercantec-tema</vt:lpstr>
      <vt:lpstr>Teknologisk Videncenter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Elektriker svendeprøve 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Teknologisk Videncenter</dc:title>
  <dc:creator>Kim Guldholt</dc:creator>
  <cp:lastModifiedBy>Kim Guldholt</cp:lastModifiedBy>
  <cp:revision>60</cp:revision>
  <cp:lastPrinted>2018-05-23T09:31:28Z</cp:lastPrinted>
  <dcterms:created xsi:type="dcterms:W3CDTF">2018-12-11T14:12:11Z</dcterms:created>
  <dcterms:modified xsi:type="dcterms:W3CDTF">2020-01-07T08:24:51Z</dcterms:modified>
</cp:coreProperties>
</file>