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8C02A-0A06-45F3-90A8-5A8E09FA1820}" type="datetimeFigureOut">
              <a:rPr lang="da-DK" smtClean="0"/>
              <a:t>14-05-2020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379F08-DE4A-4E87-89A9-5026A08E894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3567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425AA-3705-4B45-8650-B6FD125CE652}" type="datetime3">
              <a:rPr lang="da-DK" smtClean="0"/>
              <a:t>14.05.2020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1289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462B1-738C-4F10-A0D9-DAA98030E049}" type="datetime3">
              <a:rPr lang="da-DK" smtClean="0"/>
              <a:t>14.05.2020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193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2F3D3-BCD5-431E-B91A-D1651369861F}" type="datetime3">
              <a:rPr lang="da-DK" smtClean="0"/>
              <a:t>14.05.2020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2714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23183-C756-407B-B56E-921EDD461D71}" type="datetime3">
              <a:rPr lang="da-DK" smtClean="0"/>
              <a:t>14.05.2020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5956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77A7-0C24-428E-AD39-582304855C22}" type="datetime3">
              <a:rPr lang="da-DK" smtClean="0"/>
              <a:t>14.05.2020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55621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EA848-FB88-4E1D-8F9A-03C28918495B}" type="datetime3">
              <a:rPr lang="da-DK" smtClean="0"/>
              <a:t>14.05.2020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7028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67B74-1A41-4813-BCA3-27AC995C0C37}" type="datetime3">
              <a:rPr lang="da-DK" smtClean="0"/>
              <a:t>14.05.2020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3293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0EAF2-5AF9-48E1-94A8-DE9BF08F91AE}" type="datetime3">
              <a:rPr lang="da-DK" smtClean="0"/>
              <a:t>14.05.2020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260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719E3-D590-49B3-8066-D0E54517EC0F}" type="datetime3">
              <a:rPr lang="da-DK" smtClean="0"/>
              <a:t>14.05.2020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2588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EAB0-39B3-4326-8F4B-817773BA5D6F}" type="datetime3">
              <a:rPr lang="da-DK" smtClean="0"/>
              <a:t>14.05.2020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125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D8E8A-152D-4C76-9C8A-A895D98778F2}" type="datetime3">
              <a:rPr lang="da-DK" smtClean="0"/>
              <a:t>14.05.2020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smtClean="0"/>
              <a:t>Side ‹nr.› af 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CB066-8A7B-4663-B082-DA09EF9B302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4171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8F34B-3F74-4B2F-AC1E-FBE1DDA10343}" type="datetime3">
              <a:rPr lang="da-DK" smtClean="0"/>
              <a:t>14.05.2020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 dirty="0" smtClean="0"/>
              <a:t>Side </a:t>
            </a:r>
            <a:fld id="{6C114D45-45C0-4ADC-8E57-0B738F400C5C}" type="slidenum">
              <a:rPr lang="da-DK" smtClean="0"/>
              <a:pPr/>
              <a:t>‹nr.›</a:t>
            </a:fld>
            <a:r>
              <a:rPr lang="da-DK" dirty="0" smtClean="0"/>
              <a:t> af 10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109" y="100318"/>
            <a:ext cx="2520000" cy="40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01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/>
          <a:lstStyle/>
          <a:p>
            <a:r>
              <a:rPr lang="da-DK" dirty="0" smtClean="0"/>
              <a:t>Grundlæggende KNX</a:t>
            </a:r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37" y="2071687"/>
            <a:ext cx="7705725" cy="2714625"/>
          </a:xfrm>
          <a:prstGeom prst="rect">
            <a:avLst/>
          </a:prstGeom>
        </p:spPr>
      </p:pic>
      <p:sp>
        <p:nvSpPr>
          <p:cNvPr id="4" name="Tekstfelt 3"/>
          <p:cNvSpPr txBox="1"/>
          <p:nvPr/>
        </p:nvSpPr>
        <p:spPr>
          <a:xfrm>
            <a:off x="2483768" y="5013176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8. Maj 1990 blev KNX association grundlagt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4832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Indhold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Hvad er KNX</a:t>
            </a:r>
          </a:p>
          <a:p>
            <a:r>
              <a:rPr lang="da-DK" dirty="0" smtClean="0"/>
              <a:t>Hvorfor vælge KNX</a:t>
            </a:r>
          </a:p>
          <a:p>
            <a:r>
              <a:rPr lang="da-DK" dirty="0" smtClean="0"/>
              <a:t>Hvordan opbygges en installation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507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</p:spPr>
        <p:txBody>
          <a:bodyPr/>
          <a:lstStyle/>
          <a:p>
            <a:r>
              <a:rPr lang="da-DK" dirty="0" smtClean="0"/>
              <a:t>KNX er…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3568" y="2420888"/>
            <a:ext cx="8003232" cy="3417243"/>
          </a:xfrm>
        </p:spPr>
        <p:txBody>
          <a:bodyPr>
            <a:normAutofit fontScale="92500" lnSpcReduction="20000"/>
          </a:bodyPr>
          <a:lstStyle/>
          <a:p>
            <a:r>
              <a:rPr lang="da-DK" dirty="0" smtClean="0"/>
              <a:t>En sammenslutning af tre europæiske forbund med hver deres systemer, nemlig:</a:t>
            </a:r>
            <a:endParaRPr lang="da-DK" dirty="0"/>
          </a:p>
          <a:p>
            <a:pPr lvl="1"/>
            <a:r>
              <a:rPr lang="da-DK" dirty="0" smtClean="0"/>
              <a:t>BCI (</a:t>
            </a:r>
            <a:r>
              <a:rPr lang="da-DK" dirty="0" err="1" smtClean="0"/>
              <a:t>Batibus</a:t>
            </a:r>
            <a:r>
              <a:rPr lang="da-DK" dirty="0" smtClean="0"/>
              <a:t>)</a:t>
            </a:r>
          </a:p>
          <a:p>
            <a:pPr lvl="1"/>
            <a:r>
              <a:rPr lang="da-DK" dirty="0" smtClean="0"/>
              <a:t>EIB (</a:t>
            </a:r>
            <a:r>
              <a:rPr lang="da-DK" dirty="0" err="1" smtClean="0"/>
              <a:t>EIB</a:t>
            </a:r>
            <a:r>
              <a:rPr lang="da-DK" dirty="0" smtClean="0"/>
              <a:t>)</a:t>
            </a:r>
          </a:p>
          <a:p>
            <a:pPr lvl="1"/>
            <a:r>
              <a:rPr lang="da-DK" dirty="0" smtClean="0"/>
              <a:t>European Home Systems Association (EHS)</a:t>
            </a:r>
          </a:p>
          <a:p>
            <a:r>
              <a:rPr lang="da-DK" dirty="0" smtClean="0"/>
              <a:t>Begyndte med 9 medlemmer </a:t>
            </a:r>
          </a:p>
          <a:p>
            <a:pPr lvl="1"/>
            <a:r>
              <a:rPr lang="da-DK" dirty="0" smtClean="0"/>
              <a:t>nu er der over </a:t>
            </a:r>
            <a:r>
              <a:rPr lang="da-DK" dirty="0" smtClean="0"/>
              <a:t>495 </a:t>
            </a:r>
            <a:r>
              <a:rPr lang="da-DK" dirty="0" smtClean="0"/>
              <a:t>medlemmer (producenter) og over </a:t>
            </a:r>
            <a:r>
              <a:rPr lang="da-DK" dirty="0" smtClean="0"/>
              <a:t>90</a:t>
            </a:r>
            <a:r>
              <a:rPr lang="da-DK" dirty="0" smtClean="0"/>
              <a:t>.000 </a:t>
            </a:r>
            <a:r>
              <a:rPr lang="da-DK" dirty="0" smtClean="0"/>
              <a:t>partnere fordelt i </a:t>
            </a:r>
            <a:r>
              <a:rPr lang="da-DK" dirty="0" smtClean="0"/>
              <a:t>190 </a:t>
            </a:r>
            <a:r>
              <a:rPr lang="da-DK" dirty="0" smtClean="0"/>
              <a:t>lande</a:t>
            </a:r>
            <a:r>
              <a:rPr lang="da-DK" sz="1900" dirty="0" smtClean="0"/>
              <a:t> </a:t>
            </a:r>
            <a:r>
              <a:rPr lang="da-DK" sz="1900" dirty="0" smtClean="0"/>
              <a:t>(14/05 2020)</a:t>
            </a:r>
            <a:endParaRPr lang="da-DK" sz="1900" dirty="0" smtClean="0"/>
          </a:p>
          <a:p>
            <a:pPr lvl="4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796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Forbundets mål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At definere KNX som en ny, åben standard for intelligente bygningsinstallationer</a:t>
            </a:r>
          </a:p>
          <a:p>
            <a:r>
              <a:rPr lang="da-DK" dirty="0" smtClean="0"/>
              <a:t>At etablere KNX -varemærket som tegn på kvalitet og samarbejde mellem leverandører</a:t>
            </a:r>
          </a:p>
          <a:p>
            <a:r>
              <a:rPr lang="da-DK" dirty="0" smtClean="0"/>
              <a:t>At etablere KNX som den europæiske og globale standard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5921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Opsamling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 smtClean="0"/>
              <a:t>KNX står for</a:t>
            </a:r>
          </a:p>
          <a:p>
            <a:pPr lvl="1"/>
            <a:r>
              <a:rPr lang="da-DK" dirty="0" smtClean="0"/>
              <a:t>Definition af test- og kvalitets-standarder</a:t>
            </a:r>
          </a:p>
          <a:p>
            <a:pPr lvl="1"/>
            <a:r>
              <a:rPr lang="da-DK" dirty="0" smtClean="0"/>
              <a:t>Teknisk hotline for udviklingsafdelinger</a:t>
            </a:r>
          </a:p>
          <a:p>
            <a:pPr lvl="1"/>
            <a:r>
              <a:rPr lang="da-DK" dirty="0" smtClean="0"/>
              <a:t>Udstedelse af </a:t>
            </a:r>
            <a:r>
              <a:rPr lang="da-DK" dirty="0" err="1" smtClean="0"/>
              <a:t>KNX-varemærket</a:t>
            </a:r>
            <a:r>
              <a:rPr lang="da-DK" dirty="0" smtClean="0"/>
              <a:t> til partnere og produkter</a:t>
            </a:r>
          </a:p>
          <a:p>
            <a:pPr lvl="1"/>
            <a:r>
              <a:rPr lang="da-DK" dirty="0" smtClean="0"/>
              <a:t>Nationale og internationale standardiseringer</a:t>
            </a:r>
          </a:p>
          <a:p>
            <a:pPr lvl="1"/>
            <a:r>
              <a:rPr lang="da-DK" dirty="0" smtClean="0"/>
              <a:t>Støtte til uddannelsesvirksomhed</a:t>
            </a:r>
          </a:p>
          <a:p>
            <a:pPr lvl="1"/>
            <a:r>
              <a:rPr lang="da-DK" dirty="0" smtClean="0"/>
              <a:t>Markedsføring</a:t>
            </a:r>
          </a:p>
          <a:p>
            <a:pPr lvl="1"/>
            <a:r>
              <a:rPr lang="da-DK" dirty="0" smtClean="0"/>
              <a:t>Støtte oprettelsen af nationale KNX –grupper</a:t>
            </a:r>
          </a:p>
          <a:p>
            <a:pPr lvl="1"/>
            <a:r>
              <a:rPr lang="da-DK" dirty="0" smtClean="0"/>
              <a:t>Videnskabeligt partnerskab med tekniske institutter</a:t>
            </a:r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8227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er KNX</a:t>
            </a:r>
            <a:endParaRPr lang="da-DK" dirty="0"/>
          </a:p>
        </p:txBody>
      </p:sp>
      <p:sp>
        <p:nvSpPr>
          <p:cNvPr id="5" name="Tekstboks 4"/>
          <p:cNvSpPr txBox="1"/>
          <p:nvPr/>
        </p:nvSpPr>
        <p:spPr>
          <a:xfrm>
            <a:off x="2699792" y="1268760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600" dirty="0" smtClean="0">
                <a:solidFill>
                  <a:srgbClr val="FF0000"/>
                </a:solidFill>
                <a:latin typeface="Arial Black" pitchFamily="34" charset="0"/>
              </a:rPr>
              <a:t>IKKE!</a:t>
            </a:r>
            <a:endParaRPr lang="da-DK" sz="9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6" name="Tekstboks 5"/>
          <p:cNvSpPr txBox="1"/>
          <p:nvPr/>
        </p:nvSpPr>
        <p:spPr>
          <a:xfrm>
            <a:off x="1979712" y="2924944"/>
            <a:ext cx="52565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KNX er ikke et </a:t>
            </a:r>
            <a:r>
              <a:rPr lang="da-DK" dirty="0" err="1" smtClean="0"/>
              <a:t>gør-det-selv-koncept</a:t>
            </a:r>
            <a:r>
              <a:rPr lang="da-DK" dirty="0" smtClean="0"/>
              <a:t> i stil med IHC!!!</a:t>
            </a:r>
          </a:p>
          <a:p>
            <a:endParaRPr lang="da-DK" dirty="0" smtClean="0"/>
          </a:p>
          <a:p>
            <a:r>
              <a:rPr lang="da-DK" dirty="0" smtClean="0"/>
              <a:t>Man køber sine løsninger – man programmerer sig ikke til dem.</a:t>
            </a:r>
          </a:p>
          <a:p>
            <a:endParaRPr lang="da-DK" dirty="0" smtClean="0"/>
          </a:p>
          <a:p>
            <a:r>
              <a:rPr lang="da-DK" dirty="0" smtClean="0"/>
              <a:t>Husk dog at afsætte ½ time pr komponent til slutprogrammering.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0458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KNX Installationer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Decentral intelligens</a:t>
            </a:r>
          </a:p>
          <a:p>
            <a:r>
              <a:rPr lang="da-DK" dirty="0" smtClean="0"/>
              <a:t>De enkelte enheder kommunikerer sammen på en bus</a:t>
            </a:r>
          </a:p>
          <a:p>
            <a:r>
              <a:rPr lang="da-DK" dirty="0" smtClean="0"/>
              <a:t>Bussen segmenteres i ”</a:t>
            </a:r>
            <a:r>
              <a:rPr lang="da-DK" dirty="0" err="1" smtClean="0"/>
              <a:t>linier</a:t>
            </a:r>
            <a:r>
              <a:rPr lang="da-DK" dirty="0" smtClean="0"/>
              <a:t>”</a:t>
            </a:r>
          </a:p>
          <a:p>
            <a:r>
              <a:rPr lang="da-DK" dirty="0" smtClean="0"/>
              <a:t>Bussen kan anvende flere forskellige medier.</a:t>
            </a:r>
          </a:p>
          <a:p>
            <a:r>
              <a:rPr lang="da-DK" dirty="0" smtClean="0"/>
              <a:t> </a:t>
            </a:r>
            <a:r>
              <a:rPr lang="da-DK" dirty="0" err="1" smtClean="0"/>
              <a:t>Aktuatorer</a:t>
            </a:r>
            <a:r>
              <a:rPr lang="da-DK" dirty="0" smtClean="0"/>
              <a:t> forsynes med 230V som normalt</a:t>
            </a:r>
          </a:p>
          <a:p>
            <a:r>
              <a:rPr lang="da-DK" dirty="0" smtClean="0"/>
              <a:t>Kan håndtere alle størrelser af installationer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51424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Opbygning</a:t>
            </a:r>
            <a:endParaRPr lang="da-DK" dirty="0"/>
          </a:p>
        </p:txBody>
      </p:sp>
      <p:pic>
        <p:nvPicPr>
          <p:cNvPr id="4" name="Pladsholder til indhold 3" descr="KNX 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6250" y="1700808"/>
            <a:ext cx="8258870" cy="4392488"/>
          </a:xfrm>
        </p:spPr>
      </p:pic>
    </p:spTree>
    <p:extLst>
      <p:ext uri="{BB962C8B-B14F-4D97-AF65-F5344CB8AC3E}">
        <p14:creationId xmlns:p14="http://schemas.microsoft.com/office/powerpoint/2010/main" val="551550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Medier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Bussen kan anvende følgende medier:</a:t>
            </a:r>
          </a:p>
          <a:p>
            <a:pPr lvl="1"/>
            <a:r>
              <a:rPr lang="da-DK" dirty="0" smtClean="0"/>
              <a:t>TP1 (Klassisk grøn ”EIB” bus)</a:t>
            </a:r>
          </a:p>
          <a:p>
            <a:pPr lvl="1"/>
            <a:r>
              <a:rPr lang="da-DK" dirty="0" err="1" smtClean="0"/>
              <a:t>Powerline</a:t>
            </a:r>
            <a:endParaRPr lang="da-DK" dirty="0" smtClean="0"/>
          </a:p>
          <a:p>
            <a:pPr lvl="1"/>
            <a:r>
              <a:rPr lang="da-DK" dirty="0" smtClean="0"/>
              <a:t>IP (</a:t>
            </a:r>
            <a:r>
              <a:rPr lang="da-DK" dirty="0" err="1" smtClean="0"/>
              <a:t>ethernet</a:t>
            </a:r>
            <a:r>
              <a:rPr lang="da-DK" dirty="0" smtClean="0"/>
              <a:t>)</a:t>
            </a:r>
          </a:p>
          <a:p>
            <a:pPr lvl="1"/>
            <a:r>
              <a:rPr lang="da-DK" dirty="0" smtClean="0"/>
              <a:t>Wireless</a:t>
            </a:r>
          </a:p>
        </p:txBody>
      </p:sp>
    </p:spTree>
    <p:extLst>
      <p:ext uri="{BB962C8B-B14F-4D97-AF65-F5344CB8AC3E}">
        <p14:creationId xmlns:p14="http://schemas.microsoft.com/office/powerpoint/2010/main" val="3764185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Hvorfor vælge KNX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Masser af producenter og dermed med stor sandsynlighed muligt at servicere KNX installationer i lang tid fremover.</a:t>
            </a:r>
          </a:p>
          <a:p>
            <a:r>
              <a:rPr lang="da-DK" dirty="0" smtClean="0"/>
              <a:t>Økonomi</a:t>
            </a:r>
          </a:p>
          <a:p>
            <a:r>
              <a:rPr lang="da-DK" dirty="0" err="1" smtClean="0"/>
              <a:t>Flexibilitet</a:t>
            </a:r>
            <a:endParaRPr lang="da-DK" dirty="0" smtClean="0"/>
          </a:p>
          <a:p>
            <a:r>
              <a:rPr lang="da-DK" dirty="0" smtClean="0"/>
              <a:t>Komfort</a:t>
            </a:r>
          </a:p>
          <a:p>
            <a:r>
              <a:rPr lang="da-DK" dirty="0" smtClean="0"/>
              <a:t>Stort udvalg af komponenter</a:t>
            </a:r>
          </a:p>
          <a:p>
            <a:r>
              <a:rPr lang="da-DK" dirty="0" smtClean="0"/>
              <a:t>Mulighed for fjernsupport på installationen</a:t>
            </a:r>
          </a:p>
          <a:p>
            <a:pPr>
              <a:buNone/>
            </a:pPr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58691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dsholder til indhold 6" descr="KNX 00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4716385" y="2492527"/>
            <a:ext cx="3455645" cy="4752528"/>
          </a:xfrm>
          <a:ln w="38100">
            <a:solidFill>
              <a:srgbClr val="0070C0"/>
            </a:solidFill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 Traditionel- vs. KNX- installation</a:t>
            </a:r>
            <a:endParaRPr lang="da-DK" dirty="0"/>
          </a:p>
        </p:txBody>
      </p:sp>
      <p:pic>
        <p:nvPicPr>
          <p:cNvPr id="6" name="Pladsholder til indhold 5" descr="KNX 00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940636" y="579644"/>
            <a:ext cx="3672409" cy="5050642"/>
          </a:xfr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57228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TP1 KNX installation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Bussen er 2x2 TP kabel med en yderkappe, som er isoleret i forhold til 230V</a:t>
            </a:r>
          </a:p>
          <a:p>
            <a:r>
              <a:rPr lang="da-DK" dirty="0" smtClean="0"/>
              <a:t>Styrespændingen er 21-29V DC, signaler overlejres som AC (SELV kreds)</a:t>
            </a:r>
          </a:p>
          <a:p>
            <a:r>
              <a:rPr lang="da-DK" dirty="0" smtClean="0"/>
              <a:t>Alle enheder tilsluttes bussen og tildeles en unik adresse.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5396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TP1 KNX installation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i="1" dirty="0" smtClean="0"/>
              <a:t>De grønne busser</a:t>
            </a:r>
            <a:r>
              <a:rPr lang="da-DK" dirty="0" smtClean="0"/>
              <a:t> topologi – opbygget af </a:t>
            </a:r>
            <a:r>
              <a:rPr lang="da-DK" dirty="0" err="1" smtClean="0"/>
              <a:t>linier</a:t>
            </a:r>
            <a:endParaRPr lang="da-DK" dirty="0" smtClean="0"/>
          </a:p>
          <a:p>
            <a:r>
              <a:rPr lang="da-DK" dirty="0" smtClean="0"/>
              <a:t>En </a:t>
            </a:r>
            <a:r>
              <a:rPr lang="da-DK" dirty="0" err="1" smtClean="0"/>
              <a:t>linie</a:t>
            </a:r>
            <a:r>
              <a:rPr lang="da-DK" dirty="0" smtClean="0"/>
              <a:t> er ikke nødvendigvis </a:t>
            </a:r>
            <a:r>
              <a:rPr lang="da-DK" dirty="0" err="1" smtClean="0"/>
              <a:t>linieformet</a:t>
            </a:r>
            <a:r>
              <a:rPr lang="da-DK" dirty="0" smtClean="0"/>
              <a:t>, men må ikke danne ring</a:t>
            </a:r>
          </a:p>
          <a:p>
            <a:r>
              <a:rPr lang="da-DK" dirty="0" smtClean="0"/>
              <a:t>Hver </a:t>
            </a:r>
            <a:r>
              <a:rPr lang="da-DK" dirty="0" err="1" smtClean="0"/>
              <a:t>linie</a:t>
            </a:r>
            <a:r>
              <a:rPr lang="da-DK" dirty="0" smtClean="0"/>
              <a:t> kan opdeles i 4 segmenter</a:t>
            </a:r>
          </a:p>
          <a:p>
            <a:r>
              <a:rPr lang="da-DK" dirty="0" smtClean="0"/>
              <a:t>Der skal bruges en </a:t>
            </a:r>
            <a:r>
              <a:rPr lang="da-DK" dirty="0" err="1" smtClean="0"/>
              <a:t>linie</a:t>
            </a:r>
            <a:r>
              <a:rPr lang="da-DK" dirty="0" smtClean="0"/>
              <a:t> -kobler eller –</a:t>
            </a:r>
            <a:r>
              <a:rPr lang="da-DK" dirty="0" err="1" smtClean="0"/>
              <a:t>repeater</a:t>
            </a:r>
            <a:r>
              <a:rPr lang="da-DK" dirty="0" smtClean="0"/>
              <a:t> til hver segment. Der kan tilknyttes yderligere 63 enheder på segmentet.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801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TP1 KNX installation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På hver </a:t>
            </a:r>
            <a:r>
              <a:rPr lang="da-DK" dirty="0" err="1" smtClean="0"/>
              <a:t>linie</a:t>
            </a:r>
            <a:r>
              <a:rPr lang="da-DK" dirty="0" smtClean="0"/>
              <a:t> kan altså tilsluttes 256 enheder</a:t>
            </a:r>
          </a:p>
          <a:p>
            <a:r>
              <a:rPr lang="da-DK" dirty="0" smtClean="0"/>
              <a:t>Op til 15 </a:t>
            </a:r>
            <a:r>
              <a:rPr lang="da-DK" dirty="0" err="1" smtClean="0"/>
              <a:t>linier</a:t>
            </a:r>
            <a:r>
              <a:rPr lang="da-DK" dirty="0" smtClean="0"/>
              <a:t> kan samles på en </a:t>
            </a:r>
            <a:r>
              <a:rPr lang="da-DK" dirty="0" err="1" smtClean="0"/>
              <a:t>hovedlinie</a:t>
            </a:r>
            <a:r>
              <a:rPr lang="da-DK" dirty="0" smtClean="0"/>
              <a:t> (</a:t>
            </a:r>
            <a:r>
              <a:rPr lang="da-DK" dirty="0" err="1" smtClean="0"/>
              <a:t>Områdelinie</a:t>
            </a:r>
            <a:r>
              <a:rPr lang="da-DK" dirty="0" smtClean="0"/>
              <a:t>)</a:t>
            </a:r>
          </a:p>
          <a:p>
            <a:pPr>
              <a:buNone/>
            </a:pPr>
            <a:r>
              <a:rPr lang="da-DK" dirty="0" smtClean="0"/>
              <a:t>	Den kan også tage 48 andre enheder</a:t>
            </a:r>
          </a:p>
          <a:p>
            <a:r>
              <a:rPr lang="da-DK" dirty="0" smtClean="0"/>
              <a:t>Op til 15 </a:t>
            </a:r>
            <a:r>
              <a:rPr lang="da-DK" dirty="0" err="1" smtClean="0"/>
              <a:t>hovedlinier</a:t>
            </a:r>
            <a:r>
              <a:rPr lang="da-DK" dirty="0" smtClean="0"/>
              <a:t> kan samles på et </a:t>
            </a:r>
            <a:r>
              <a:rPr lang="da-DK" dirty="0" err="1" smtClean="0"/>
              <a:t>backbone</a:t>
            </a:r>
            <a:r>
              <a:rPr lang="da-DK" dirty="0"/>
              <a:t>	</a:t>
            </a:r>
            <a:r>
              <a:rPr lang="da-DK" dirty="0" smtClean="0"/>
              <a:t>-	Det bliver til en del…</a:t>
            </a:r>
            <a:endParaRPr lang="da-DK" dirty="0"/>
          </a:p>
          <a:p>
            <a:pPr>
              <a:buNone/>
            </a:pPr>
            <a:r>
              <a:rPr lang="da-DK" dirty="0" smtClean="0"/>
              <a:t>	Der kan sidde yderligere 48 enheder på </a:t>
            </a:r>
            <a:r>
              <a:rPr lang="da-DK" dirty="0" err="1" smtClean="0"/>
              <a:t>backbone</a:t>
            </a:r>
            <a:r>
              <a:rPr lang="da-DK" dirty="0" smtClean="0"/>
              <a:t> </a:t>
            </a:r>
            <a:r>
              <a:rPr lang="da-DK" dirty="0" err="1" smtClean="0"/>
              <a:t>linien</a:t>
            </a:r>
            <a:r>
              <a:rPr lang="da-DK" dirty="0" smtClean="0"/>
              <a:t>	-	I ALT OVER 58.000</a:t>
            </a:r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165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KNX 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65" y="332656"/>
            <a:ext cx="9102235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3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KNX 0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2164" y="404664"/>
            <a:ext cx="8879672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76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KNX 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416" y="188640"/>
            <a:ext cx="8939168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6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Enheder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En enhed ( ”bus </a:t>
            </a:r>
            <a:r>
              <a:rPr lang="da-DK" dirty="0" err="1" smtClean="0"/>
              <a:t>device</a:t>
            </a:r>
            <a:r>
              <a:rPr lang="da-DK" dirty="0" smtClean="0"/>
              <a:t>”) er principielt opbygget af tre dele:</a:t>
            </a:r>
          </a:p>
          <a:p>
            <a:pPr lvl="1"/>
            <a:r>
              <a:rPr lang="da-DK" dirty="0" smtClean="0"/>
              <a:t>BCU: Bus </a:t>
            </a:r>
            <a:r>
              <a:rPr lang="da-DK" dirty="0" err="1" smtClean="0"/>
              <a:t>Coupling</a:t>
            </a:r>
            <a:r>
              <a:rPr lang="da-DK" dirty="0" smtClean="0"/>
              <a:t> Unit</a:t>
            </a:r>
          </a:p>
          <a:p>
            <a:pPr lvl="1"/>
            <a:r>
              <a:rPr lang="da-DK" dirty="0" smtClean="0"/>
              <a:t>PEI: </a:t>
            </a:r>
            <a:r>
              <a:rPr lang="da-DK" dirty="0" err="1" smtClean="0"/>
              <a:t>Physical</a:t>
            </a:r>
            <a:r>
              <a:rPr lang="da-DK" dirty="0" smtClean="0"/>
              <a:t> </a:t>
            </a:r>
            <a:r>
              <a:rPr lang="da-DK" dirty="0" err="1" smtClean="0"/>
              <a:t>Ext</a:t>
            </a:r>
            <a:r>
              <a:rPr lang="da-DK" dirty="0" smtClean="0"/>
              <a:t>. Interface</a:t>
            </a:r>
          </a:p>
          <a:p>
            <a:pPr lvl="1"/>
            <a:r>
              <a:rPr lang="da-DK" dirty="0" smtClean="0"/>
              <a:t>AM: </a:t>
            </a:r>
            <a:r>
              <a:rPr lang="da-DK" dirty="0" err="1" smtClean="0"/>
              <a:t>Application</a:t>
            </a:r>
            <a:r>
              <a:rPr lang="da-DK" dirty="0" smtClean="0"/>
              <a:t> </a:t>
            </a:r>
            <a:r>
              <a:rPr lang="da-DK" dirty="0" err="1" smtClean="0"/>
              <a:t>module</a:t>
            </a:r>
            <a:endParaRPr lang="da-DK" dirty="0" smtClean="0"/>
          </a:p>
          <a:p>
            <a:r>
              <a:rPr lang="da-DK" dirty="0" smtClean="0"/>
              <a:t>De tre enheder er dog ofte sammenbygget</a:t>
            </a:r>
          </a:p>
          <a:p>
            <a:r>
              <a:rPr lang="da-DK" dirty="0" smtClean="0"/>
              <a:t>Ud over bus </a:t>
            </a:r>
            <a:r>
              <a:rPr lang="da-DK" dirty="0" err="1" smtClean="0"/>
              <a:t>devices</a:t>
            </a:r>
            <a:r>
              <a:rPr lang="da-DK" dirty="0" smtClean="0"/>
              <a:t> skal hver </a:t>
            </a:r>
            <a:r>
              <a:rPr lang="da-DK" dirty="0" err="1" smtClean="0"/>
              <a:t>linie</a:t>
            </a:r>
            <a:r>
              <a:rPr lang="da-DK" dirty="0" smtClean="0"/>
              <a:t> også have en strømforsyning</a:t>
            </a:r>
          </a:p>
        </p:txBody>
      </p:sp>
      <p:pic>
        <p:nvPicPr>
          <p:cNvPr id="4" name="Billede 3" descr="bus_coupl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2204864"/>
            <a:ext cx="1573128" cy="157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444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KNX 011.jpg"/>
          <p:cNvPicPr>
            <a:picLocks noChangeAspect="1"/>
          </p:cNvPicPr>
          <p:nvPr/>
        </p:nvPicPr>
        <p:blipFill>
          <a:blip r:embed="rId2" cstate="print"/>
          <a:srcRect t="8400" r="19911" b="41600"/>
          <a:stretch>
            <a:fillRect/>
          </a:stretch>
        </p:blipFill>
        <p:spPr>
          <a:xfrm>
            <a:off x="179512" y="1484784"/>
            <a:ext cx="4427984" cy="3429000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Oversigt over kabellængder</a:t>
            </a:r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a-DK" dirty="0" smtClean="0"/>
              <a:t>Fra strømforsyning til fjerneste </a:t>
            </a:r>
            <a:r>
              <a:rPr lang="da-DK" dirty="0" err="1" smtClean="0"/>
              <a:t>busenhed</a:t>
            </a:r>
            <a:endParaRPr lang="da-DK" dirty="0" smtClean="0"/>
          </a:p>
          <a:p>
            <a:pPr>
              <a:buNone/>
            </a:pPr>
            <a:r>
              <a:rPr lang="da-DK" dirty="0"/>
              <a:t>	</a:t>
            </a:r>
            <a:r>
              <a:rPr lang="da-DK" dirty="0" smtClean="0"/>
              <a:t>max. 350 meter</a:t>
            </a:r>
          </a:p>
          <a:p>
            <a:r>
              <a:rPr lang="da-DK" dirty="0" smtClean="0"/>
              <a:t>Mellem to direkte kommunikerende </a:t>
            </a:r>
            <a:r>
              <a:rPr lang="da-DK" dirty="0" err="1" smtClean="0"/>
              <a:t>busenheder</a:t>
            </a:r>
            <a:endParaRPr lang="da-DK" dirty="0" smtClean="0"/>
          </a:p>
          <a:p>
            <a:pPr>
              <a:buNone/>
            </a:pPr>
            <a:r>
              <a:rPr lang="da-DK" dirty="0"/>
              <a:t>	</a:t>
            </a:r>
            <a:r>
              <a:rPr lang="da-DK" dirty="0" smtClean="0"/>
              <a:t>max. 700 meter</a:t>
            </a:r>
          </a:p>
          <a:p>
            <a:r>
              <a:rPr lang="da-DK" dirty="0" smtClean="0"/>
              <a:t>Total længde af </a:t>
            </a:r>
            <a:r>
              <a:rPr lang="da-DK" dirty="0" err="1" smtClean="0"/>
              <a:t>buslinie</a:t>
            </a:r>
            <a:endParaRPr lang="da-DK" dirty="0" smtClean="0"/>
          </a:p>
          <a:p>
            <a:pPr>
              <a:buNone/>
            </a:pPr>
            <a:r>
              <a:rPr lang="da-DK" dirty="0" smtClean="0"/>
              <a:t>	max. 1000 meter</a:t>
            </a:r>
          </a:p>
          <a:p>
            <a:r>
              <a:rPr lang="da-DK" dirty="0" smtClean="0"/>
              <a:t>Afstand mellem to strømforsyninger</a:t>
            </a:r>
          </a:p>
          <a:p>
            <a:pPr>
              <a:buNone/>
            </a:pPr>
            <a:r>
              <a:rPr lang="da-DK" dirty="0"/>
              <a:t>	</a:t>
            </a:r>
            <a:r>
              <a:rPr lang="da-DK" dirty="0" smtClean="0"/>
              <a:t>min. 200 meter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0274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85840" y="301216"/>
            <a:ext cx="8229600" cy="1143000"/>
          </a:xfrm>
        </p:spPr>
        <p:txBody>
          <a:bodyPr/>
          <a:lstStyle/>
          <a:p>
            <a:r>
              <a:rPr lang="da-DK" dirty="0" smtClean="0"/>
              <a:t>Typer af enheder</a:t>
            </a:r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Sensorer</a:t>
            </a:r>
          </a:p>
          <a:p>
            <a:endParaRPr lang="da-DK" dirty="0" smtClean="0"/>
          </a:p>
          <a:p>
            <a:endParaRPr lang="da-DK" dirty="0"/>
          </a:p>
          <a:p>
            <a:r>
              <a:rPr lang="da-DK" dirty="0" err="1" smtClean="0"/>
              <a:t>Aktuatorer</a:t>
            </a:r>
            <a:endParaRPr lang="da-DK" dirty="0" smtClean="0"/>
          </a:p>
          <a:p>
            <a:endParaRPr lang="da-DK" dirty="0" smtClean="0"/>
          </a:p>
          <a:p>
            <a:endParaRPr lang="da-DK" dirty="0"/>
          </a:p>
          <a:p>
            <a:r>
              <a:rPr lang="da-DK" dirty="0" err="1" smtClean="0"/>
              <a:t>Controllere</a:t>
            </a:r>
            <a:endParaRPr lang="da-DK" dirty="0"/>
          </a:p>
        </p:txBody>
      </p:sp>
      <p:pic>
        <p:nvPicPr>
          <p:cNvPr id="8" name="Billede 7" descr="presence-detec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204864"/>
            <a:ext cx="847725" cy="857250"/>
          </a:xfrm>
          <a:prstGeom prst="rect">
            <a:avLst/>
          </a:prstGeom>
        </p:spPr>
      </p:pic>
      <p:pic>
        <p:nvPicPr>
          <p:cNvPr id="9" name="Billede 8" descr="touchpanel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980728"/>
            <a:ext cx="2348999" cy="2016224"/>
          </a:xfrm>
          <a:prstGeom prst="rect">
            <a:avLst/>
          </a:prstGeom>
        </p:spPr>
      </p:pic>
      <p:pic>
        <p:nvPicPr>
          <p:cNvPr id="10" name="Billede 9" descr="busch_prio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3212976"/>
            <a:ext cx="1524000" cy="3432048"/>
          </a:xfrm>
          <a:prstGeom prst="rect">
            <a:avLst/>
          </a:prstGeom>
        </p:spPr>
      </p:pic>
      <p:pic>
        <p:nvPicPr>
          <p:cNvPr id="11" name="Billede 10" descr="switch_actuato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3501008"/>
            <a:ext cx="1152128" cy="1152128"/>
          </a:xfrm>
          <a:prstGeom prst="rect">
            <a:avLst/>
          </a:prstGeom>
        </p:spPr>
      </p:pic>
      <p:pic>
        <p:nvPicPr>
          <p:cNvPr id="12" name="Billede 11" descr="dim_actuato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7664" y="4005064"/>
            <a:ext cx="960289" cy="960289"/>
          </a:xfrm>
          <a:prstGeom prst="rect">
            <a:avLst/>
          </a:prstGeom>
        </p:spPr>
      </p:pic>
      <p:pic>
        <p:nvPicPr>
          <p:cNvPr id="13" name="Billede 12" descr="dali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03848" y="3356992"/>
            <a:ext cx="1175752" cy="1165063"/>
          </a:xfrm>
          <a:prstGeom prst="rect">
            <a:avLst/>
          </a:prstGeom>
        </p:spPr>
      </p:pic>
      <p:pic>
        <p:nvPicPr>
          <p:cNvPr id="14" name="Billede 13" descr="ABB_TRITO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27784" y="1700808"/>
            <a:ext cx="1321585" cy="125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08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547</Words>
  <Application>Microsoft Office PowerPoint</Application>
  <PresentationFormat>Skærmshow (4:3)</PresentationFormat>
  <Paragraphs>96</Paragraphs>
  <Slides>20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4" baseType="lpstr">
      <vt:lpstr>Arial</vt:lpstr>
      <vt:lpstr>Arial Black</vt:lpstr>
      <vt:lpstr>Calibri</vt:lpstr>
      <vt:lpstr>Kontortema</vt:lpstr>
      <vt:lpstr>Grundlæggende KNX</vt:lpstr>
      <vt:lpstr>Indhold</vt:lpstr>
      <vt:lpstr>KNX er… </vt:lpstr>
      <vt:lpstr>Forbundets mål</vt:lpstr>
      <vt:lpstr>Opsamling</vt:lpstr>
      <vt:lpstr>Hvad er KNX</vt:lpstr>
      <vt:lpstr>KNX Installationer</vt:lpstr>
      <vt:lpstr>Opbygning</vt:lpstr>
      <vt:lpstr>Medier</vt:lpstr>
      <vt:lpstr>Hvorfor vælge KNX</vt:lpstr>
      <vt:lpstr> Traditionel- vs. KNX- installation</vt:lpstr>
      <vt:lpstr>TP1 KNX installation</vt:lpstr>
      <vt:lpstr>TP1 KNX installation</vt:lpstr>
      <vt:lpstr>TP1 KNX installation</vt:lpstr>
      <vt:lpstr>PowerPoint-præsentation</vt:lpstr>
      <vt:lpstr>PowerPoint-præsentation</vt:lpstr>
      <vt:lpstr>PowerPoint-præsentation</vt:lpstr>
      <vt:lpstr>Enheder</vt:lpstr>
      <vt:lpstr>Oversigt over kabellængder</vt:lpstr>
      <vt:lpstr>Typer af enheder</vt:lpstr>
    </vt:vector>
  </TitlesOfParts>
  <Company>DjH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Staal Guldholt (ksg)</dc:creator>
  <cp:lastModifiedBy>Kim Guldholt</cp:lastModifiedBy>
  <cp:revision>5</cp:revision>
  <dcterms:created xsi:type="dcterms:W3CDTF">2017-08-30T07:15:24Z</dcterms:created>
  <dcterms:modified xsi:type="dcterms:W3CDTF">2020-05-14T20:51:17Z</dcterms:modified>
</cp:coreProperties>
</file>