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0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241" autoAdjust="0"/>
  </p:normalViewPr>
  <p:slideViewPr>
    <p:cSldViewPr snapToGrid="0">
      <p:cViewPr varScale="1">
        <p:scale>
          <a:sx n="75" d="100"/>
          <a:sy n="75" d="100"/>
        </p:scale>
        <p:origin x="2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B1889-4830-4121-B153-BCAE320F53D7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7C3B0-14F9-4628-8104-2D47056640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748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Ikke helt kontinuerlig men meget</a:t>
            </a:r>
            <a:r>
              <a:rPr lang="da-DK" baseline="0" dirty="0" smtClean="0"/>
              <a:t> hurtigt (ms basis)</a:t>
            </a:r>
          </a:p>
          <a:p>
            <a:r>
              <a:rPr lang="da-DK" dirty="0" smtClean="0"/>
              <a:t>Fortæl om tidskonstanter. Eks. Hvor lang tid der går fra varmelegeme tænder til det registreres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3489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smtClean="0"/>
              <a:t>De ”+ 50” er bias. Forklaring kommer om lidt.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414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Fortæl om toilet ventilen som ren P regulator.</a:t>
            </a:r>
          </a:p>
          <a:p>
            <a:r>
              <a:rPr lang="da-DK" dirty="0" smtClean="0"/>
              <a:t>Proportional bånd sættes af tilgangs rørets størrelse (det er det der er muligt at regulere på)</a:t>
            </a:r>
          </a:p>
          <a:p>
            <a:r>
              <a:rPr lang="da-DK" dirty="0" smtClean="0"/>
              <a:t>Forstærkningen</a:t>
            </a:r>
            <a:r>
              <a:rPr lang="da-DK" baseline="0" dirty="0" smtClean="0"/>
              <a:t> kp er forholdet mellem stængernes længde i toppen</a:t>
            </a:r>
          </a:p>
          <a:p>
            <a:r>
              <a:rPr lang="da-DK" baseline="0" dirty="0" smtClean="0"/>
              <a:t>Hvis der bruges bias er det som regel 50 % (giver noget at arbejde indenfor)</a:t>
            </a:r>
            <a:endParaRPr lang="da-DK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2307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Her</a:t>
            </a:r>
            <a:r>
              <a:rPr lang="da-DK" baseline="0" dirty="0" smtClean="0"/>
              <a:t> er forstærkningen 2. Fejl = 1  og UP = 2</a:t>
            </a:r>
          </a:p>
          <a:p>
            <a:r>
              <a:rPr lang="da-DK" baseline="0" dirty="0" smtClean="0"/>
              <a:t>Samme med højre side hvor det er vist på rampe</a:t>
            </a:r>
            <a:endParaRPr lang="da-DK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4083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Tegn kurve på tavlen der viser i forhold til SP (lige stiplet </a:t>
            </a:r>
            <a:r>
              <a:rPr lang="da-DK" dirty="0" err="1" smtClean="0"/>
              <a:t>linie</a:t>
            </a:r>
            <a:r>
              <a:rPr lang="da-DK" dirty="0" smtClean="0"/>
              <a:t>)</a:t>
            </a:r>
          </a:p>
          <a:p>
            <a:r>
              <a:rPr lang="da-DK" dirty="0" smtClean="0"/>
              <a:t>For lille kp med offset der ligger under samt for stor med svingning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3520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Ret kurve</a:t>
            </a:r>
          </a:p>
          <a:p>
            <a:r>
              <a:rPr lang="da-DK" dirty="0" smtClean="0"/>
              <a:t>Proportional bånd Xp</a:t>
            </a:r>
            <a:r>
              <a:rPr lang="da-DK" baseline="0" dirty="0" smtClean="0"/>
              <a:t> er altid i procent så Kp = (1/Xp)*100 eller 100/Xp</a:t>
            </a:r>
            <a:endParaRPr lang="da-DK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5848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I tiden kan illustreres som gearing på motoren. Lille tid = lille gearing = hurtig reaktion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0652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Integrale</a:t>
            </a:r>
            <a:r>
              <a:rPr lang="da-DK" baseline="0" dirty="0" smtClean="0"/>
              <a:t> beregning. Det er noget der sker over tid. Derfor ingen fast facit</a:t>
            </a:r>
          </a:p>
          <a:p>
            <a:r>
              <a:rPr lang="da-DK" baseline="0" dirty="0" smtClean="0"/>
              <a:t>Ved rampe vil ”motoren” fra sidste slide køre hurtigere og hurtigere. Derfor respons som billede nederst til højre</a:t>
            </a:r>
            <a:endParaRPr lang="da-DK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5476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smtClean="0"/>
              <a:t>De 6 og 4,5 sekunder kommer fra aflæsning</a:t>
            </a:r>
            <a:r>
              <a:rPr lang="da-DK" baseline="0" dirty="0" smtClean="0"/>
              <a:t> helt fra nul. Man kunne også bare aflæse fra trinsvar start punktet, som angivet med </a:t>
            </a:r>
            <a:r>
              <a:rPr lang="da-DK" baseline="0" dirty="0" err="1" smtClean="0"/>
              <a:t>tuborg</a:t>
            </a:r>
            <a:r>
              <a:rPr lang="da-DK" baseline="0" dirty="0" smtClean="0"/>
              <a:t> klamme.</a:t>
            </a:r>
            <a:endParaRPr lang="da-DK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8188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Lidt ligesom støddæmperne i bilen.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184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smtClean="0"/>
              <a:t>Ren D regulator findes ikke.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2073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smtClean="0"/>
              <a:t>I tiden er altså defineret på et trin mens D tiden er defineret på en rampe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543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smtClean="0"/>
              <a:t>TV (</a:t>
            </a:r>
            <a:r>
              <a:rPr lang="da-DK" dirty="0" err="1" smtClean="0"/>
              <a:t>vorstellungszeit</a:t>
            </a:r>
            <a:r>
              <a:rPr lang="da-DK" dirty="0" smtClean="0"/>
              <a:t>)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7C3B0-14F9-4628-8104-2D4705664038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0830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985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1859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540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6427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8642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627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2781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2317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18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1181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223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 smtClean="0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rgbClr val="35535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35535D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TeknologiskVidenC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914" y="311040"/>
            <a:ext cx="1394381" cy="49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55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ercantec - Forside">
    <p:bg>
      <p:bgPr>
        <a:solidFill>
          <a:srgbClr val="3553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Click to edit Master title style</a:t>
            </a:r>
            <a:endParaRPr lang="da-DK" dirty="0"/>
          </a:p>
        </p:txBody>
      </p:sp>
      <p:pic>
        <p:nvPicPr>
          <p:cNvPr id="7" name="Billede 6" descr="TeknologiskVidenC-LOGO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916" y="4218853"/>
            <a:ext cx="3837763" cy="244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0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9BFC3-7879-47F1-80E4-581BA80E9B1C}" type="datetimeFigureOut">
              <a:rPr lang="da-DK" smtClean="0"/>
              <a:t>01-06-2020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EA7F2-3554-42CB-839E-19F8536E4E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223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Regulering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436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kern="0" dirty="0"/>
              <a:t>Varme </a:t>
            </a:r>
            <a:r>
              <a:rPr lang="da-DK" sz="2800" kern="0" dirty="0" smtClean="0"/>
              <a:t>styring</a:t>
            </a:r>
            <a:endParaRPr lang="da-DK" sz="2800" dirty="0"/>
          </a:p>
        </p:txBody>
      </p:sp>
      <p:sp>
        <p:nvSpPr>
          <p:cNvPr id="6" name="Tekstfelt 5"/>
          <p:cNvSpPr txBox="1"/>
          <p:nvPr/>
        </p:nvSpPr>
        <p:spPr>
          <a:xfrm>
            <a:off x="8841339" y="1839196"/>
            <a:ext cx="22238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Vi tænder varmen i et bestemt tids interval og håber det er ok.</a:t>
            </a:r>
          </a:p>
          <a:p>
            <a:endParaRPr lang="da-DK" dirty="0"/>
          </a:p>
          <a:p>
            <a:r>
              <a:rPr lang="da-DK" dirty="0" smtClean="0"/>
              <a:t>- Meget </a:t>
            </a:r>
            <a:r>
              <a:rPr lang="da-DK" dirty="0" smtClean="0"/>
              <a:t>simpelt, </a:t>
            </a:r>
            <a:r>
              <a:rPr lang="da-DK" dirty="0" smtClean="0"/>
              <a:t>men er altså ikke en </a:t>
            </a:r>
            <a:r>
              <a:rPr lang="da-DK" b="1" dirty="0" smtClean="0"/>
              <a:t>regulering.</a:t>
            </a:r>
          </a:p>
          <a:p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23" y="1157840"/>
            <a:ext cx="7494031" cy="492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5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Hvad er regulering?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59" y="1618803"/>
            <a:ext cx="7328017" cy="3636688"/>
          </a:xfrm>
          <a:prstGeom prst="rect">
            <a:avLst/>
          </a:prstGeom>
        </p:spPr>
      </p:pic>
      <p:sp>
        <p:nvSpPr>
          <p:cNvPr id="5" name="Pladsholder til indhold 2"/>
          <p:cNvSpPr txBox="1">
            <a:spLocks/>
          </p:cNvSpPr>
          <p:nvPr/>
        </p:nvSpPr>
        <p:spPr>
          <a:xfrm>
            <a:off x="7708598" y="1101226"/>
            <a:ext cx="4086238" cy="53734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Regulering er en metode for at opnå et ønsket resultat uanset hvad påvirkningen er. </a:t>
            </a: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Det kunne være et rum som skal varmes </a:t>
            </a: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op, </a:t>
            </a: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og målet er </a:t>
            </a: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stuetemperatur</a:t>
            </a:r>
            <a:endParaRPr lang="da-D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Påvirkningen kunne være udendørs temperatur, sol og vind. </a:t>
            </a: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Reguleringen sker ved at ændre på varmt vands flowet i radiatoren U. </a:t>
            </a:r>
          </a:p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 temperatur føler giver tilbagemelding PV. </a:t>
            </a:r>
          </a:p>
          <a:p>
            <a:r>
              <a:rPr lang="da-DK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Setpunktet</a:t>
            </a: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er 20°C SP.</a:t>
            </a:r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kern="0" dirty="0"/>
              <a:t>Varmeregulering</a:t>
            </a:r>
            <a:endParaRPr lang="da-DK" sz="2800" dirty="0"/>
          </a:p>
        </p:txBody>
      </p:sp>
      <p:sp>
        <p:nvSpPr>
          <p:cNvPr id="4" name="Tekstfelt 3"/>
          <p:cNvSpPr txBox="1"/>
          <p:nvPr/>
        </p:nvSpPr>
        <p:spPr>
          <a:xfrm>
            <a:off x="8357281" y="1368299"/>
            <a:ext cx="30034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2-punkt eller diskontinuerlig regulering</a:t>
            </a:r>
          </a:p>
          <a:p>
            <a:endParaRPr lang="da-DK" dirty="0" smtClean="0"/>
          </a:p>
          <a:p>
            <a:r>
              <a:rPr lang="da-DK" dirty="0" smtClean="0"/>
              <a:t>Vi tænder varmen når det er for </a:t>
            </a:r>
            <a:r>
              <a:rPr lang="da-DK" dirty="0" smtClean="0"/>
              <a:t>koldt, </a:t>
            </a:r>
            <a:r>
              <a:rPr lang="da-DK" dirty="0" smtClean="0"/>
              <a:t>og slukker når det er for varmt.</a:t>
            </a:r>
          </a:p>
          <a:p>
            <a:endParaRPr lang="da-DK" dirty="0"/>
          </a:p>
          <a:p>
            <a:r>
              <a:rPr lang="da-DK" dirty="0" smtClean="0"/>
              <a:t>Vi har et feedback, så nu er det en </a:t>
            </a:r>
            <a:r>
              <a:rPr lang="da-DK" b="1" dirty="0" smtClean="0"/>
              <a:t>regulering</a:t>
            </a:r>
            <a:endParaRPr lang="da-DK" b="1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24" y="1079375"/>
            <a:ext cx="5700976" cy="539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9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kern="0" dirty="0" smtClean="0"/>
              <a:t>Varmeregulering</a:t>
            </a:r>
            <a:endParaRPr lang="da-DK" sz="2800" dirty="0"/>
          </a:p>
        </p:txBody>
      </p:sp>
      <p:sp>
        <p:nvSpPr>
          <p:cNvPr id="4" name="Rektangel 3"/>
          <p:cNvSpPr/>
          <p:nvPr/>
        </p:nvSpPr>
        <p:spPr>
          <a:xfrm>
            <a:off x="8183419" y="1264099"/>
            <a:ext cx="352829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Kontinuerlig regulering</a:t>
            </a:r>
          </a:p>
          <a:p>
            <a:endParaRPr lang="da-DK" b="1" dirty="0"/>
          </a:p>
          <a:p>
            <a:r>
              <a:rPr lang="da-DK" b="1" dirty="0" smtClean="0"/>
              <a:t>SP/SV: </a:t>
            </a:r>
            <a:r>
              <a:rPr lang="da-DK" dirty="0" smtClean="0"/>
              <a:t>Set Punkt / Set Værdi</a:t>
            </a:r>
            <a:endParaRPr lang="da-DK" dirty="0"/>
          </a:p>
          <a:p>
            <a:r>
              <a:rPr lang="da-DK" b="1" dirty="0" smtClean="0"/>
              <a:t>PV: </a:t>
            </a:r>
            <a:r>
              <a:rPr lang="da-DK" dirty="0" smtClean="0"/>
              <a:t>Proces Værdi</a:t>
            </a:r>
            <a:endParaRPr lang="da-DK" dirty="0"/>
          </a:p>
          <a:p>
            <a:r>
              <a:rPr lang="da-DK" b="1" dirty="0"/>
              <a:t>e</a:t>
            </a:r>
            <a:r>
              <a:rPr lang="da-DK" b="1" dirty="0" smtClean="0"/>
              <a:t>: </a:t>
            </a:r>
            <a:r>
              <a:rPr lang="da-DK" dirty="0"/>
              <a:t>F</a:t>
            </a:r>
            <a:r>
              <a:rPr lang="da-DK" dirty="0" smtClean="0"/>
              <a:t>ejl</a:t>
            </a:r>
            <a:endParaRPr lang="da-DK" dirty="0"/>
          </a:p>
          <a:p>
            <a:r>
              <a:rPr lang="da-DK" b="1" dirty="0" smtClean="0"/>
              <a:t>U: </a:t>
            </a:r>
            <a:r>
              <a:rPr lang="da-DK" dirty="0" smtClean="0"/>
              <a:t>Udgang</a:t>
            </a:r>
          </a:p>
          <a:p>
            <a:endParaRPr lang="da-DK" dirty="0"/>
          </a:p>
          <a:p>
            <a:r>
              <a:rPr lang="da-DK" b="1" dirty="0">
                <a:solidFill>
                  <a:srgbClr val="FF0000"/>
                </a:solidFill>
              </a:rPr>
              <a:t>Anden ordens proces med </a:t>
            </a:r>
            <a:r>
              <a:rPr lang="da-DK" b="1" dirty="0" err="1">
                <a:solidFill>
                  <a:srgbClr val="FF0000"/>
                </a:solidFill>
              </a:rPr>
              <a:t>dødtid</a:t>
            </a:r>
            <a:r>
              <a:rPr lang="da-DK" b="1" dirty="0">
                <a:solidFill>
                  <a:srgbClr val="FF0000"/>
                </a:solidFill>
              </a:rPr>
              <a:t>: </a:t>
            </a:r>
          </a:p>
          <a:p>
            <a:r>
              <a:rPr lang="da-DK" dirty="0">
                <a:solidFill>
                  <a:srgbClr val="FF0000"/>
                </a:solidFill>
              </a:rPr>
              <a:t>Vi har to tidskonstanter. En i radiatoren og en i føleren. </a:t>
            </a:r>
          </a:p>
          <a:p>
            <a:r>
              <a:rPr lang="da-DK" dirty="0">
                <a:solidFill>
                  <a:srgbClr val="FF0000"/>
                </a:solidFill>
              </a:rPr>
              <a:t>Samt en transporttid også kaldt </a:t>
            </a:r>
            <a:r>
              <a:rPr lang="da-DK" dirty="0" err="1">
                <a:solidFill>
                  <a:srgbClr val="FF0000"/>
                </a:solidFill>
              </a:rPr>
              <a:t>dødtid</a:t>
            </a:r>
            <a:endParaRPr lang="da-DK" dirty="0">
              <a:solidFill>
                <a:srgbClr val="FF0000"/>
              </a:solidFill>
            </a:endParaRPr>
          </a:p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06" y="1180377"/>
            <a:ext cx="7254851" cy="502645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7278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 smtClean="0"/>
              <a:t>Invers, </a:t>
            </a:r>
            <a:r>
              <a:rPr lang="da-DK" sz="2800" dirty="0"/>
              <a:t>Direkte</a:t>
            </a:r>
            <a:r>
              <a:rPr lang="da-DK" sz="2800" kern="0" dirty="0"/>
              <a:t> og </a:t>
            </a:r>
            <a:r>
              <a:rPr lang="da-DK" sz="2800" kern="0" dirty="0" smtClean="0"/>
              <a:t>e</a:t>
            </a:r>
            <a:endParaRPr lang="da-DK" sz="2800" dirty="0"/>
          </a:p>
        </p:txBody>
      </p:sp>
      <p:sp>
        <p:nvSpPr>
          <p:cNvPr id="4" name="Tekstfelt 3"/>
          <p:cNvSpPr txBox="1"/>
          <p:nvPr/>
        </p:nvSpPr>
        <p:spPr>
          <a:xfrm>
            <a:off x="6003567" y="1659613"/>
            <a:ext cx="5468688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 smtClean="0"/>
          </a:p>
          <a:p>
            <a:r>
              <a:rPr lang="da-DK" dirty="0" smtClean="0">
                <a:solidFill>
                  <a:srgbClr val="FF0000"/>
                </a:solidFill>
              </a:rPr>
              <a:t>Varme proces, varmt vand, NC ventil: </a:t>
            </a:r>
            <a:r>
              <a:rPr lang="da-DK" dirty="0" smtClean="0"/>
              <a:t> </a:t>
            </a:r>
          </a:p>
          <a:p>
            <a:r>
              <a:rPr lang="da-DK" dirty="0" smtClean="0"/>
              <a:t>Ønsker U </a:t>
            </a:r>
            <a:r>
              <a:rPr lang="da-DK" dirty="0"/>
              <a:t>stiger når PV falder</a:t>
            </a:r>
          </a:p>
          <a:p>
            <a:r>
              <a:rPr lang="da-DK" dirty="0" smtClean="0">
                <a:solidFill>
                  <a:srgbClr val="FF0000"/>
                </a:solidFill>
              </a:rPr>
              <a:t>Invers:</a:t>
            </a:r>
          </a:p>
          <a:p>
            <a:r>
              <a:rPr lang="da-DK" dirty="0"/>
              <a:t>e</a:t>
            </a:r>
            <a:r>
              <a:rPr lang="da-DK" dirty="0" smtClean="0"/>
              <a:t> = SP-PV	U= (værdi *e) + 50</a:t>
            </a:r>
          </a:p>
          <a:p>
            <a:r>
              <a:rPr lang="da-DK" dirty="0"/>
              <a:t>e</a:t>
            </a:r>
            <a:r>
              <a:rPr lang="da-DK" dirty="0" smtClean="0"/>
              <a:t> = 50-40 =10</a:t>
            </a:r>
          </a:p>
          <a:p>
            <a:endParaRPr lang="da-DK" dirty="0" smtClean="0"/>
          </a:p>
          <a:p>
            <a:r>
              <a:rPr lang="da-DK" dirty="0" smtClean="0">
                <a:solidFill>
                  <a:schemeClr val="tx2"/>
                </a:solidFill>
              </a:rPr>
              <a:t>Køle proces, </a:t>
            </a:r>
            <a:r>
              <a:rPr lang="da-DK" dirty="0">
                <a:solidFill>
                  <a:schemeClr val="tx2"/>
                </a:solidFill>
              </a:rPr>
              <a:t>k</a:t>
            </a:r>
            <a:r>
              <a:rPr lang="da-DK" dirty="0" smtClean="0">
                <a:solidFill>
                  <a:schemeClr val="tx2"/>
                </a:solidFill>
              </a:rPr>
              <a:t>oldt vand, NC ventil:</a:t>
            </a:r>
            <a:endParaRPr lang="da-DK" dirty="0">
              <a:solidFill>
                <a:schemeClr val="tx2"/>
              </a:solidFill>
            </a:endParaRPr>
          </a:p>
          <a:p>
            <a:r>
              <a:rPr lang="da-DK" dirty="0" smtClean="0"/>
              <a:t>Ønsker U falder </a:t>
            </a:r>
            <a:r>
              <a:rPr lang="da-DK" dirty="0"/>
              <a:t>når PV falder</a:t>
            </a:r>
            <a:endParaRPr lang="da-DK" dirty="0" smtClean="0"/>
          </a:p>
          <a:p>
            <a:r>
              <a:rPr lang="da-DK" dirty="0" smtClean="0">
                <a:solidFill>
                  <a:schemeClr val="tx2"/>
                </a:solidFill>
              </a:rPr>
              <a:t>Direkte: </a:t>
            </a:r>
          </a:p>
          <a:p>
            <a:r>
              <a:rPr lang="da-DK" dirty="0"/>
              <a:t>e = </a:t>
            </a:r>
            <a:r>
              <a:rPr lang="da-DK" dirty="0" smtClean="0"/>
              <a:t>PV-SP</a:t>
            </a:r>
            <a:r>
              <a:rPr lang="da-DK" dirty="0"/>
              <a:t>	U= </a:t>
            </a:r>
            <a:r>
              <a:rPr lang="da-DK" dirty="0" smtClean="0"/>
              <a:t>(værdi </a:t>
            </a:r>
            <a:r>
              <a:rPr lang="da-DK" dirty="0"/>
              <a:t>*</a:t>
            </a:r>
            <a:r>
              <a:rPr lang="da-DK" dirty="0" smtClean="0"/>
              <a:t>e) + 50</a:t>
            </a:r>
            <a:endParaRPr lang="da-DK" dirty="0"/>
          </a:p>
          <a:p>
            <a:r>
              <a:rPr lang="da-DK" dirty="0"/>
              <a:t>e = </a:t>
            </a:r>
            <a:r>
              <a:rPr lang="da-DK" dirty="0" smtClean="0"/>
              <a:t>40-50 =-10</a:t>
            </a:r>
          </a:p>
          <a:p>
            <a:endParaRPr lang="da-DK" dirty="0" smtClean="0">
              <a:solidFill>
                <a:srgbClr val="FF0000"/>
              </a:solidFill>
            </a:endParaRPr>
          </a:p>
          <a:p>
            <a:r>
              <a:rPr lang="da-DK" dirty="0" smtClean="0">
                <a:solidFill>
                  <a:srgbClr val="FF0000"/>
                </a:solidFill>
              </a:rPr>
              <a:t>Varme </a:t>
            </a:r>
            <a:r>
              <a:rPr lang="da-DK" dirty="0">
                <a:solidFill>
                  <a:srgbClr val="FF0000"/>
                </a:solidFill>
              </a:rPr>
              <a:t>proces, varmt vand, </a:t>
            </a:r>
            <a:r>
              <a:rPr lang="da-DK" dirty="0" smtClean="0">
                <a:solidFill>
                  <a:srgbClr val="FF0000"/>
                </a:solidFill>
              </a:rPr>
              <a:t>NO </a:t>
            </a:r>
            <a:r>
              <a:rPr lang="da-DK" dirty="0">
                <a:solidFill>
                  <a:srgbClr val="FF0000"/>
                </a:solidFill>
              </a:rPr>
              <a:t>ventil: </a:t>
            </a:r>
            <a:r>
              <a:rPr lang="da-DK" dirty="0"/>
              <a:t> </a:t>
            </a:r>
          </a:p>
          <a:p>
            <a:r>
              <a:rPr lang="da-DK" dirty="0"/>
              <a:t>Ønsker U </a:t>
            </a:r>
            <a:r>
              <a:rPr lang="da-DK" dirty="0" smtClean="0"/>
              <a:t>falder </a:t>
            </a:r>
            <a:r>
              <a:rPr lang="da-DK" dirty="0"/>
              <a:t>når PV falder</a:t>
            </a:r>
          </a:p>
          <a:p>
            <a:r>
              <a:rPr lang="da-DK" dirty="0" smtClean="0">
                <a:solidFill>
                  <a:schemeClr val="tx2"/>
                </a:solidFill>
              </a:rPr>
              <a:t>Direkte</a:t>
            </a:r>
            <a:endParaRPr lang="da-DK" dirty="0">
              <a:solidFill>
                <a:schemeClr val="tx2"/>
              </a:solidFill>
            </a:endParaRPr>
          </a:p>
          <a:p>
            <a:r>
              <a:rPr lang="da-DK" dirty="0"/>
              <a:t>e = PV-SP	U= (værdi *e) + 50</a:t>
            </a:r>
          </a:p>
          <a:p>
            <a:r>
              <a:rPr lang="da-DK" dirty="0"/>
              <a:t>e = 40-50 =-</a:t>
            </a:r>
            <a:r>
              <a:rPr lang="da-DK" dirty="0" smtClean="0"/>
              <a:t>10</a:t>
            </a:r>
            <a:endParaRPr lang="da-DK" dirty="0"/>
          </a:p>
        </p:txBody>
      </p:sp>
      <p:sp>
        <p:nvSpPr>
          <p:cNvPr id="2" name="Rektangel 1"/>
          <p:cNvSpPr/>
          <p:nvPr/>
        </p:nvSpPr>
        <p:spPr>
          <a:xfrm>
            <a:off x="6003567" y="89848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u="sng" dirty="0"/>
              <a:t>Invers eller Direkte</a:t>
            </a:r>
          </a:p>
          <a:p>
            <a:r>
              <a:rPr lang="da-DK" dirty="0"/>
              <a:t>Valg af invers eller direkte afhænger af hvad vi ønsker udgangen skal gøre - stige eller falde når PV falder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45" y="1097106"/>
            <a:ext cx="5072903" cy="33633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45" y="4735943"/>
            <a:ext cx="4688902" cy="1775222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 rot="1953296">
            <a:off x="9097056" y="3332533"/>
            <a:ext cx="3002579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a-DK" sz="1200" b="1" dirty="0" smtClean="0"/>
              <a:t>Huskeregel</a:t>
            </a:r>
            <a:r>
              <a:rPr lang="da-DK" sz="1200" b="1" dirty="0"/>
              <a:t>:</a:t>
            </a:r>
          </a:p>
          <a:p>
            <a:r>
              <a:rPr lang="da-DK" sz="1200" dirty="0"/>
              <a:t>P før S </a:t>
            </a:r>
            <a:r>
              <a:rPr lang="da-DK" sz="1200" dirty="0" err="1"/>
              <a:t>abcde</a:t>
            </a:r>
            <a:r>
              <a:rPr lang="da-DK" sz="1200" dirty="0"/>
              <a:t>….</a:t>
            </a:r>
            <a:r>
              <a:rPr lang="da-DK" sz="1200" dirty="0" err="1">
                <a:solidFill>
                  <a:srgbClr val="FF0000"/>
                </a:solidFill>
              </a:rPr>
              <a:t>p</a:t>
            </a:r>
            <a:r>
              <a:rPr lang="da-DK" sz="1200" dirty="0" err="1"/>
              <a:t>qr</a:t>
            </a:r>
            <a:r>
              <a:rPr lang="da-DK" sz="1200" dirty="0" err="1">
                <a:solidFill>
                  <a:srgbClr val="FF0000"/>
                </a:solidFill>
              </a:rPr>
              <a:t>s</a:t>
            </a:r>
            <a:r>
              <a:rPr lang="da-DK" sz="1200" dirty="0" err="1"/>
              <a:t>tuv</a:t>
            </a:r>
            <a:r>
              <a:rPr lang="da-DK" sz="1200" dirty="0"/>
              <a:t> </a:t>
            </a:r>
            <a:r>
              <a:rPr lang="da-DK" sz="1200" dirty="0" err="1"/>
              <a:t>osv</a:t>
            </a:r>
            <a:r>
              <a:rPr lang="da-DK" sz="1200" dirty="0"/>
              <a:t>  alfabet direkte </a:t>
            </a:r>
          </a:p>
          <a:p>
            <a:r>
              <a:rPr lang="da-DK" sz="1200" dirty="0"/>
              <a:t>S før P  </a:t>
            </a:r>
            <a:r>
              <a:rPr lang="da-DK" sz="1200" dirty="0" err="1"/>
              <a:t>åøæ</a:t>
            </a:r>
            <a:r>
              <a:rPr lang="da-DK" sz="1200" dirty="0"/>
              <a:t>…</a:t>
            </a:r>
            <a:r>
              <a:rPr lang="da-DK" sz="1200" dirty="0" err="1"/>
              <a:t>ut</a:t>
            </a:r>
            <a:r>
              <a:rPr lang="da-DK" sz="1200" dirty="0" err="1">
                <a:solidFill>
                  <a:srgbClr val="FF0000"/>
                </a:solidFill>
              </a:rPr>
              <a:t>s</a:t>
            </a:r>
            <a:r>
              <a:rPr lang="da-DK" sz="1200" dirty="0" err="1"/>
              <a:t>rq</a:t>
            </a:r>
            <a:r>
              <a:rPr lang="da-DK" sz="1200" dirty="0" err="1">
                <a:solidFill>
                  <a:srgbClr val="FF0000"/>
                </a:solidFill>
              </a:rPr>
              <a:t>p</a:t>
            </a:r>
            <a:r>
              <a:rPr lang="da-DK" sz="1200" dirty="0"/>
              <a:t>              alfabet invers</a:t>
            </a:r>
          </a:p>
        </p:txBody>
      </p:sp>
    </p:spTree>
    <p:extLst>
      <p:ext uri="{BB962C8B-B14F-4D97-AF65-F5344CB8AC3E}">
        <p14:creationId xmlns:p14="http://schemas.microsoft.com/office/powerpoint/2010/main" val="298954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PID regulatoren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59" y="1610758"/>
            <a:ext cx="7625697" cy="40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ktangel 4"/>
          <p:cNvSpPr/>
          <p:nvPr/>
        </p:nvSpPr>
        <p:spPr>
          <a:xfrm>
            <a:off x="8439153" y="1296722"/>
            <a:ext cx="3198666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a-DK" sz="2000" dirty="0" smtClean="0"/>
              <a:t>SP/SV: 	</a:t>
            </a:r>
            <a:r>
              <a:rPr lang="da-DK" sz="2000" dirty="0"/>
              <a:t>Setpunkt/</a:t>
            </a:r>
            <a:r>
              <a:rPr lang="da-DK" sz="2000" dirty="0" err="1"/>
              <a:t>Setværdi</a:t>
            </a:r>
            <a:endParaRPr lang="da-DK" sz="2000" dirty="0"/>
          </a:p>
          <a:p>
            <a:r>
              <a:rPr lang="da-DK" sz="2000" dirty="0"/>
              <a:t>PV:  	Proces variabel</a:t>
            </a:r>
          </a:p>
          <a:p>
            <a:r>
              <a:rPr lang="da-DK" sz="2000" dirty="0"/>
              <a:t>e:    	fejl</a:t>
            </a:r>
          </a:p>
          <a:p>
            <a:r>
              <a:rPr lang="da-DK" sz="2000" dirty="0"/>
              <a:t>U:   	</a:t>
            </a:r>
            <a:r>
              <a:rPr lang="da-DK" sz="2000" dirty="0" smtClean="0"/>
              <a:t>Udgang</a:t>
            </a:r>
          </a:p>
          <a:p>
            <a:endParaRPr lang="da-DK" sz="2000" dirty="0"/>
          </a:p>
          <a:p>
            <a:endParaRPr lang="da-DK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ktangel 1"/>
              <p:cNvSpPr/>
              <p:nvPr/>
            </p:nvSpPr>
            <p:spPr>
              <a:xfrm>
                <a:off x="8439153" y="2996264"/>
                <a:ext cx="2432047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a-DK" sz="200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da-DK" sz="200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a-DK" sz="2000" smtClean="0">
                          <a:latin typeface="Cambria Math" panose="02040503050406030204" pitchFamily="18" charset="0"/>
                        </a:rPr>
                        <m:t>PV</m:t>
                      </m:r>
                      <m:r>
                        <a:rPr lang="da-DK" sz="20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da-DK" sz="2000" smtClean="0">
                          <a:latin typeface="Cambria Math" panose="02040503050406030204" pitchFamily="18" charset="0"/>
                        </a:rPr>
                        <m:t>SP</m:t>
                      </m:r>
                      <m:r>
                        <a:rPr lang="da-DK" sz="200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da-DK" sz="2000" smtClean="0">
                          <a:latin typeface="Cambria Math" panose="02040503050406030204" pitchFamily="18" charset="0"/>
                        </a:rPr>
                        <m:t>Direkte</m:t>
                      </m:r>
                    </m:oMath>
                  </m:oMathPara>
                </a14:m>
                <a:endParaRPr lang="da-DK" sz="2000" dirty="0"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a-DK" sz="2000"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da-DK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a-DK" sz="2000">
                          <a:latin typeface="Cambria Math" panose="02040503050406030204" pitchFamily="18" charset="0"/>
                        </a:rPr>
                        <m:t>SV</m:t>
                      </m:r>
                      <m:r>
                        <a:rPr lang="da-DK" sz="200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da-DK" sz="2000">
                          <a:latin typeface="Cambria Math" panose="02040503050406030204" pitchFamily="18" charset="0"/>
                        </a:rPr>
                        <m:t>PV</m:t>
                      </m:r>
                      <m:r>
                        <a:rPr lang="da-DK" sz="200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da-DK" sz="2000">
                          <a:latin typeface="Cambria Math" panose="02040503050406030204" pitchFamily="18" charset="0"/>
                        </a:rPr>
                        <m:t>Invers</m:t>
                      </m:r>
                      <m:r>
                        <a:rPr lang="da-DK" sz="2000" b="0" i="0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da-DK" sz="2000" dirty="0"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ktangel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153" y="2996264"/>
                <a:ext cx="2432047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25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kern="0" dirty="0"/>
              <a:t>P </a:t>
            </a:r>
            <a:r>
              <a:rPr lang="da-DK" sz="2800" kern="0" dirty="0" smtClean="0"/>
              <a:t>regulator</a:t>
            </a:r>
            <a:endParaRPr lang="da-DK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8"/>
          <a:stretch/>
        </p:blipFill>
        <p:spPr bwMode="auto">
          <a:xfrm>
            <a:off x="818182" y="1071386"/>
            <a:ext cx="6600007" cy="5694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boks 2"/>
          <p:cNvSpPr txBox="1"/>
          <p:nvPr/>
        </p:nvSpPr>
        <p:spPr>
          <a:xfrm>
            <a:off x="7503031" y="1071386"/>
            <a:ext cx="33744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rgbClr val="C00000"/>
                </a:solidFill>
              </a:rPr>
              <a:t>Proportional forstærkningen </a:t>
            </a:r>
            <a:r>
              <a:rPr lang="da-DK" dirty="0">
                <a:solidFill>
                  <a:srgbClr val="C00000"/>
                </a:solidFill>
              </a:rPr>
              <a:t>= </a:t>
            </a:r>
            <a:r>
              <a:rPr lang="da-DK" dirty="0" smtClean="0">
                <a:solidFill>
                  <a:srgbClr val="C00000"/>
                </a:solidFill>
              </a:rPr>
              <a:t>Kp</a:t>
            </a:r>
          </a:p>
          <a:p>
            <a:r>
              <a:rPr lang="da-DK" dirty="0" smtClean="0">
                <a:solidFill>
                  <a:srgbClr val="C00000"/>
                </a:solidFill>
              </a:rPr>
              <a:t>Er bestemt af forholdet på armen.</a:t>
            </a:r>
          </a:p>
          <a:p>
            <a:r>
              <a:rPr lang="da-DK" dirty="0" smtClean="0">
                <a:solidFill>
                  <a:srgbClr val="C00000"/>
                </a:solidFill>
              </a:rPr>
              <a:t> </a:t>
            </a:r>
            <a:endParaRPr lang="da-DK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/>
              <p:cNvSpPr/>
              <p:nvPr/>
            </p:nvSpPr>
            <p:spPr>
              <a:xfrm>
                <a:off x="7503031" y="1994716"/>
                <a:ext cx="2790056" cy="147732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 smtClean="0">
                          <a:latin typeface="Cambria Math"/>
                        </a:rPr>
                        <m:t>𝑈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da-DK" i="1" smtClean="0">
                          <a:latin typeface="Cambria Math"/>
                        </a:rPr>
                        <m:t>=</m:t>
                      </m:r>
                      <m:r>
                        <a:rPr lang="da-DK" i="1" smtClean="0">
                          <a:latin typeface="Cambria Math"/>
                        </a:rPr>
                        <m:t>𝐾𝑝</m:t>
                      </m:r>
                      <m:r>
                        <a:rPr lang="da-DK" i="1" smtClean="0">
                          <a:latin typeface="Cambria Math"/>
                        </a:rPr>
                        <m:t>∗</m:t>
                      </m:r>
                      <m:r>
                        <a:rPr lang="da-DK" i="1" smtClean="0">
                          <a:latin typeface="Cambria Math"/>
                        </a:rPr>
                        <m:t>𝑒</m:t>
                      </m:r>
                    </m:oMath>
                  </m:oMathPara>
                </a14:m>
                <a:endParaRPr lang="da-DK" i="1" dirty="0" smtClean="0">
                  <a:latin typeface="Cambria Math"/>
                </a:endParaRPr>
              </a:p>
              <a:p>
                <a:pPr algn="ctr"/>
                <a:endParaRPr lang="da-DK" i="1" dirty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da-DK" i="1">
                        <a:latin typeface="Cambria Math"/>
                      </a:rPr>
                      <m:t>𝑚𝑒𝑑</m:t>
                    </m:r>
                    <m:r>
                      <a:rPr lang="da-DK" i="1">
                        <a:latin typeface="Cambria Math"/>
                      </a:rPr>
                      <m:t> </m:t>
                    </m:r>
                    <m:r>
                      <a:rPr lang="da-DK" i="1">
                        <a:latin typeface="Cambria Math"/>
                      </a:rPr>
                      <m:t>𝑏𝑖𝑎𝑠</m:t>
                    </m:r>
                  </m:oMath>
                </a14:m>
                <a:r>
                  <a:rPr lang="da-DK" i="1" dirty="0">
                    <a:latin typeface="Cambria Math"/>
                  </a:rPr>
                  <a:t>(forindstilling)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da-DK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da-DK" i="1">
                          <a:latin typeface="Cambria Math"/>
                        </a:rPr>
                        <m:t>=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a-DK" i="1">
                          <a:latin typeface="Cambria Math"/>
                        </a:rPr>
                        <m:t>𝑖𝑎𝑠</m:t>
                      </m:r>
                    </m:oMath>
                  </m:oMathPara>
                </a14:m>
                <a:endParaRPr lang="da-DK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/>
                        </a:rPr>
                        <m:t>𝑈</m:t>
                      </m:r>
                      <m:r>
                        <a:rPr lang="da-DK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da-DK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i="1">
                              <a:latin typeface="Cambria Math"/>
                            </a:rPr>
                            <m:t>𝑘𝑝</m:t>
                          </m:r>
                          <m:r>
                            <a:rPr lang="da-DK" i="1">
                              <a:latin typeface="Cambria Math"/>
                            </a:rPr>
                            <m:t>∗</m:t>
                          </m:r>
                          <m:r>
                            <a:rPr lang="da-DK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da-DK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da-DK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6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031" y="1994716"/>
                <a:ext cx="2790056" cy="1477328"/>
              </a:xfrm>
              <a:prstGeom prst="rect">
                <a:avLst/>
              </a:prstGeom>
              <a:blipFill>
                <a:blip r:embed="rId4"/>
                <a:stretch>
                  <a:fillRect b="-2041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ktangel 6"/>
          <p:cNvSpPr/>
          <p:nvPr/>
        </p:nvSpPr>
        <p:spPr>
          <a:xfrm>
            <a:off x="7503031" y="5296743"/>
            <a:ext cx="31448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En P </a:t>
            </a:r>
            <a:r>
              <a:rPr lang="da-DK" dirty="0"/>
              <a:t>regulator har altid en blivende fejl </a:t>
            </a:r>
            <a:r>
              <a:rPr lang="da-DK" dirty="0" smtClean="0"/>
              <a:t>kaldet </a:t>
            </a:r>
            <a:r>
              <a:rPr lang="da-DK" dirty="0" err="1"/>
              <a:t>off-set</a:t>
            </a:r>
            <a:r>
              <a:rPr lang="da-DK" dirty="0"/>
              <a:t>. </a:t>
            </a:r>
          </a:p>
        </p:txBody>
      </p:sp>
      <p:sp>
        <p:nvSpPr>
          <p:cNvPr id="8" name="Rektangel 7"/>
          <p:cNvSpPr/>
          <p:nvPr/>
        </p:nvSpPr>
        <p:spPr>
          <a:xfrm>
            <a:off x="7503031" y="4150956"/>
            <a:ext cx="3940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P regulatorens proportionalbånd kaldes også Xp og er et udtryk for ”området”</a:t>
            </a:r>
            <a:endParaRPr lang="da-DK" dirty="0"/>
          </a:p>
        </p:txBody>
      </p:sp>
      <p:sp>
        <p:nvSpPr>
          <p:cNvPr id="9" name="Tekstfelt 8"/>
          <p:cNvSpPr txBox="1"/>
          <p:nvPr/>
        </p:nvSpPr>
        <p:spPr>
          <a:xfrm>
            <a:off x="603316" y="2733380"/>
            <a:ext cx="128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U udgang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751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 regulator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29" y="1892354"/>
            <a:ext cx="8009116" cy="3040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dsholder til indhold 2"/>
              <p:cNvSpPr txBox="1">
                <a:spLocks/>
              </p:cNvSpPr>
              <p:nvPr/>
            </p:nvSpPr>
            <p:spPr>
              <a:xfrm>
                <a:off x="8514011" y="1388833"/>
                <a:ext cx="3392310" cy="2296476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da-DK" sz="2400" i="1" smtClean="0">
                        <a:latin typeface="Cambria Math"/>
                      </a:rPr>
                      <m:t>𝑈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da-DK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da-DK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da-DK" sz="2400" i="1">
                        <a:latin typeface="Cambria Math"/>
                      </a:rPr>
                      <m:t>∗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da-DK" sz="2400" dirty="0">
                  <a:solidFill>
                    <a:srgbClr val="0000FF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da-DK" sz="2400" i="1">
                        <a:latin typeface="Cambria Math"/>
                      </a:rPr>
                      <m:t>𝑈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da-DK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latin typeface="Cambria Math"/>
                          </a:rPr>
                          <m:t>(</m:t>
                        </m:r>
                        <m:r>
                          <a:rPr lang="da-DK" sz="24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da-DK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da-DK" sz="2400" i="1">
                        <a:latin typeface="Cambria Math"/>
                      </a:rPr>
                      <m:t>∗</m:t>
                    </m:r>
                    <m:r>
                      <a:rPr lang="da-DK" sz="2400" i="1">
                        <a:latin typeface="Cambria Math"/>
                      </a:rPr>
                      <m:t>𝑒</m:t>
                    </m:r>
                    <m:r>
                      <a:rPr lang="da-DK" sz="2400" i="1">
                        <a:latin typeface="Cambria Math"/>
                      </a:rPr>
                      <m:t>)+</m:t>
                    </m:r>
                    <m:sSub>
                      <m:sSub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da-DK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da-DK" sz="2400" dirty="0">
                  <a:solidFill>
                    <a:srgbClr val="0000FF"/>
                  </a:solidFill>
                </a:endParaRPr>
              </a:p>
              <a:p>
                <a:r>
                  <a:rPr lang="da-DK" sz="2400" dirty="0"/>
                  <a:t>P </a:t>
                </a:r>
                <a:r>
                  <a:rPr lang="da-DK" sz="2400" dirty="0" smtClean="0"/>
                  <a:t>regulatoren </a:t>
                </a:r>
                <a:r>
                  <a:rPr lang="da-DK" sz="2400" dirty="0"/>
                  <a:t>har altid en blivende fejl kaldet </a:t>
                </a:r>
                <a:r>
                  <a:rPr lang="da-DK" sz="2400" dirty="0" err="1"/>
                  <a:t>off-set</a:t>
                </a:r>
                <a:r>
                  <a:rPr lang="da-DK" sz="2400" dirty="0"/>
                  <a:t>. </a:t>
                </a:r>
              </a:p>
            </p:txBody>
          </p:sp>
        </mc:Choice>
        <mc:Fallback xmlns="">
          <p:sp>
            <p:nvSpPr>
              <p:cNvPr id="5" name="Pladsholder til indhol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4011" y="1388833"/>
                <a:ext cx="3392310" cy="2296476"/>
              </a:xfrm>
              <a:prstGeom prst="rect">
                <a:avLst/>
              </a:prstGeom>
              <a:blipFill>
                <a:blip r:embed="rId4"/>
                <a:stretch>
                  <a:fillRect l="-2518" t="-238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kstfelt 1"/>
          <p:cNvSpPr txBox="1"/>
          <p:nvPr/>
        </p:nvSpPr>
        <p:spPr>
          <a:xfrm>
            <a:off x="1786641" y="5421746"/>
            <a:ext cx="515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Trinsvar				Rampesvar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666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 regulator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7675417" y="1159908"/>
            <a:ext cx="424516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Forstærkningen Kp skal passe til processen: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For Lille forstærkning: vil give for stor </a:t>
            </a:r>
            <a:r>
              <a:rPr lang="da-DK" sz="2000" dirty="0" err="1"/>
              <a:t>off-set</a:t>
            </a:r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For Stor forstærkning: vil give selvsving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Ideel forstærkning: er mindst muligt </a:t>
            </a:r>
            <a:r>
              <a:rPr lang="da-DK" sz="2000" dirty="0" err="1"/>
              <a:t>off-set</a:t>
            </a:r>
            <a:r>
              <a:rPr lang="da-DK" sz="2000" dirty="0"/>
              <a:t> uden selv sving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Ideel forstærkning kan godt være mindre end 1</a:t>
            </a:r>
          </a:p>
          <a:p>
            <a:endParaRPr lang="da-DK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988625"/>
              </p:ext>
            </p:extLst>
          </p:nvPr>
        </p:nvGraphicFramePr>
        <p:xfrm>
          <a:off x="903024" y="1483893"/>
          <a:ext cx="6338285" cy="36884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117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3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8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29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Kp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SV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PV (udlæst)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E (udlæst)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1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40 %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18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22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2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40 %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effectLst/>
                        </a:rPr>
                        <a:t>25</a:t>
                      </a:r>
                      <a:endParaRPr lang="da-D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15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3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40 %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solidFill>
                            <a:srgbClr val="FF0000"/>
                          </a:solidFill>
                          <a:effectLst/>
                        </a:rPr>
                        <a:t>28-30</a:t>
                      </a:r>
                      <a:endParaRPr lang="da-DK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>
                          <a:solidFill>
                            <a:srgbClr val="FF0000"/>
                          </a:solidFill>
                          <a:effectLst/>
                        </a:rPr>
                        <a:t>10-12</a:t>
                      </a:r>
                      <a:endParaRPr lang="da-DK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4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>
                          <a:effectLst/>
                        </a:rPr>
                        <a:t>40 %</a:t>
                      </a:r>
                      <a:endParaRPr lang="da-DK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 smtClean="0">
                          <a:solidFill>
                            <a:srgbClr val="FF0000"/>
                          </a:solidFill>
                          <a:effectLst/>
                        </a:rPr>
                        <a:t>Ustabil</a:t>
                      </a:r>
                      <a:endParaRPr lang="da-DK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2000" dirty="0" smtClean="0">
                          <a:solidFill>
                            <a:srgbClr val="FF0000"/>
                          </a:solidFill>
                          <a:effectLst/>
                        </a:rPr>
                        <a:t>Selv sving</a:t>
                      </a:r>
                      <a:endParaRPr lang="da-DK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16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 </a:t>
            </a:r>
            <a:r>
              <a:rPr lang="da-DK" sz="2800" dirty="0" smtClean="0"/>
              <a:t>regulator – proportional bånd Xp</a:t>
            </a:r>
            <a:endParaRPr lang="da-DK" sz="2800" dirty="0"/>
          </a:p>
        </p:txBody>
      </p:sp>
      <p:sp>
        <p:nvSpPr>
          <p:cNvPr id="4" name="Tekstboks 8"/>
          <p:cNvSpPr txBox="1"/>
          <p:nvPr/>
        </p:nvSpPr>
        <p:spPr>
          <a:xfrm>
            <a:off x="8201890" y="965941"/>
            <a:ext cx="35938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/>
              <a:t>Proportionalbåndet: </a:t>
            </a:r>
          </a:p>
          <a:p>
            <a:r>
              <a:rPr lang="da-DK" sz="2000" dirty="0"/>
              <a:t>Xp er det antal % PV skal ændre sig for at U går fra 0-100%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743418"/>
              </p:ext>
            </p:extLst>
          </p:nvPr>
        </p:nvGraphicFramePr>
        <p:xfrm>
          <a:off x="8201890" y="2471192"/>
          <a:ext cx="111939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Ligning" r:id="rId3" imgW="723586" imgH="418918" progId="Equation.3">
                  <p:embed/>
                </p:oleObj>
              </mc:Choice>
              <mc:Fallback>
                <p:oleObj name="Ligning" r:id="rId3" imgW="723586" imgH="418918" progId="Equation.3">
                  <p:embed/>
                  <p:pic>
                    <p:nvPicPr>
                      <p:cNvPr id="11" name="Objek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1890" y="2471192"/>
                        <a:ext cx="1119397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512386"/>
              </p:ext>
            </p:extLst>
          </p:nvPr>
        </p:nvGraphicFramePr>
        <p:xfrm>
          <a:off x="9998839" y="2435188"/>
          <a:ext cx="1281961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Ligning" r:id="rId5" imgW="749300" imgH="419100" progId="Equation.3">
                  <p:embed/>
                </p:oleObj>
              </mc:Choice>
              <mc:Fallback>
                <p:oleObj name="Ligning" r:id="rId5" imgW="749300" imgH="419100" progId="Equation.3">
                  <p:embed/>
                  <p:pic>
                    <p:nvPicPr>
                      <p:cNvPr id="1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98839" y="2435188"/>
                        <a:ext cx="1281961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Billed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794" y="939273"/>
            <a:ext cx="6959640" cy="5470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felt 1"/>
              <p:cNvSpPr txBox="1"/>
              <p:nvPr/>
            </p:nvSpPr>
            <p:spPr>
              <a:xfrm>
                <a:off x="8201890" y="3808429"/>
                <a:ext cx="3779579" cy="2349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dirty="0" smtClean="0"/>
                  <a:t>Proportional bånd Xp er altid i procent </a:t>
                </a:r>
              </a:p>
              <a:p>
                <a:endParaRPr lang="da-DK" dirty="0"/>
              </a:p>
              <a:p>
                <a:r>
                  <a:rPr lang="da-DK" sz="2400" dirty="0" smtClean="0"/>
                  <a:t>så </a:t>
                </a:r>
                <a14:m>
                  <m:oMath xmlns:m="http://schemas.openxmlformats.org/officeDocument/2006/math">
                    <m:r>
                      <a:rPr lang="da-DK" sz="2400" i="1" dirty="0" smtClean="0">
                        <a:latin typeface="Cambria Math" panose="02040503050406030204" pitchFamily="18" charset="0"/>
                      </a:rPr>
                      <m:t>𝐾𝑝</m:t>
                    </m:r>
                    <m:r>
                      <a:rPr lang="da-DK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ctrlPr>
                          <a:rPr lang="da-DK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a-DK" sz="24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sz="240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da-DK" sz="2400" i="1" dirty="0" smtClean="0">
                                <a:latin typeface="Cambria Math" panose="02040503050406030204" pitchFamily="18" charset="0"/>
                              </a:rPr>
                              <m:t>𝑋𝑝</m:t>
                            </m:r>
                          </m:den>
                        </m:f>
                      </m:e>
                    </m:d>
                    <m:r>
                      <a:rPr lang="da-DK" sz="2400" i="1" dirty="0" smtClean="0">
                        <a:latin typeface="Cambria Math" panose="02040503050406030204" pitchFamily="18" charset="0"/>
                      </a:rPr>
                      <m:t>∗100</m:t>
                    </m:r>
                  </m:oMath>
                </a14:m>
                <a:endParaRPr lang="da-DK" sz="2400" dirty="0" smtClean="0"/>
              </a:p>
              <a:p>
                <a:endParaRPr lang="da-DK" dirty="0"/>
              </a:p>
              <a:p>
                <a:r>
                  <a:rPr lang="da-DK" sz="2400" dirty="0" smtClean="0"/>
                  <a:t>Eller bare </a:t>
                </a:r>
                <a14:m>
                  <m:oMath xmlns:m="http://schemas.openxmlformats.org/officeDocument/2006/math">
                    <m:r>
                      <a:rPr lang="da-DK" sz="2400" i="1" dirty="0" smtClean="0">
                        <a:latin typeface="Cambria Math" panose="02040503050406030204" pitchFamily="18" charset="0"/>
                      </a:rPr>
                      <m:t>𝐾𝑝</m:t>
                    </m:r>
                    <m:r>
                      <a:rPr lang="da-DK" sz="240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da-DK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2400" i="1" dirty="0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da-DK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a-DK" sz="24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da-DK" sz="2400" dirty="0" smtClean="0"/>
                  <a:t> </a:t>
                </a:r>
                <a:endParaRPr lang="da-DK" sz="2400" dirty="0"/>
              </a:p>
              <a:p>
                <a:endParaRPr lang="da-DK" dirty="0"/>
              </a:p>
            </p:txBody>
          </p:sp>
        </mc:Choice>
        <mc:Fallback xmlns="">
          <p:sp>
            <p:nvSpPr>
              <p:cNvPr id="2" name="Tekstfel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1890" y="3808429"/>
                <a:ext cx="3779579" cy="2349361"/>
              </a:xfrm>
              <a:prstGeom prst="rect">
                <a:avLst/>
              </a:prstGeom>
              <a:blipFill>
                <a:blip r:embed="rId8"/>
                <a:stretch>
                  <a:fillRect l="-2419" t="-1558" r="-22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felt 8"/>
          <p:cNvSpPr txBox="1"/>
          <p:nvPr/>
        </p:nvSpPr>
        <p:spPr>
          <a:xfrm>
            <a:off x="1611984" y="2771480"/>
            <a:ext cx="128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U udgang</a:t>
            </a:r>
            <a:endParaRPr lang="da-DK" dirty="0"/>
          </a:p>
        </p:txBody>
      </p:sp>
      <p:sp>
        <p:nvSpPr>
          <p:cNvPr id="10" name="Tekstfelt 9"/>
          <p:cNvSpPr txBox="1"/>
          <p:nvPr/>
        </p:nvSpPr>
        <p:spPr>
          <a:xfrm>
            <a:off x="5977066" y="4722829"/>
            <a:ext cx="146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Belastning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6161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 regulator – </a:t>
            </a:r>
            <a:r>
              <a:rPr lang="da-DK" sz="2800" dirty="0" smtClean="0"/>
              <a:t>Xp, Kp og U</a:t>
            </a:r>
            <a:endParaRPr lang="da-DK" sz="28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24" y="1191843"/>
            <a:ext cx="5017485" cy="5206112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6934805" y="1498068"/>
            <a:ext cx="4218682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a-DK" dirty="0"/>
              <a:t>Proportional </a:t>
            </a:r>
            <a:r>
              <a:rPr lang="da-DK" dirty="0" smtClean="0"/>
              <a:t>bånd Xp </a:t>
            </a:r>
            <a:r>
              <a:rPr lang="da-DK" dirty="0"/>
              <a:t>aflæst </a:t>
            </a:r>
            <a:r>
              <a:rPr lang="da-DK" dirty="0" smtClean="0"/>
              <a:t>75-25 = 50%</a:t>
            </a:r>
          </a:p>
          <a:p>
            <a:endParaRPr lang="da-DK" dirty="0" smtClean="0"/>
          </a:p>
          <a:p>
            <a:r>
              <a:rPr lang="da-DK" dirty="0" smtClean="0"/>
              <a:t>Kp = 100/Xp = 100/50 = 2</a:t>
            </a:r>
          </a:p>
          <a:p>
            <a:endParaRPr lang="da-DK" dirty="0" smtClean="0"/>
          </a:p>
          <a:p>
            <a:r>
              <a:rPr lang="da-DK" dirty="0" smtClean="0"/>
              <a:t>U = Kp * (SV-PV) + U0 </a:t>
            </a:r>
          </a:p>
          <a:p>
            <a:r>
              <a:rPr lang="da-DK" dirty="0" smtClean="0"/>
              <a:t>U = 2 * (50-40) + 50 = 70 %</a:t>
            </a:r>
          </a:p>
          <a:p>
            <a:endParaRPr lang="da-DK" dirty="0"/>
          </a:p>
          <a:p>
            <a:r>
              <a:rPr lang="da-DK" dirty="0" smtClean="0"/>
              <a:t>Hvis PV stiger til 45% og SV stadig er 50% så bliver U mindre</a:t>
            </a:r>
          </a:p>
          <a:p>
            <a:r>
              <a:rPr lang="da-DK" dirty="0"/>
              <a:t>U = 2 * (</a:t>
            </a:r>
            <a:r>
              <a:rPr lang="da-DK" dirty="0" smtClean="0"/>
              <a:t>50-45) </a:t>
            </a:r>
            <a:r>
              <a:rPr lang="da-DK" dirty="0"/>
              <a:t>+ 50 = </a:t>
            </a:r>
            <a:r>
              <a:rPr lang="da-DK" dirty="0" smtClean="0"/>
              <a:t>60 </a:t>
            </a:r>
            <a:r>
              <a:rPr lang="da-DK" dirty="0"/>
              <a:t>%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506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kern="0" dirty="0"/>
              <a:t>I </a:t>
            </a:r>
            <a:r>
              <a:rPr lang="da-DK" sz="2800" kern="0" dirty="0" smtClean="0"/>
              <a:t>regulator</a:t>
            </a:r>
            <a:endParaRPr lang="da-DK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24" y="1147088"/>
            <a:ext cx="6467069" cy="547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7671751" y="994732"/>
            <a:ext cx="4104456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Så længe der en fejl vil I-ledet ændre på udgangs værdier.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Er fejlen positiv vil I-ledet skrue udgangen 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Er fejlen negativ vil I-ledet skrue udgangen 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Er fejlen nul vil I-ledet bevare dens værdi.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Hvor hurtigt der skrues op og ned afhænger af I-tiden.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 smtClean="0"/>
              <a:t>Lille I-tid = hurtig reaktion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 smtClean="0"/>
          </a:p>
          <a:p>
            <a:pPr>
              <a:spcAft>
                <a:spcPts val="0"/>
              </a:spcAft>
            </a:pPr>
            <a:r>
              <a:rPr lang="da-DK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Fordel </a:t>
            </a:r>
            <a:r>
              <a:rPr lang="da-DK" u="sng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I-led</a:t>
            </a:r>
            <a:endParaRPr lang="da-DK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da-DK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Kan fjerne den blivende fejl</a:t>
            </a:r>
          </a:p>
          <a:p>
            <a:pPr>
              <a:spcAft>
                <a:spcPts val="0"/>
              </a:spcAft>
            </a:pPr>
            <a:r>
              <a:rPr lang="da-DK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da-DK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Ulempe </a:t>
            </a:r>
            <a:r>
              <a:rPr lang="da-DK" u="sng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I-led</a:t>
            </a:r>
            <a:endParaRPr lang="da-DK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da-DK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 for langsom uden </a:t>
            </a:r>
            <a:r>
              <a:rPr lang="da-DK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p-led.</a:t>
            </a:r>
            <a:endParaRPr lang="da-DK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da-DK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kort I tid kan give et evigt svingende PV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318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I regulator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/>
              <p:cNvSpPr/>
              <p:nvPr/>
            </p:nvSpPr>
            <p:spPr>
              <a:xfrm>
                <a:off x="9476128" y="4620054"/>
                <a:ext cx="1742592" cy="7117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/>
                        </a:rPr>
                        <m:t>𝑈</m:t>
                      </m:r>
                      <m:r>
                        <a:rPr lang="da-DK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da-DK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nary>
                        <m:nary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da-DK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da-DK" i="1">
                              <a:latin typeface="Cambria Math"/>
                            </a:rPr>
                            <m:t>𝑡</m:t>
                          </m:r>
                        </m:sup>
                        <m:e>
                          <m:r>
                            <a:rPr lang="da-DK" i="1">
                              <a:latin typeface="Cambria Math"/>
                            </a:rPr>
                            <m:t>𝑒</m:t>
                          </m:r>
                          <m:r>
                            <a:rPr lang="da-DK" i="1">
                              <a:latin typeface="Cambria Math"/>
                            </a:rPr>
                            <m:t>∗</m:t>
                          </m:r>
                          <m:r>
                            <a:rPr lang="da-DK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5" name="Rektange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128" y="4620054"/>
                <a:ext cx="1742592" cy="7117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25" y="2358088"/>
            <a:ext cx="8239551" cy="310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dsholder til indhold 2"/>
          <p:cNvSpPr txBox="1">
            <a:spLocks/>
          </p:cNvSpPr>
          <p:nvPr/>
        </p:nvSpPr>
        <p:spPr>
          <a:xfrm>
            <a:off x="7447049" y="1108504"/>
            <a:ext cx="4430724" cy="3511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 smtClean="0">
                <a:latin typeface="+mj-lt"/>
              </a:rPr>
              <a:t>Integraltiden, I-tiden: Ti, Tn, </a:t>
            </a:r>
            <a:r>
              <a:rPr lang="el-GR" dirty="0" smtClean="0"/>
              <a:t>τ</a:t>
            </a:r>
            <a:r>
              <a:rPr lang="da-DK" dirty="0" smtClean="0"/>
              <a:t>i</a:t>
            </a:r>
            <a:r>
              <a:rPr lang="da-DK" sz="2000" dirty="0" smtClean="0">
                <a:latin typeface="+mj-lt"/>
              </a:rPr>
              <a:t> </a:t>
            </a:r>
          </a:p>
          <a:p>
            <a:r>
              <a:rPr lang="da-DK" sz="2000" dirty="0" smtClean="0">
                <a:latin typeface="+mj-lt"/>
              </a:rPr>
              <a:t>I-ledet ser på arealet af fejlkurven.  </a:t>
            </a:r>
          </a:p>
          <a:p>
            <a:r>
              <a:rPr lang="da-DK" sz="2000" dirty="0" smtClean="0">
                <a:latin typeface="+mj-lt"/>
              </a:rPr>
              <a:t>Ren I regulator bruges sjældent alene det er ofte PI. </a:t>
            </a:r>
            <a:endParaRPr lang="da-DK" sz="2000" dirty="0">
              <a:latin typeface="+mj-lt"/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2012885" y="5704550"/>
            <a:ext cx="515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Trinsvar				Rampesvar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1837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I regulator</a:t>
            </a:r>
          </a:p>
        </p:txBody>
      </p:sp>
      <p:sp>
        <p:nvSpPr>
          <p:cNvPr id="5" name="Tekstfelt 4"/>
          <p:cNvSpPr txBox="1"/>
          <p:nvPr/>
        </p:nvSpPr>
        <p:spPr>
          <a:xfrm>
            <a:off x="1407873" y="1502845"/>
            <a:ext cx="964976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Integraltiden Ti  skal passe til processen: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/>
              <a:t>I en langsom </a:t>
            </a:r>
            <a:r>
              <a:rPr lang="da-DK" sz="2400" dirty="0"/>
              <a:t>reagerende </a:t>
            </a:r>
            <a:r>
              <a:rPr lang="da-DK" sz="2400" dirty="0" smtClean="0"/>
              <a:t>proces (eks. varme proces): </a:t>
            </a:r>
            <a:r>
              <a:rPr lang="da-DK" sz="2400" b="1" dirty="0" smtClean="0"/>
              <a:t>Indstil lang </a:t>
            </a:r>
            <a:r>
              <a:rPr lang="da-DK" sz="2400" b="1" dirty="0"/>
              <a:t>I-tid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/>
              <a:t>I en hurtig </a:t>
            </a:r>
            <a:r>
              <a:rPr lang="da-DK" sz="2400" dirty="0"/>
              <a:t>reagerende </a:t>
            </a:r>
            <a:r>
              <a:rPr lang="da-DK" sz="2400" dirty="0" smtClean="0"/>
              <a:t>proces (eks. motor eller pumpe): </a:t>
            </a:r>
            <a:r>
              <a:rPr lang="da-DK" sz="2400" b="1" dirty="0" smtClean="0"/>
              <a:t>Indstil kort </a:t>
            </a:r>
            <a:r>
              <a:rPr lang="da-DK" sz="2400" b="1" dirty="0"/>
              <a:t>I-tid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For Lille I-tid: Vil give selvsving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For Stor I-tid: Vil give tendens til </a:t>
            </a:r>
            <a:r>
              <a:rPr lang="da-DK" sz="2400" dirty="0" err="1"/>
              <a:t>off-set</a:t>
            </a:r>
            <a:r>
              <a:rPr lang="da-DK" sz="2400" dirty="0"/>
              <a:t> og for langsom indregulering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Ideel I-tid: Hurtig indregulering uden </a:t>
            </a:r>
            <a:r>
              <a:rPr lang="da-DK" sz="2400" dirty="0" err="1"/>
              <a:t>off-set</a:t>
            </a:r>
            <a:r>
              <a:rPr lang="da-DK" sz="2400" dirty="0"/>
              <a:t> fejl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52862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PI regulator, afhængig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869" y="1071539"/>
            <a:ext cx="4630510" cy="1688221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869" y="2941341"/>
            <a:ext cx="4032448" cy="38742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ktangel 5"/>
          <p:cNvSpPr/>
          <p:nvPr/>
        </p:nvSpPr>
        <p:spPr>
          <a:xfrm>
            <a:off x="6652719" y="3165764"/>
            <a:ext cx="3901454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a-DK" u="sng" dirty="0" smtClean="0">
                <a:ea typeface="Times New Roman" panose="02020603050405020304" pitchFamily="18" charset="0"/>
              </a:rPr>
              <a:t>Definition I-tid</a:t>
            </a:r>
            <a:endParaRPr lang="da-DK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dirty="0">
                <a:ea typeface="Times New Roman" panose="02020603050405020304" pitchFamily="18" charset="0"/>
              </a:rPr>
              <a:t>I tiden er den tid der går før I ledet har </a:t>
            </a:r>
            <a:r>
              <a:rPr lang="da-DK" dirty="0" smtClean="0">
                <a:ea typeface="Times New Roman" panose="02020603050405020304" pitchFamily="18" charset="0"/>
              </a:rPr>
              <a:t>givet lige </a:t>
            </a:r>
            <a:r>
              <a:rPr lang="da-DK" dirty="0">
                <a:ea typeface="Times New Roman" panose="02020603050405020304" pitchFamily="18" charset="0"/>
              </a:rPr>
              <a:t>så stort tilskud til U </a:t>
            </a:r>
            <a:r>
              <a:rPr lang="da-DK" dirty="0" smtClean="0">
                <a:ea typeface="Times New Roman" panose="02020603050405020304" pitchFamily="18" charset="0"/>
              </a:rPr>
              <a:t>som </a:t>
            </a:r>
            <a:r>
              <a:rPr lang="da-DK" dirty="0">
                <a:ea typeface="Times New Roman" panose="02020603050405020304" pitchFamily="18" charset="0"/>
              </a:rPr>
              <a:t>P-ledet gør med det samme</a:t>
            </a:r>
          </a:p>
          <a:p>
            <a:pPr>
              <a:spcAft>
                <a:spcPts val="0"/>
              </a:spcAft>
            </a:pPr>
            <a:r>
              <a:rPr lang="da-DK" i="1" dirty="0">
                <a:solidFill>
                  <a:srgbClr val="000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da-DK" i="1" dirty="0" smtClean="0">
              <a:solidFill>
                <a:srgbClr val="00008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i="1" dirty="0" smtClean="0">
                <a:solidFill>
                  <a:srgbClr val="000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Eksempler: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 = 6 </a:t>
            </a:r>
            <a:r>
              <a:rPr lang="da-DK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r>
              <a:rPr lang="da-DK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2 </a:t>
            </a:r>
            <a:r>
              <a:rPr lang="da-DK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r>
              <a:rPr lang="da-DK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4 </a:t>
            </a:r>
            <a:r>
              <a:rPr lang="da-DK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endParaRPr lang="da-DK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a-DK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dirty="0" smtClean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 </a:t>
            </a:r>
            <a:r>
              <a:rPr lang="da-DK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da-DK" dirty="0" smtClean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4,5 </a:t>
            </a:r>
            <a:r>
              <a:rPr lang="da-DK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r>
              <a:rPr lang="da-DK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2 </a:t>
            </a:r>
            <a:r>
              <a:rPr lang="da-DK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r>
              <a:rPr lang="da-DK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da-DK" dirty="0" smtClean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2,5 </a:t>
            </a:r>
            <a:r>
              <a:rPr lang="da-DK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endParaRPr lang="da-DK" dirty="0">
              <a:solidFill>
                <a:srgbClr val="008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/>
              <p:cNvSpPr/>
              <p:nvPr/>
            </p:nvSpPr>
            <p:spPr>
              <a:xfrm>
                <a:off x="6652719" y="1917279"/>
                <a:ext cx="2860848" cy="7199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/>
                        </a:rPr>
                        <m:t>𝑈</m:t>
                      </m:r>
                      <m:r>
                        <a:rPr lang="da-DK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da-DK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da-DK" i="1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da-DK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i="1">
                              <a:latin typeface="Cambria Math"/>
                            </a:rPr>
                            <m:t>𝑒</m:t>
                          </m:r>
                          <m:r>
                            <a:rPr lang="da-DK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a-DK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da-DK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da-DK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nary>
                            <m:nary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da-DK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da-DK" i="1">
                                  <a:latin typeface="Cambria Math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da-DK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da-DK" i="1">
                                  <a:latin typeface="Cambria Math"/>
                                </a:rPr>
                                <m:t>∗</m:t>
                              </m:r>
                              <m:r>
                                <a:rPr lang="da-DK" i="1">
                                  <a:latin typeface="Cambria Math"/>
                                </a:rPr>
                                <m:t>𝑑𝑡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7" name="Rektange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19" y="1917279"/>
                <a:ext cx="2860848" cy="7199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felt 7"/>
          <p:cNvSpPr txBox="1"/>
          <p:nvPr/>
        </p:nvSpPr>
        <p:spPr>
          <a:xfrm>
            <a:off x="6652720" y="1408099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Regulator ligning: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03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PI regulator, uafhængig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24" y="1517414"/>
            <a:ext cx="7187588" cy="39878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dsholder til indhold 2"/>
              <p:cNvSpPr txBox="1">
                <a:spLocks/>
              </p:cNvSpPr>
              <p:nvPr/>
            </p:nvSpPr>
            <p:spPr>
              <a:xfrm>
                <a:off x="8136602" y="1033767"/>
                <a:ext cx="3637476" cy="3330843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2000" dirty="0" smtClean="0">
                    <a:latin typeface="+mj-lt"/>
                  </a:rPr>
                  <a:t>I dette tilfælde er regulerings blokkene i parallel og kaldes uafhængig. </a:t>
                </a:r>
              </a:p>
              <a:p>
                <a14:m>
                  <m:oMath xmlns:m="http://schemas.openxmlformats.org/officeDocument/2006/math">
                    <m:r>
                      <a:rPr lang="da-DK" sz="20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da-DK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a-DK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da-DK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da-DK" sz="20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da-DK" sz="2000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da-DK" sz="20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da-DK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a-DK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da-DK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a-DK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da-DK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ctrlPr>
                              <a:rPr lang="da-DK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da-DK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da-DK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  <m:e>
                            <m:r>
                              <a:rPr lang="da-DK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da-DK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da-DK" sz="2000" i="1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e>
                    </m:d>
                  </m:oMath>
                </a14:m>
                <a:r>
                  <a:rPr lang="da-DK" sz="2000" dirty="0">
                    <a:latin typeface="+mj-lt"/>
                  </a:rPr>
                  <a:t> </a:t>
                </a:r>
              </a:p>
              <a:p>
                <a:r>
                  <a:rPr lang="da-DK" sz="2000" dirty="0">
                    <a:latin typeface="+mj-lt"/>
                  </a:rPr>
                  <a:t>For denne type regulator skal man lave følgende efter beregning, når  man beregner Integraltiden Ti ved hjælp af Z&amp;N eller C&amp;C.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sz="2000" dirty="0">
                    <a:latin typeface="+mj-lt"/>
                  </a:rPr>
                  <a:t>		</a:t>
                </a:r>
              </a:p>
              <a:p>
                <a:endParaRPr lang="da-DK" sz="2000" dirty="0">
                  <a:latin typeface="+mj-lt"/>
                </a:endParaRPr>
              </a:p>
              <a:p>
                <a:endParaRPr lang="da-DK" sz="2000" dirty="0"/>
              </a:p>
            </p:txBody>
          </p:sp>
        </mc:Choice>
        <mc:Fallback xmlns="">
          <p:sp>
            <p:nvSpPr>
              <p:cNvPr id="5" name="Pladsholder til indhol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602" y="1033767"/>
                <a:ext cx="3637476" cy="3330843"/>
              </a:xfrm>
              <a:prstGeom prst="rect">
                <a:avLst/>
              </a:prstGeom>
              <a:blipFill>
                <a:blip r:embed="rId3"/>
                <a:stretch>
                  <a:fillRect l="-1510" t="-201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/>
              <p:cNvSpPr/>
              <p:nvPr/>
            </p:nvSpPr>
            <p:spPr>
              <a:xfrm>
                <a:off x="8469497" y="4364610"/>
                <a:ext cx="1944216" cy="84600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sz="2400" i="1">
                          <a:latin typeface="Cambria Math" panose="02040503050406030204" pitchFamily="18" charset="0"/>
                        </a:rPr>
                        <m:t>𝑇𝑛</m:t>
                      </m:r>
                      <m:r>
                        <a:rPr lang="da-DK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a-DK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𝑇𝑖</m:t>
                          </m:r>
                        </m:num>
                        <m:den>
                          <m:r>
                            <a:rPr lang="da-DK" sz="2400" i="1">
                              <a:latin typeface="Cambria Math" panose="02040503050406030204" pitchFamily="18" charset="0"/>
                            </a:rPr>
                            <m:t>𝐾𝑝</m:t>
                          </m:r>
                        </m:den>
                      </m:f>
                    </m:oMath>
                  </m:oMathPara>
                </a14:m>
                <a:endParaRPr lang="da-DK" sz="2400" dirty="0"/>
              </a:p>
            </p:txBody>
          </p:sp>
        </mc:Choice>
        <mc:Fallback xmlns="">
          <p:sp>
            <p:nvSpPr>
              <p:cNvPr id="6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497" y="4364610"/>
                <a:ext cx="1944216" cy="8460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421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D regulator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07" y="1019227"/>
            <a:ext cx="6421236" cy="5626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8170205" y="1013586"/>
            <a:ext cx="3707904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dirty="0" smtClean="0"/>
              <a:t>D-ledet ser på fejlens ændrings-hastighed. </a:t>
            </a:r>
          </a:p>
          <a:p>
            <a:r>
              <a:rPr lang="da-DK" dirty="0" smtClean="0"/>
              <a:t>Stor ændrings-hastighed giver stor reaktion. </a:t>
            </a:r>
          </a:p>
          <a:p>
            <a:r>
              <a:rPr lang="da-DK" dirty="0" smtClean="0"/>
              <a:t>Lille ændringshastighed giver lille reaktion.</a:t>
            </a:r>
          </a:p>
          <a:p>
            <a:r>
              <a:rPr lang="da-DK" dirty="0" smtClean="0"/>
              <a:t>En konstant ændringshastighed vil give et konstant udgangs signal</a:t>
            </a:r>
          </a:p>
          <a:p>
            <a:endParaRPr lang="da-DK" dirty="0"/>
          </a:p>
          <a:p>
            <a:r>
              <a:rPr lang="da-DK" u="sng" dirty="0"/>
              <a:t>Fordel</a:t>
            </a:r>
            <a:endParaRPr lang="da-DK" dirty="0"/>
          </a:p>
          <a:p>
            <a:r>
              <a:rPr lang="da-DK" dirty="0"/>
              <a:t>Kan forudsige at noget vil ende galt </a:t>
            </a:r>
            <a:r>
              <a:rPr lang="da-DK" dirty="0" smtClean="0"/>
              <a:t>og </a:t>
            </a:r>
            <a:r>
              <a:rPr lang="da-DK" dirty="0"/>
              <a:t>sætte hurtigt </a:t>
            </a:r>
            <a:r>
              <a:rPr lang="da-DK" dirty="0" smtClean="0"/>
              <a:t>ind.</a:t>
            </a:r>
            <a:endParaRPr lang="da-DK" dirty="0"/>
          </a:p>
          <a:p>
            <a:r>
              <a:rPr lang="da-DK" dirty="0"/>
              <a:t>Er god på anden ordens processer med død tid.</a:t>
            </a:r>
          </a:p>
          <a:p>
            <a:r>
              <a:rPr lang="da-DK" dirty="0"/>
              <a:t> </a:t>
            </a:r>
          </a:p>
          <a:p>
            <a:r>
              <a:rPr lang="da-DK" u="sng" dirty="0"/>
              <a:t>Ulempe</a:t>
            </a:r>
            <a:endParaRPr lang="da-DK" dirty="0"/>
          </a:p>
          <a:p>
            <a:r>
              <a:rPr lang="da-DK" dirty="0"/>
              <a:t>Kan ikke bruges ved uroligt PV (støj fyldt) </a:t>
            </a:r>
            <a:r>
              <a:rPr lang="da-DK" dirty="0" smtClean="0"/>
              <a:t>signal, </a:t>
            </a:r>
            <a:r>
              <a:rPr lang="da-DK" dirty="0"/>
              <a:t>da den så vil sætte systemet i sving</a:t>
            </a:r>
            <a:r>
              <a:rPr lang="da-DK" dirty="0" smtClean="0"/>
              <a:t>. </a:t>
            </a:r>
            <a:r>
              <a:rPr lang="da-DK" b="1" dirty="0" smtClean="0"/>
              <a:t>Selvom den er korrekt indstillet.</a:t>
            </a:r>
            <a:endParaRPr lang="da-DK" b="1" dirty="0"/>
          </a:p>
        </p:txBody>
      </p:sp>
      <p:sp>
        <p:nvSpPr>
          <p:cNvPr id="6" name="Tekstboks 6"/>
          <p:cNvSpPr txBox="1"/>
          <p:nvPr/>
        </p:nvSpPr>
        <p:spPr>
          <a:xfrm>
            <a:off x="4129288" y="1332458"/>
            <a:ext cx="374441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sz="1600" i="1" dirty="0"/>
              <a:t>D regulator er en tidskonstant og den kan </a:t>
            </a:r>
            <a:r>
              <a:rPr lang="da-DK" sz="1600" i="1" dirty="0" smtClean="0"/>
              <a:t>reguleres her ved </a:t>
            </a:r>
            <a:r>
              <a:rPr lang="da-DK" sz="1600" i="1" dirty="0"/>
              <a:t>at </a:t>
            </a:r>
            <a:r>
              <a:rPr lang="da-DK" sz="1600" i="1" dirty="0" smtClean="0"/>
              <a:t>ændre </a:t>
            </a:r>
            <a:r>
              <a:rPr lang="da-DK" sz="1600" i="1" dirty="0"/>
              <a:t>ved dyserne eller viskositeten af den lilla væske</a:t>
            </a:r>
          </a:p>
        </p:txBody>
      </p:sp>
    </p:spTree>
    <p:extLst>
      <p:ext uri="{BB962C8B-B14F-4D97-AF65-F5344CB8AC3E}">
        <p14:creationId xmlns:p14="http://schemas.microsoft.com/office/powerpoint/2010/main" val="309053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D regulator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1291472" y="1563164"/>
            <a:ext cx="10246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Differentiale tiden Td  skal passe til processen: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/>
              <a:t>I en langsom </a:t>
            </a:r>
            <a:r>
              <a:rPr lang="da-DK" sz="2400" dirty="0"/>
              <a:t>reagerende proces: </a:t>
            </a:r>
            <a:r>
              <a:rPr lang="da-DK" sz="2400" b="1" dirty="0" smtClean="0"/>
              <a:t>Indstil lang </a:t>
            </a:r>
            <a:r>
              <a:rPr lang="da-DK" sz="2400" b="1" dirty="0"/>
              <a:t>D-tid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/>
              <a:t>I en hurtig </a:t>
            </a:r>
            <a:r>
              <a:rPr lang="da-DK" sz="2400" dirty="0"/>
              <a:t>reagerende proces: </a:t>
            </a:r>
            <a:r>
              <a:rPr lang="da-DK" sz="2400" b="1" dirty="0" smtClean="0"/>
              <a:t>Indstil kort </a:t>
            </a:r>
            <a:r>
              <a:rPr lang="da-DK" sz="2400" b="1" dirty="0"/>
              <a:t>D-tid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For Lille D-tid: vil give for ringe virkning og store fejl ved belastnings ændringer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For Stor D-tid: Vil give selv sving eller pulserende </a:t>
            </a:r>
            <a:r>
              <a:rPr lang="da-DK" sz="2400" dirty="0" smtClean="0"/>
              <a:t>ind svingning </a:t>
            </a:r>
            <a:r>
              <a:rPr lang="da-DK" sz="2400" dirty="0"/>
              <a:t>ved </a:t>
            </a:r>
            <a:r>
              <a:rPr lang="da-DK" sz="2400" dirty="0" smtClean="0"/>
              <a:t>set punkts </a:t>
            </a:r>
            <a:r>
              <a:rPr lang="da-DK" sz="2400" dirty="0"/>
              <a:t>ændringer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Ideel D-tid: hurtig  og mere præcis indregulering end PI kan gøre alene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43177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kern="0" dirty="0"/>
              <a:t>D </a:t>
            </a:r>
            <a:r>
              <a:rPr lang="da-DK" sz="2800" kern="0" dirty="0" smtClean="0"/>
              <a:t>regulator</a:t>
            </a:r>
            <a:endParaRPr lang="da-DK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84" y="1753069"/>
            <a:ext cx="7127013" cy="2817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1447277" y="4922126"/>
            <a:ext cx="515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Trinsvar				Rampesvar</a:t>
            </a:r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7753162" y="1399712"/>
            <a:ext cx="39549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Differentiale tiden</a:t>
            </a:r>
            <a:r>
              <a:rPr lang="da-DK" dirty="0"/>
              <a:t>, </a:t>
            </a:r>
            <a:r>
              <a:rPr lang="da-DK" dirty="0" smtClean="0"/>
              <a:t>D-tiden</a:t>
            </a:r>
            <a:r>
              <a:rPr lang="da-DK" dirty="0"/>
              <a:t>: </a:t>
            </a:r>
            <a:r>
              <a:rPr lang="da-DK" dirty="0" smtClean="0"/>
              <a:t>Td, Tv, </a:t>
            </a:r>
            <a:r>
              <a:rPr lang="el-GR" dirty="0" smtClean="0"/>
              <a:t>τ</a:t>
            </a:r>
            <a:r>
              <a:rPr lang="da-DK" dirty="0" smtClean="0"/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D-ledet </a:t>
            </a:r>
            <a:r>
              <a:rPr lang="da-DK" dirty="0"/>
              <a:t>ser på </a:t>
            </a:r>
            <a:r>
              <a:rPr lang="da-DK" dirty="0" smtClean="0"/>
              <a:t>fejlens ændrings hastighed.</a:t>
            </a:r>
          </a:p>
          <a:p>
            <a:r>
              <a:rPr lang="da-DK" dirty="0" smtClean="0"/>
              <a:t> 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</a:t>
            </a:r>
            <a:r>
              <a:rPr lang="da-DK" dirty="0" smtClean="0"/>
              <a:t>en </a:t>
            </a:r>
            <a:r>
              <a:rPr lang="da-DK" dirty="0"/>
              <a:t>D</a:t>
            </a:r>
            <a:r>
              <a:rPr lang="da-DK" dirty="0" smtClean="0"/>
              <a:t> </a:t>
            </a:r>
            <a:r>
              <a:rPr lang="da-DK" dirty="0"/>
              <a:t>regulator bruges </a:t>
            </a:r>
            <a:r>
              <a:rPr lang="da-DK" dirty="0" smtClean="0"/>
              <a:t>ikke. Det </a:t>
            </a:r>
            <a:r>
              <a:rPr lang="da-DK" dirty="0"/>
              <a:t>er </a:t>
            </a:r>
            <a:r>
              <a:rPr lang="da-DK" dirty="0" smtClean="0"/>
              <a:t>næsten altid PID og sjældent PD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746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PD regulator afhængig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426" y="972122"/>
            <a:ext cx="4860032" cy="1698316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042" y="2579319"/>
            <a:ext cx="4453429" cy="427868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kstfelt 5"/>
          <p:cNvSpPr txBox="1"/>
          <p:nvPr/>
        </p:nvSpPr>
        <p:spPr>
          <a:xfrm>
            <a:off x="7501133" y="1160534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Regulator ligning:</a:t>
            </a:r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/>
              <p:cNvSpPr/>
              <p:nvPr/>
            </p:nvSpPr>
            <p:spPr>
              <a:xfrm>
                <a:off x="7448407" y="1615621"/>
                <a:ext cx="2665410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i="1">
                          <a:latin typeface="Cambria Math"/>
                        </a:rPr>
                        <m:t>𝑈</m:t>
                      </m:r>
                      <m:r>
                        <a:rPr lang="da-DK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a-D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da-DK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da-DK" i="1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da-DK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a-DK" i="1">
                              <a:latin typeface="Cambria Math"/>
                            </a:rPr>
                            <m:t>𝑒</m:t>
                          </m:r>
                          <m:r>
                            <a:rPr lang="da-DK" i="1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da-DK">
                              <a:latin typeface="Cambria Math" panose="02040503050406030204" pitchFamily="18" charset="0"/>
                            </a:rPr>
                            <m:t>Td</m:t>
                          </m:r>
                          <m:r>
                            <a:rPr lang="da-DK">
                              <a:latin typeface="Cambria Math" panose="02040503050406030204" pitchFamily="18" charset="0"/>
                            </a:rPr>
                            <m:t> ∗ </m:t>
                          </m:r>
                          <m:f>
                            <m:fPr>
                              <m:ctrlPr>
                                <a:rPr lang="da-DK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𝑑𝑒</m:t>
                              </m:r>
                            </m:num>
                            <m:den>
                              <m:r>
                                <a:rPr lang="da-DK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da-DK" dirty="0"/>
              </a:p>
            </p:txBody>
          </p:sp>
        </mc:Choice>
        <mc:Fallback xmlns="">
          <p:sp>
            <p:nvSpPr>
              <p:cNvPr id="7" name="Rektange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407" y="1615621"/>
                <a:ext cx="2665410" cy="7146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ktangel 7"/>
          <p:cNvSpPr/>
          <p:nvPr/>
        </p:nvSpPr>
        <p:spPr>
          <a:xfrm>
            <a:off x="7501133" y="3392006"/>
            <a:ext cx="3672408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a-DK" u="sng" dirty="0" smtClean="0">
                <a:ea typeface="Times New Roman" panose="02020603050405020304" pitchFamily="18" charset="0"/>
              </a:rPr>
              <a:t>Definition D-tid</a:t>
            </a:r>
            <a:endParaRPr lang="da-DK" dirty="0">
              <a:ea typeface="Times New Roman" panose="02020603050405020304" pitchFamily="18" charset="0"/>
            </a:endParaRPr>
          </a:p>
          <a:p>
            <a:r>
              <a:rPr lang="da-DK" dirty="0"/>
              <a:t>D tiden er den tid der går før P ledet har givet </a:t>
            </a:r>
            <a:r>
              <a:rPr lang="da-DK" dirty="0" smtClean="0"/>
              <a:t>lige </a:t>
            </a:r>
            <a:r>
              <a:rPr lang="da-DK" dirty="0"/>
              <a:t>så stort tilskud til U </a:t>
            </a:r>
            <a:r>
              <a:rPr lang="da-DK" dirty="0" smtClean="0"/>
              <a:t>som </a:t>
            </a:r>
            <a:r>
              <a:rPr lang="da-DK" dirty="0"/>
              <a:t>D-ledet gør med det samme</a:t>
            </a:r>
          </a:p>
          <a:p>
            <a:pPr>
              <a:spcAft>
                <a:spcPts val="0"/>
              </a:spcAft>
            </a:pPr>
            <a:r>
              <a:rPr lang="da-DK" i="1" dirty="0">
                <a:solidFill>
                  <a:srgbClr val="000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da-DK" i="1" dirty="0" smtClean="0">
              <a:solidFill>
                <a:srgbClr val="00008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i="1" dirty="0" smtClean="0">
                <a:solidFill>
                  <a:srgbClr val="000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Eksempler: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TD </a:t>
            </a:r>
            <a:r>
              <a:rPr lang="da-DK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6 </a:t>
            </a:r>
            <a:r>
              <a:rPr lang="da-DK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r>
              <a:rPr lang="da-DK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2 </a:t>
            </a:r>
            <a:r>
              <a:rPr lang="da-DK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r>
              <a:rPr lang="da-DK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4 </a:t>
            </a:r>
            <a:r>
              <a:rPr lang="da-DK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endParaRPr lang="da-DK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a-DK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dirty="0" smtClean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TD </a:t>
            </a:r>
            <a:r>
              <a:rPr lang="da-DK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da-DK" dirty="0" smtClean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4,5 </a:t>
            </a:r>
            <a:r>
              <a:rPr lang="da-DK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r>
              <a:rPr lang="da-DK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2 </a:t>
            </a:r>
            <a:r>
              <a:rPr lang="da-DK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r>
              <a:rPr lang="da-DK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da-DK" dirty="0" smtClean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2,5 </a:t>
            </a:r>
            <a:r>
              <a:rPr lang="da-DK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sek</a:t>
            </a:r>
            <a:endParaRPr lang="da-DK" dirty="0">
              <a:solidFill>
                <a:srgbClr val="008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da-DK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99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PD regulator, uafhængig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24" y="1071593"/>
            <a:ext cx="6969762" cy="44053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dsholder til indhold 2"/>
              <p:cNvSpPr txBox="1">
                <a:spLocks/>
              </p:cNvSpPr>
              <p:nvPr/>
            </p:nvSpPr>
            <p:spPr>
              <a:xfrm>
                <a:off x="8144758" y="1071593"/>
                <a:ext cx="3525626" cy="3264737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sz="2000" dirty="0" smtClean="0"/>
                  <a:t>I dette tilfælde er regulerings blokkene i parallel og kaldes uafhængig. </a:t>
                </a:r>
              </a:p>
              <a:p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da-DK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da-DK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a-DK" sz="2000">
                            <a:latin typeface="Cambria Math" panose="02040503050406030204" pitchFamily="18" charset="0"/>
                          </a:rPr>
                          <m:t>Tv</m:t>
                        </m:r>
                        <m:r>
                          <a:rPr lang="da-DK" sz="2000">
                            <a:latin typeface="Cambria Math" panose="02040503050406030204" pitchFamily="18" charset="0"/>
                          </a:rPr>
                          <m:t> ∗ </m:t>
                        </m:r>
                        <m:f>
                          <m:fPr>
                            <m:ctrlPr>
                              <a:rPr lang="da-DK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sz="2000" i="1">
                                <a:latin typeface="Cambria Math" panose="02040503050406030204" pitchFamily="18" charset="0"/>
                              </a:rPr>
                              <m:t>𝑑𝑒</m:t>
                            </m:r>
                          </m:num>
                          <m:den>
                            <m:r>
                              <a:rPr lang="da-DK" sz="2000" i="1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e>
                    </m:d>
                  </m:oMath>
                </a14:m>
                <a:r>
                  <a:rPr lang="da-DK" sz="2000" dirty="0">
                    <a:latin typeface="+mj-lt"/>
                  </a:rPr>
                  <a:t> </a:t>
                </a:r>
              </a:p>
              <a:p>
                <a:r>
                  <a:rPr lang="da-DK" sz="2000" dirty="0"/>
                  <a:t>For denne type regulator skal man lave følgende efter beregning, når </a:t>
                </a:r>
                <a:r>
                  <a:rPr lang="da-DK" sz="2000" dirty="0" smtClean="0"/>
                  <a:t>man beregner differentialetiden </a:t>
                </a:r>
                <a:r>
                  <a:rPr lang="da-DK" sz="2000" dirty="0"/>
                  <a:t>Td ved hjælp af Z&amp;N eller C&amp;C</a:t>
                </a:r>
                <a:r>
                  <a:rPr lang="da-DK" sz="2000" dirty="0" smtClean="0"/>
                  <a:t>.</a:t>
                </a:r>
                <a:endParaRPr lang="da-DK" sz="2000" dirty="0"/>
              </a:p>
            </p:txBody>
          </p:sp>
        </mc:Choice>
        <mc:Fallback xmlns="">
          <p:sp>
            <p:nvSpPr>
              <p:cNvPr id="5" name="Pladsholder til indhol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4758" y="1071593"/>
                <a:ext cx="3525626" cy="3264737"/>
              </a:xfrm>
              <a:prstGeom prst="rect">
                <a:avLst/>
              </a:prstGeom>
              <a:blipFill>
                <a:blip r:embed="rId4"/>
                <a:stretch>
                  <a:fillRect l="-1557" t="-2056" r="-103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/>
              <p:cNvSpPr/>
              <p:nvPr/>
            </p:nvSpPr>
            <p:spPr>
              <a:xfrm>
                <a:off x="8478923" y="4419109"/>
                <a:ext cx="2016225" cy="461665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𝑇𝑣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a-DK" sz="2400" dirty="0"/>
                  <a:t> Kp * Td</a:t>
                </a:r>
              </a:p>
            </p:txBody>
          </p:sp>
        </mc:Choice>
        <mc:Fallback xmlns="">
          <p:sp>
            <p:nvSpPr>
              <p:cNvPr id="6" name="Rektange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8923" y="4419109"/>
                <a:ext cx="2016225" cy="461665"/>
              </a:xfrm>
              <a:prstGeom prst="rect">
                <a:avLst/>
              </a:prstGeom>
              <a:blipFill>
                <a:blip r:embed="rId5"/>
                <a:stretch>
                  <a:fillRect t="-8974" b="-2692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7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kern="0" dirty="0"/>
              <a:t>PID </a:t>
            </a:r>
            <a:r>
              <a:rPr lang="da-DK" sz="2800" kern="0" dirty="0" smtClean="0"/>
              <a:t>regulator</a:t>
            </a:r>
            <a:endParaRPr lang="da-DK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24" y="1532712"/>
            <a:ext cx="10263983" cy="421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3370345" y="5847169"/>
            <a:ext cx="6537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Trinsvar					Rampesvar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08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PID regulator, afhængig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46" y="1301786"/>
            <a:ext cx="7196428" cy="3364482"/>
          </a:xfrm>
          <a:prstGeom prst="rect">
            <a:avLst/>
          </a:prstGeom>
        </p:spPr>
      </p:pic>
      <p:sp>
        <p:nvSpPr>
          <p:cNvPr id="5" name="Pladsholder til indhold 2"/>
          <p:cNvSpPr txBox="1">
            <a:spLocks/>
          </p:cNvSpPr>
          <p:nvPr/>
        </p:nvSpPr>
        <p:spPr>
          <a:xfrm>
            <a:off x="7756673" y="1058332"/>
            <a:ext cx="4102247" cy="53236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PID regulatoren kombinerer fordelene ved de tre blokke</a:t>
            </a:r>
          </a:p>
          <a:p>
            <a:pPr lvl="1"/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P-led </a:t>
            </a:r>
            <a:r>
              <a:rPr lang="da-DK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giver dynamik </a:t>
            </a:r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ved </a:t>
            </a:r>
            <a:r>
              <a:rPr lang="da-DK" sz="1800" dirty="0" err="1">
                <a:latin typeface="Arial" panose="020B0604020202020204" pitchFamily="34" charset="0"/>
                <a:cs typeface="Arial" panose="020B0604020202020204" pitchFamily="34" charset="0"/>
              </a:rPr>
              <a:t>setpunkts</a:t>
            </a:r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 ændringer</a:t>
            </a:r>
          </a:p>
          <a:p>
            <a:pPr lvl="1"/>
            <a:r>
              <a:rPr lang="da-DK" sz="1800" dirty="0" err="1">
                <a:latin typeface="Arial" panose="020B0604020202020204" pitchFamily="34" charset="0"/>
                <a:cs typeface="Arial" panose="020B0604020202020204" pitchFamily="34" charset="0"/>
              </a:rPr>
              <a:t>I-led</a:t>
            </a:r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 fjerner fejlen helt</a:t>
            </a:r>
          </a:p>
          <a:p>
            <a:pPr lvl="1"/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D-led forudser at ændringer i e vil gå galt og sætter kraftigt ind.</a:t>
            </a:r>
          </a:p>
          <a:p>
            <a:pPr marL="0" indent="0">
              <a:buNone/>
            </a:pPr>
            <a:endParaRPr lang="da-DK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Siemens FB41 </a:t>
            </a:r>
            <a:r>
              <a:rPr lang="da-DK" sz="2000" dirty="0" err="1">
                <a:latin typeface="Arial" panose="020B0604020202020204" pitchFamily="34" charset="0"/>
                <a:cs typeface="Arial" panose="020B0604020202020204" pitchFamily="34" charset="0"/>
              </a:rPr>
              <a:t>Cont_C</a:t>
            </a: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 og AB med Dependent </a:t>
            </a:r>
            <a:r>
              <a:rPr lang="da-DK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Gains</a:t>
            </a:r>
            <a:r>
              <a:rPr lang="da-D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regulatorer, </a:t>
            </a: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følger denne ligning og her kan værdier beregnet med  Z&amp;N eller C&amp;C bruges direkte.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endParaRPr lang="da-DK" sz="2000" dirty="0">
              <a:latin typeface="+mj-lt"/>
            </a:endParaRPr>
          </a:p>
          <a:p>
            <a:endParaRPr lang="da-DK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felt 1"/>
              <p:cNvSpPr txBox="1"/>
              <p:nvPr/>
            </p:nvSpPr>
            <p:spPr>
              <a:xfrm>
                <a:off x="934493" y="5151377"/>
                <a:ext cx="6447934" cy="745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Ligning: </a:t>
                </a:r>
                <a14:m>
                  <m:oMath xmlns:m="http://schemas.openxmlformats.org/officeDocument/2006/math">
                    <m:r>
                      <a:rPr lang="da-DK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da-DK" sz="2400" i="1">
                        <a:latin typeface="Cambria Math"/>
                      </a:rPr>
                      <m:t>𝑈</m:t>
                    </m:r>
                    <m:r>
                      <a:rPr lang="da-DK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a-DK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da-DK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da-DK" sz="2400" i="1">
                        <a:latin typeface="Cambria Math"/>
                      </a:rPr>
                      <m:t>∗</m:t>
                    </m:r>
                    <m:d>
                      <m:dPr>
                        <m:ctrlPr>
                          <a:rPr lang="da-DK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a-DK" sz="2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da-DK" sz="2400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da-DK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da-DK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a-DK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da-DK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ctrlPr>
                              <a:rPr lang="da-DK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da-DK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da-DK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𝑡</m:t>
                            </m:r>
                          </m:sup>
                          <m:e>
                            <m:r>
                              <a:rPr lang="da-DK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𝑒</m:t>
                            </m:r>
                            <m:r>
                              <a:rPr lang="da-DK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∗</m:t>
                            </m:r>
                            <m:r>
                              <a:rPr lang="da-DK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𝑑𝑡</m:t>
                            </m:r>
                          </m:e>
                        </m:nary>
                        <m:r>
                          <a:rPr lang="da-DK" sz="24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da-DK" sz="24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a-DK" sz="240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Td</m:t>
                        </m:r>
                        <m:r>
                          <a:rPr lang="da-DK" sz="240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∗ </m:t>
                        </m:r>
                        <m:f>
                          <m:fPr>
                            <m:ctrlPr>
                              <a:rPr lang="da-DK" sz="2400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sz="2400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𝑑𝑒</m:t>
                            </m:r>
                          </m:num>
                          <m:den>
                            <m:r>
                              <a:rPr lang="da-DK" sz="2400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e>
                    </m:d>
                  </m:oMath>
                </a14:m>
                <a:endParaRPr lang="da-DK" sz="2400" dirty="0"/>
              </a:p>
            </p:txBody>
          </p:sp>
        </mc:Choice>
        <mc:Fallback xmlns="">
          <p:sp>
            <p:nvSpPr>
              <p:cNvPr id="2" name="Tekstfel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93" y="5151377"/>
                <a:ext cx="6447934" cy="745460"/>
              </a:xfrm>
              <a:prstGeom prst="rect">
                <a:avLst/>
              </a:prstGeom>
              <a:blipFill>
                <a:blip r:embed="rId3"/>
                <a:stretch>
                  <a:fillRect l="-141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55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E3BD8D9-B80A-402C-9B25-65030162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24" y="112684"/>
            <a:ext cx="9210793" cy="737061"/>
          </a:xfrm>
        </p:spPr>
        <p:txBody>
          <a:bodyPr anchor="b"/>
          <a:lstStyle/>
          <a:p>
            <a:r>
              <a:rPr lang="da-DK" sz="2800" dirty="0"/>
              <a:t>Forkortelser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dsholder til indhold 2"/>
              <p:cNvSpPr txBox="1">
                <a:spLocks/>
              </p:cNvSpPr>
              <p:nvPr/>
            </p:nvSpPr>
            <p:spPr>
              <a:xfrm>
                <a:off x="1991544" y="1340768"/>
                <a:ext cx="8204200" cy="4569838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a-DK" dirty="0" smtClean="0"/>
                  <a:t>Kp og XP	er udtryk for forstærkning i P reg.</a:t>
                </a:r>
              </a:p>
              <a:p>
                <a:r>
                  <a:rPr lang="da-DK" dirty="0"/>
                  <a:t>Ti og Tn 	er udtryk for I tid </a:t>
                </a:r>
              </a:p>
              <a:p>
                <a:r>
                  <a:rPr lang="da-DK" dirty="0"/>
                  <a:t>Td og Tv 	er udtryk for D tid</a:t>
                </a:r>
              </a:p>
              <a:p>
                <a:r>
                  <a:rPr lang="da-DK" dirty="0" smtClean="0"/>
                  <a:t>SP og SV	er udtryk for Setpunkt (eller set værdi)</a:t>
                </a:r>
                <a:endParaRPr lang="da-DK" dirty="0"/>
              </a:p>
              <a:p>
                <a:r>
                  <a:rPr lang="da-DK" dirty="0"/>
                  <a:t>PV  		Proces variabel</a:t>
                </a:r>
              </a:p>
              <a:p>
                <a:r>
                  <a:rPr lang="da-DK" dirty="0"/>
                  <a:t>e 		</a:t>
                </a:r>
                <a:r>
                  <a:rPr lang="da-DK" dirty="0" smtClean="0"/>
                  <a:t>fejl</a:t>
                </a:r>
                <a:endParaRPr lang="da-DK" dirty="0"/>
              </a:p>
              <a:p>
                <a:r>
                  <a:rPr lang="da-DK" dirty="0"/>
                  <a:t>U   		</a:t>
                </a:r>
                <a:r>
                  <a:rPr lang="da-DK" dirty="0" smtClean="0"/>
                  <a:t>udgang</a:t>
                </a:r>
                <a:endParaRPr lang="da-DK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da-DK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da-DK" dirty="0"/>
                  <a:t> 		</a:t>
                </a:r>
                <a:r>
                  <a:rPr lang="da-DK" dirty="0" smtClean="0"/>
                  <a:t>bias</a:t>
                </a:r>
                <a:endParaRPr lang="da-DK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dirty="0"/>
              </a:p>
            </p:txBody>
          </p:sp>
        </mc:Choice>
        <mc:Fallback xmlns="">
          <p:sp>
            <p:nvSpPr>
              <p:cNvPr id="4" name="Pladsholder til indhol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44" y="1340768"/>
                <a:ext cx="8204200" cy="4569838"/>
              </a:xfrm>
              <a:prstGeom prst="rect">
                <a:avLst/>
              </a:prstGeom>
              <a:blipFill>
                <a:blip r:embed="rId2"/>
                <a:stretch>
                  <a:fillRect l="-1337" t="-2267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762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1854</Words>
  <Application>Microsoft Office PowerPoint</Application>
  <PresentationFormat>Widescreen</PresentationFormat>
  <Paragraphs>271</Paragraphs>
  <Slides>25</Slides>
  <Notes>13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Times New Roman</vt:lpstr>
      <vt:lpstr>Office-tema</vt:lpstr>
      <vt:lpstr>Ligning</vt:lpstr>
      <vt:lpstr>Regulering</vt:lpstr>
      <vt:lpstr>Varme styring</vt:lpstr>
      <vt:lpstr>Hvad er regulering?</vt:lpstr>
      <vt:lpstr>Varmeregulering</vt:lpstr>
      <vt:lpstr>Varmeregulering</vt:lpstr>
      <vt:lpstr>Invers, Direkte og e</vt:lpstr>
      <vt:lpstr>PID regulatoren</vt:lpstr>
      <vt:lpstr>P regulator</vt:lpstr>
      <vt:lpstr>P regulator</vt:lpstr>
      <vt:lpstr>P regulator</vt:lpstr>
      <vt:lpstr>P regulator – proportional bånd Xp</vt:lpstr>
      <vt:lpstr>P regulator – Xp, Kp og U</vt:lpstr>
      <vt:lpstr>I regulator</vt:lpstr>
      <vt:lpstr>I regulator</vt:lpstr>
      <vt:lpstr>I regulator</vt:lpstr>
      <vt:lpstr>PI regulator, afhængig</vt:lpstr>
      <vt:lpstr>PI regulator, uafhængig </vt:lpstr>
      <vt:lpstr>D regulator</vt:lpstr>
      <vt:lpstr>D regulator</vt:lpstr>
      <vt:lpstr>D regulator</vt:lpstr>
      <vt:lpstr>PD regulator afhængig</vt:lpstr>
      <vt:lpstr>PD regulator, uafhængig </vt:lpstr>
      <vt:lpstr>PID regulator</vt:lpstr>
      <vt:lpstr>PID regulator, afhængig</vt:lpstr>
      <vt:lpstr>Forkortelser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Troels Hyldahl</dc:creator>
  <cp:lastModifiedBy>Thomas Fredericia</cp:lastModifiedBy>
  <cp:revision>26</cp:revision>
  <dcterms:created xsi:type="dcterms:W3CDTF">2020-03-21T10:04:37Z</dcterms:created>
  <dcterms:modified xsi:type="dcterms:W3CDTF">2020-06-02T04:29:23Z</dcterms:modified>
</cp:coreProperties>
</file>