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883"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F6BE3F-1E59-474F-BEAF-FDD31F3EFB75}" type="datetimeFigureOut">
              <a:rPr lang="da-DK" smtClean="0"/>
              <a:t>27-05-2020</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0180F8-A0BE-4279-ADD0-630F6AB2AA2C}" type="slidenum">
              <a:rPr lang="da-DK" smtClean="0"/>
              <a:t>‹nr.›</a:t>
            </a:fld>
            <a:endParaRPr lang="da-DK"/>
          </a:p>
        </p:txBody>
      </p:sp>
    </p:spTree>
    <p:extLst>
      <p:ext uri="{BB962C8B-B14F-4D97-AF65-F5344CB8AC3E}">
        <p14:creationId xmlns:p14="http://schemas.microsoft.com/office/powerpoint/2010/main" val="395197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smtClean="0"/>
              <a:t>Processens tilsyneladende </a:t>
            </a:r>
            <a:r>
              <a:rPr lang="da-DK" dirty="0" err="1" smtClean="0"/>
              <a:t>dødtid</a:t>
            </a:r>
            <a:r>
              <a:rPr lang="da-DK" dirty="0" smtClean="0"/>
              <a:t>:	T0 i sekunder (Tu)</a:t>
            </a:r>
          </a:p>
          <a:p>
            <a:r>
              <a:rPr lang="da-DK" dirty="0" smtClean="0"/>
              <a:t>Processens stige tid:		T1 i sekunder (</a:t>
            </a:r>
            <a:r>
              <a:rPr lang="da-DK" dirty="0" err="1" smtClean="0"/>
              <a:t>Tg</a:t>
            </a:r>
            <a:r>
              <a:rPr lang="da-DK" dirty="0" smtClean="0"/>
              <a:t>)</a:t>
            </a:r>
            <a:endParaRPr lang="da-DK" dirty="0"/>
          </a:p>
        </p:txBody>
      </p:sp>
      <p:sp>
        <p:nvSpPr>
          <p:cNvPr id="4" name="Pladsholder til slidenummer 3"/>
          <p:cNvSpPr>
            <a:spLocks noGrp="1"/>
          </p:cNvSpPr>
          <p:nvPr>
            <p:ph type="sldNum" sz="quarter" idx="10"/>
          </p:nvPr>
        </p:nvSpPr>
        <p:spPr/>
        <p:txBody>
          <a:bodyPr/>
          <a:lstStyle/>
          <a:p>
            <a:fld id="{810180F8-A0BE-4279-ADD0-630F6AB2AA2C}" type="slidenum">
              <a:rPr lang="da-DK" smtClean="0"/>
              <a:t>10</a:t>
            </a:fld>
            <a:endParaRPr lang="da-DK"/>
          </a:p>
        </p:txBody>
      </p:sp>
    </p:spTree>
    <p:extLst>
      <p:ext uri="{BB962C8B-B14F-4D97-AF65-F5344CB8AC3E}">
        <p14:creationId xmlns:p14="http://schemas.microsoft.com/office/powerpoint/2010/main" val="4081584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a-DK" smtClean="0"/>
              <a:t>Klik for at redigere i master</a:t>
            </a:r>
            <a:endParaRPr lang="da-DK"/>
          </a:p>
        </p:txBody>
      </p:sp>
      <p:sp>
        <p:nvSpPr>
          <p:cNvPr id="3" name="Und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Klik for at redigere undertiteltypografien i masteren</a:t>
            </a:r>
            <a:endParaRPr lang="da-DK"/>
          </a:p>
        </p:txBody>
      </p:sp>
      <p:sp>
        <p:nvSpPr>
          <p:cNvPr id="4" name="Pladsholder til dato 3"/>
          <p:cNvSpPr>
            <a:spLocks noGrp="1"/>
          </p:cNvSpPr>
          <p:nvPr>
            <p:ph type="dt" sz="half" idx="10"/>
          </p:nvPr>
        </p:nvSpPr>
        <p:spPr/>
        <p:txBody>
          <a:bodyPr/>
          <a:lstStyle/>
          <a:p>
            <a:fld id="{FF408D5C-B97B-42F3-B1F7-3D9A1279034A}" type="datetimeFigureOut">
              <a:rPr lang="da-DK" smtClean="0"/>
              <a:t>27-05-2020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709722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idx="1"/>
          </p:nvPr>
        </p:nvSpPr>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F408D5C-B97B-42F3-B1F7-3D9A1279034A}" type="datetimeFigureOut">
              <a:rPr lang="da-DK" smtClean="0"/>
              <a:t>27-05-2020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18187193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a-DK" smtClean="0"/>
              <a:t>Klik for at redigere i master</a:t>
            </a:r>
            <a:endParaRPr lang="da-DK"/>
          </a:p>
        </p:txBody>
      </p:sp>
      <p:sp>
        <p:nvSpPr>
          <p:cNvPr id="3" name="Pladsholder til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smtClean="0"/>
              <a:t>Rediger typografien i masterens</a:t>
            </a:r>
          </a:p>
        </p:txBody>
      </p:sp>
      <p:sp>
        <p:nvSpPr>
          <p:cNvPr id="4" name="Pladsholder til dato 3"/>
          <p:cNvSpPr>
            <a:spLocks noGrp="1"/>
          </p:cNvSpPr>
          <p:nvPr>
            <p:ph type="dt" sz="half" idx="10"/>
          </p:nvPr>
        </p:nvSpPr>
        <p:spPr/>
        <p:txBody>
          <a:bodyPr/>
          <a:lstStyle/>
          <a:p>
            <a:fld id="{FF408D5C-B97B-42F3-B1F7-3D9A1279034A}" type="datetimeFigureOut">
              <a:rPr lang="da-DK" smtClean="0"/>
              <a:t>27-05-2020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17399445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indhold 2"/>
          <p:cNvSpPr>
            <a:spLocks noGrp="1"/>
          </p:cNvSpPr>
          <p:nvPr>
            <p:ph sz="half" idx="1"/>
          </p:nvPr>
        </p:nvSpPr>
        <p:spPr>
          <a:xfrm>
            <a:off x="838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6172200" y="1825625"/>
            <a:ext cx="5181600" cy="435133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FF408D5C-B97B-42F3-B1F7-3D9A1279034A}" type="datetimeFigureOut">
              <a:rPr lang="da-DK" smtClean="0"/>
              <a:t>27-05-2020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17149651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a-DK" smtClean="0"/>
              <a:t>Klik for at redigere i master</a:t>
            </a:r>
            <a:endParaRPr lang="da-DK"/>
          </a:p>
        </p:txBody>
      </p:sp>
      <p:sp>
        <p:nvSpPr>
          <p:cNvPr id="3" name="Pladsholder til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4" name="Pladsholder til indhold 3"/>
          <p:cNvSpPr>
            <a:spLocks noGrp="1"/>
          </p:cNvSpPr>
          <p:nvPr>
            <p:ph sz="half" idx="2"/>
          </p:nvPr>
        </p:nvSpPr>
        <p:spPr>
          <a:xfrm>
            <a:off x="839788" y="2505075"/>
            <a:ext cx="5157787"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Rediger typografien i masterens</a:t>
            </a:r>
          </a:p>
        </p:txBody>
      </p:sp>
      <p:sp>
        <p:nvSpPr>
          <p:cNvPr id="6" name="Pladsholder til indhold 5"/>
          <p:cNvSpPr>
            <a:spLocks noGrp="1"/>
          </p:cNvSpPr>
          <p:nvPr>
            <p:ph sz="quarter" idx="4"/>
          </p:nvPr>
        </p:nvSpPr>
        <p:spPr>
          <a:xfrm>
            <a:off x="6172200" y="2505075"/>
            <a:ext cx="5183188" cy="3684588"/>
          </a:xfrm>
        </p:spPr>
        <p:txBody>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FF408D5C-B97B-42F3-B1F7-3D9A1279034A}" type="datetimeFigureOut">
              <a:rPr lang="da-DK" smtClean="0"/>
              <a:t>27-05-2020</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slidenummer 8"/>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3351888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dato 2"/>
          <p:cNvSpPr>
            <a:spLocks noGrp="1"/>
          </p:cNvSpPr>
          <p:nvPr>
            <p:ph type="dt" sz="half" idx="10"/>
          </p:nvPr>
        </p:nvSpPr>
        <p:spPr/>
        <p:txBody>
          <a:bodyPr/>
          <a:lstStyle/>
          <a:p>
            <a:fld id="{FF408D5C-B97B-42F3-B1F7-3D9A1279034A}" type="datetimeFigureOut">
              <a:rPr lang="da-DK" smtClean="0"/>
              <a:t>27-05-2020</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slidenummer 4"/>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3243873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FF408D5C-B97B-42F3-B1F7-3D9A1279034A}" type="datetimeFigureOut">
              <a:rPr lang="da-DK" smtClean="0"/>
              <a:t>27-05-2020</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slidenummer 3"/>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39253527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ind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FF408D5C-B97B-42F3-B1F7-3D9A1279034A}" type="datetimeFigureOut">
              <a:rPr lang="da-DK" smtClean="0"/>
              <a:t>27-05-2020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839377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a-DK" smtClean="0"/>
              <a:t>Klik for at redigere i master</a:t>
            </a:r>
            <a:endParaRPr lang="da-DK"/>
          </a:p>
        </p:txBody>
      </p:sp>
      <p:sp>
        <p:nvSpPr>
          <p:cNvPr id="3" name="Pladsholder til bille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smtClean="0"/>
              <a:t>Rediger typografien i masterens</a:t>
            </a:r>
          </a:p>
        </p:txBody>
      </p:sp>
      <p:sp>
        <p:nvSpPr>
          <p:cNvPr id="5" name="Pladsholder til dato 4"/>
          <p:cNvSpPr>
            <a:spLocks noGrp="1"/>
          </p:cNvSpPr>
          <p:nvPr>
            <p:ph type="dt" sz="half" idx="10"/>
          </p:nvPr>
        </p:nvSpPr>
        <p:spPr/>
        <p:txBody>
          <a:bodyPr/>
          <a:lstStyle/>
          <a:p>
            <a:fld id="{FF408D5C-B97B-42F3-B1F7-3D9A1279034A}" type="datetimeFigureOut">
              <a:rPr lang="da-DK" smtClean="0"/>
              <a:t>27-05-2020</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slidenummer 6"/>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2442334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da-DK"/>
          </a:p>
        </p:txBody>
      </p:sp>
      <p:sp>
        <p:nvSpPr>
          <p:cNvPr id="3" name="Pladsholder til lodret titel 2"/>
          <p:cNvSpPr>
            <a:spLocks noGrp="1"/>
          </p:cNvSpPr>
          <p:nvPr>
            <p:ph type="body" orient="vert" idx="1"/>
          </p:nvPr>
        </p:nvSpPr>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F408D5C-B97B-42F3-B1F7-3D9A1279034A}" type="datetimeFigureOut">
              <a:rPr lang="da-DK" smtClean="0"/>
              <a:t>27-05-2020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1535327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8724900" y="365125"/>
            <a:ext cx="2628900" cy="5811838"/>
          </a:xfrm>
        </p:spPr>
        <p:txBody>
          <a:bodyPr vert="eaVert"/>
          <a:lstStyle/>
          <a:p>
            <a:r>
              <a:rPr lang="da-DK" smtClean="0"/>
              <a:t>Klik for at redigere i master</a:t>
            </a:r>
            <a:endParaRPr lang="da-DK"/>
          </a:p>
        </p:txBody>
      </p:sp>
      <p:sp>
        <p:nvSpPr>
          <p:cNvPr id="3" name="Pladsholder til lodret titel 2"/>
          <p:cNvSpPr>
            <a:spLocks noGrp="1"/>
          </p:cNvSpPr>
          <p:nvPr>
            <p:ph type="body" orient="vert" idx="1"/>
          </p:nvPr>
        </p:nvSpPr>
        <p:spPr>
          <a:xfrm>
            <a:off x="838200" y="365125"/>
            <a:ext cx="7734300" cy="5811838"/>
          </a:xfrm>
        </p:spPr>
        <p:txBody>
          <a:bodyPr vert="eaVert"/>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10"/>
          </p:nvPr>
        </p:nvSpPr>
        <p:spPr/>
        <p:txBody>
          <a:bodyPr/>
          <a:lstStyle/>
          <a:p>
            <a:fld id="{FF408D5C-B97B-42F3-B1F7-3D9A1279034A}" type="datetimeFigureOut">
              <a:rPr lang="da-DK" smtClean="0"/>
              <a:t>27-05-2020</a:t>
            </a:fld>
            <a:endParaRPr lang="da-DK"/>
          </a:p>
        </p:txBody>
      </p:sp>
      <p:sp>
        <p:nvSpPr>
          <p:cNvPr id="5" name="Pladsholder til sidefod 4"/>
          <p:cNvSpPr>
            <a:spLocks noGrp="1"/>
          </p:cNvSpPr>
          <p:nvPr>
            <p:ph type="ftr" sz="quarter" idx="11"/>
          </p:nvPr>
        </p:nvSpPr>
        <p:spPr/>
        <p:txBody>
          <a:bodyPr/>
          <a:lstStyle/>
          <a:p>
            <a:endParaRPr lang="da-DK"/>
          </a:p>
        </p:txBody>
      </p:sp>
      <p:sp>
        <p:nvSpPr>
          <p:cNvPr id="6" name="Pladsholder til slidenummer 5"/>
          <p:cNvSpPr>
            <a:spLocks noGrp="1"/>
          </p:cNvSpPr>
          <p:nvPr>
            <p:ph type="sldNum" sz="quarter" idx="12"/>
          </p:nvPr>
        </p:nvSpPr>
        <p:spPr/>
        <p:txBody>
          <a:bodyPr/>
          <a:lstStyle/>
          <a:p>
            <a:fld id="{C9749351-05D6-4278-8721-A7DED67D0AE6}" type="slidenum">
              <a:rPr lang="da-DK" smtClean="0"/>
              <a:t>‹nr.›</a:t>
            </a:fld>
            <a:endParaRPr lang="da-DK"/>
          </a:p>
        </p:txBody>
      </p:sp>
    </p:spTree>
    <p:extLst>
      <p:ext uri="{BB962C8B-B14F-4D97-AF65-F5344CB8AC3E}">
        <p14:creationId xmlns:p14="http://schemas.microsoft.com/office/powerpoint/2010/main" val="13286118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smtClean="0"/>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solidFill>
              <a:srgbClr val="35535D"/>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35535D"/>
                </a:solidFill>
              </a:defRPr>
            </a:lvl1pPr>
          </a:lstStyle>
          <a:p>
            <a:r>
              <a:rPr lang="da-DK" dirty="0"/>
              <a:t>Overskrift</a:t>
            </a:r>
            <a:br>
              <a:rPr lang="da-DK" dirty="0"/>
            </a:br>
            <a:r>
              <a:rPr lang="da-DK" dirty="0"/>
              <a:t/>
            </a:r>
            <a:br>
              <a:rPr lang="da-DK" dirty="0"/>
            </a:br>
            <a:r>
              <a:rPr lang="da-DK" dirty="0"/>
              <a:t>Underoverskrift</a:t>
            </a:r>
          </a:p>
        </p:txBody>
      </p:sp>
      <p:pic>
        <p:nvPicPr>
          <p:cNvPr id="8" name="Billede 7" descr="TeknologiskVidenC-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3914" y="311040"/>
            <a:ext cx="1394381" cy="499857"/>
          </a:xfrm>
          <a:prstGeom prst="rect">
            <a:avLst/>
          </a:prstGeom>
        </p:spPr>
      </p:pic>
    </p:spTree>
    <p:extLst>
      <p:ext uri="{BB962C8B-B14F-4D97-AF65-F5344CB8AC3E}">
        <p14:creationId xmlns:p14="http://schemas.microsoft.com/office/powerpoint/2010/main" val="21863014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Mercantec - Forside">
    <p:bg>
      <p:bgPr>
        <a:solidFill>
          <a:srgbClr val="35535D"/>
        </a:solidFill>
        <a:effectLst/>
      </p:bgPr>
    </p:bg>
    <p:spTree>
      <p:nvGrpSpPr>
        <p:cNvPr id="1" name=""/>
        <p:cNvGrpSpPr/>
        <p:nvPr/>
      </p:nvGrpSpPr>
      <p:grpSpPr>
        <a:xfrm>
          <a:off x="0" y="0"/>
          <a:ext cx="0" cy="0"/>
          <a:chOff x="0" y="0"/>
          <a:chExt cx="0" cy="0"/>
        </a:xfrm>
      </p:grpSpPr>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smtClean="0"/>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smtClean="0"/>
              <a:t>Click to edit Master title style</a:t>
            </a:r>
            <a:endParaRPr lang="da-DK" dirty="0"/>
          </a:p>
        </p:txBody>
      </p:sp>
      <p:pic>
        <p:nvPicPr>
          <p:cNvPr id="7" name="Billede 6" descr="TeknologiskVidenC-LOGO-hvid.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72916" y="4218853"/>
            <a:ext cx="3837763" cy="2441232"/>
          </a:xfrm>
          <a:prstGeom prst="rect">
            <a:avLst/>
          </a:prstGeom>
        </p:spPr>
      </p:pic>
    </p:spTree>
    <p:extLst>
      <p:ext uri="{BB962C8B-B14F-4D97-AF65-F5344CB8AC3E}">
        <p14:creationId xmlns:p14="http://schemas.microsoft.com/office/powerpoint/2010/main" val="598867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smtClean="0"/>
              <a:t>Klik for at redigere i master</a:t>
            </a:r>
            <a:endParaRPr lang="da-DK"/>
          </a:p>
        </p:txBody>
      </p:sp>
      <p:sp>
        <p:nvSpPr>
          <p:cNvPr id="3" name="Pladsholder til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smtClean="0"/>
              <a:t>Rediger typografien i masterens</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408D5C-B97B-42F3-B1F7-3D9A1279034A}" type="datetimeFigureOut">
              <a:rPr lang="da-DK" smtClean="0"/>
              <a:t>27-05-2020</a:t>
            </a:fld>
            <a:endParaRPr lang="da-DK"/>
          </a:p>
        </p:txBody>
      </p:sp>
      <p:sp>
        <p:nvSpPr>
          <p:cNvPr id="5" name="Pladsholder til sidefod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749351-05D6-4278-8721-A7DED67D0AE6}" type="slidenum">
              <a:rPr lang="da-DK" smtClean="0"/>
              <a:t>‹nr.›</a:t>
            </a:fld>
            <a:endParaRPr lang="da-DK"/>
          </a:p>
        </p:txBody>
      </p:sp>
    </p:spTree>
    <p:extLst>
      <p:ext uri="{BB962C8B-B14F-4D97-AF65-F5344CB8AC3E}">
        <p14:creationId xmlns:p14="http://schemas.microsoft.com/office/powerpoint/2010/main" val="2263473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emf"/><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smtClean="0"/>
              <a:t>4 Signaltilpasning </a:t>
            </a:r>
            <a:r>
              <a:rPr lang="da-DK" dirty="0"/>
              <a:t>og optimering</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smtClean="0"/>
              <a:t>H3 Regulering</a:t>
            </a:r>
            <a:endParaRPr lang="da-DK" dirty="0"/>
          </a:p>
        </p:txBody>
      </p:sp>
    </p:spTree>
    <p:extLst>
      <p:ext uri="{BB962C8B-B14F-4D97-AF65-F5344CB8AC3E}">
        <p14:creationId xmlns:p14="http://schemas.microsoft.com/office/powerpoint/2010/main" val="3517841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ea typeface="Times New Roman" panose="02020603050405020304" pitchFamily="18" charset="0"/>
              </a:rPr>
              <a:t>Procedure </a:t>
            </a:r>
            <a:r>
              <a:rPr lang="da-DK" sz="2800" dirty="0" smtClean="0">
                <a:ea typeface="Times New Roman" panose="02020603050405020304" pitchFamily="18" charset="0"/>
              </a:rPr>
              <a:t>for arbejde </a:t>
            </a:r>
            <a:r>
              <a:rPr lang="da-DK" sz="2800" dirty="0">
                <a:ea typeface="Times New Roman" panose="02020603050405020304" pitchFamily="18" charset="0"/>
              </a:rPr>
              <a:t>på proces</a:t>
            </a:r>
            <a:endParaRPr lang="da-DK" sz="2800" dirty="0"/>
          </a:p>
        </p:txBody>
      </p:sp>
      <p:sp>
        <p:nvSpPr>
          <p:cNvPr id="4" name="Rektangel 3"/>
          <p:cNvSpPr/>
          <p:nvPr/>
        </p:nvSpPr>
        <p:spPr>
          <a:xfrm>
            <a:off x="899591" y="1412776"/>
            <a:ext cx="10719753" cy="3539430"/>
          </a:xfrm>
          <a:prstGeom prst="rect">
            <a:avLst/>
          </a:prstGeom>
        </p:spPr>
        <p:txBody>
          <a:bodyPr wrap="square">
            <a:spAutoFit/>
          </a:bodyPr>
          <a:lstStyle/>
          <a:p>
            <a:pPr marL="342900" lvl="0" indent="-342900">
              <a:spcAft>
                <a:spcPts val="0"/>
              </a:spcAft>
              <a:buFont typeface="Times New Roman" panose="02020603050405020304" pitchFamily="18" charset="0"/>
              <a:buChar char="-"/>
              <a:tabLst>
                <a:tab pos="228600" algn="l"/>
              </a:tabLst>
            </a:pPr>
            <a:r>
              <a:rPr lang="da-DK" sz="3200" dirty="0" smtClean="0">
                <a:latin typeface="+mn-lt"/>
                <a:ea typeface="Times New Roman" panose="02020603050405020304" pitchFamily="18" charset="0"/>
              </a:rPr>
              <a:t>Montage</a:t>
            </a:r>
            <a:endParaRPr lang="da-DK" sz="3200" dirty="0">
              <a:latin typeface="+mn-lt"/>
              <a:ea typeface="Times New Roman" panose="02020603050405020304" pitchFamily="18" charset="0"/>
            </a:endParaRPr>
          </a:p>
          <a:p>
            <a:pPr marL="342900" indent="-342900">
              <a:spcAft>
                <a:spcPts val="0"/>
              </a:spcAft>
              <a:buFont typeface="Times New Roman" panose="02020603050405020304" pitchFamily="18" charset="0"/>
              <a:buChar char="-"/>
              <a:tabLst>
                <a:tab pos="228600" algn="l"/>
              </a:tabLst>
            </a:pPr>
            <a:r>
              <a:rPr lang="da-DK" sz="3200" dirty="0" smtClean="0">
                <a:latin typeface="+mn-lt"/>
                <a:ea typeface="Times New Roman" panose="02020603050405020304" pitchFamily="18" charset="0"/>
              </a:rPr>
              <a:t>Programmering og afprøvning </a:t>
            </a:r>
            <a:r>
              <a:rPr lang="da-DK" sz="3200" dirty="0">
                <a:latin typeface="+mn-lt"/>
                <a:ea typeface="Times New Roman" panose="02020603050405020304" pitchFamily="18" charset="0"/>
              </a:rPr>
              <a:t>af </a:t>
            </a:r>
            <a:r>
              <a:rPr lang="da-DK" sz="3200" dirty="0" smtClean="0">
                <a:latin typeface="+mn-lt"/>
                <a:ea typeface="Times New Roman" panose="02020603050405020304" pitchFamily="18" charset="0"/>
              </a:rPr>
              <a:t>regulator og dataopsamling</a:t>
            </a:r>
            <a:endParaRPr lang="da-DK" sz="3200" dirty="0">
              <a:latin typeface="+mn-lt"/>
              <a:ea typeface="Times New Roman" panose="02020603050405020304" pitchFamily="18" charset="0"/>
            </a:endParaRPr>
          </a:p>
          <a:p>
            <a:pPr marL="342900" lvl="0" indent="-342900">
              <a:spcAft>
                <a:spcPts val="0"/>
              </a:spcAft>
              <a:buFont typeface="Times New Roman" panose="02020603050405020304" pitchFamily="18" charset="0"/>
              <a:buChar char="-"/>
              <a:tabLst>
                <a:tab pos="228600" algn="l"/>
              </a:tabLst>
            </a:pPr>
            <a:r>
              <a:rPr lang="da-DK" sz="3200" dirty="0" smtClean="0">
                <a:latin typeface="+mn-lt"/>
                <a:ea typeface="Times New Roman" panose="02020603050405020304" pitchFamily="18" charset="0"/>
              </a:rPr>
              <a:t>Kalibrering</a:t>
            </a:r>
            <a:r>
              <a:rPr lang="da-DK" sz="3200" dirty="0">
                <a:latin typeface="+mn-lt"/>
                <a:ea typeface="Times New Roman" panose="02020603050405020304" pitchFamily="18" charset="0"/>
              </a:rPr>
              <a:t>: </a:t>
            </a:r>
            <a:r>
              <a:rPr lang="da-DK" sz="3200" dirty="0" smtClean="0">
                <a:latin typeface="+mn-lt"/>
                <a:ea typeface="Times New Roman" panose="02020603050405020304" pitchFamily="18" charset="0"/>
              </a:rPr>
              <a:t>kontrol/dokumentation </a:t>
            </a:r>
            <a:r>
              <a:rPr lang="da-DK" sz="3200" dirty="0">
                <a:latin typeface="+mn-lt"/>
                <a:ea typeface="Times New Roman" panose="02020603050405020304" pitchFamily="18" charset="0"/>
              </a:rPr>
              <a:t>af signal </a:t>
            </a:r>
            <a:r>
              <a:rPr lang="da-DK" sz="3200" dirty="0" smtClean="0">
                <a:latin typeface="+mn-lt"/>
                <a:ea typeface="Times New Roman" panose="02020603050405020304" pitchFamily="18" charset="0"/>
              </a:rPr>
              <a:t>kvalitet. Linearitet. Falsk PV.</a:t>
            </a:r>
            <a:endParaRPr lang="da-DK" sz="3200" dirty="0">
              <a:latin typeface="+mn-lt"/>
              <a:ea typeface="Times New Roman" panose="02020603050405020304" pitchFamily="18" charset="0"/>
            </a:endParaRPr>
          </a:p>
          <a:p>
            <a:pPr marL="342900" lvl="0" indent="-342900">
              <a:spcAft>
                <a:spcPts val="0"/>
              </a:spcAft>
              <a:buFont typeface="Times New Roman" panose="02020603050405020304" pitchFamily="18" charset="0"/>
              <a:buChar char="-"/>
              <a:tabLst>
                <a:tab pos="228600" algn="l"/>
              </a:tabLst>
            </a:pPr>
            <a:r>
              <a:rPr lang="da-DK" sz="3200" dirty="0" smtClean="0">
                <a:latin typeface="+mn-lt"/>
                <a:ea typeface="Times New Roman" panose="02020603050405020304" pitchFamily="18" charset="0"/>
              </a:rPr>
              <a:t>Valg </a:t>
            </a:r>
            <a:r>
              <a:rPr lang="da-DK" sz="3200" dirty="0">
                <a:latin typeface="+mn-lt"/>
                <a:ea typeface="Times New Roman" panose="02020603050405020304" pitchFamily="18" charset="0"/>
              </a:rPr>
              <a:t>af </a:t>
            </a:r>
            <a:r>
              <a:rPr lang="da-DK" sz="3200" dirty="0" smtClean="0">
                <a:latin typeface="+mn-lt"/>
                <a:ea typeface="Times New Roman" panose="02020603050405020304" pitchFamily="18" charset="0"/>
              </a:rPr>
              <a:t>optimeringsmetode</a:t>
            </a:r>
            <a:endParaRPr lang="da-DK" sz="3200" dirty="0">
              <a:latin typeface="+mn-lt"/>
              <a:ea typeface="Times New Roman" panose="02020603050405020304" pitchFamily="18" charset="0"/>
            </a:endParaRPr>
          </a:p>
          <a:p>
            <a:pPr marL="342900" lvl="0" indent="-342900">
              <a:spcAft>
                <a:spcPts val="0"/>
              </a:spcAft>
              <a:buFont typeface="Times New Roman" panose="02020603050405020304" pitchFamily="18" charset="0"/>
              <a:buChar char="-"/>
              <a:tabLst>
                <a:tab pos="228600" algn="l"/>
              </a:tabLst>
            </a:pPr>
            <a:r>
              <a:rPr lang="da-DK" sz="3200" dirty="0" smtClean="0">
                <a:latin typeface="+mn-lt"/>
                <a:ea typeface="Times New Roman" panose="02020603050405020304" pitchFamily="18" charset="0"/>
              </a:rPr>
              <a:t>Optimering</a:t>
            </a:r>
          </a:p>
          <a:p>
            <a:pPr marL="342900" lvl="0" indent="-342900">
              <a:spcAft>
                <a:spcPts val="0"/>
              </a:spcAft>
              <a:buFont typeface="Times New Roman" panose="02020603050405020304" pitchFamily="18" charset="0"/>
              <a:buChar char="-"/>
              <a:tabLst>
                <a:tab pos="228600" algn="l"/>
              </a:tabLst>
            </a:pPr>
            <a:r>
              <a:rPr lang="da-DK" sz="3200" dirty="0" smtClean="0">
                <a:latin typeface="+mn-lt"/>
                <a:ea typeface="Times New Roman" panose="02020603050405020304" pitchFamily="18" charset="0"/>
              </a:rPr>
              <a:t>Dokumentation</a:t>
            </a:r>
            <a:endParaRPr lang="da-DK" sz="3200" dirty="0">
              <a:latin typeface="+mn-lt"/>
            </a:endParaRPr>
          </a:p>
        </p:txBody>
      </p:sp>
    </p:spTree>
    <p:extLst>
      <p:ext uri="{BB962C8B-B14F-4D97-AF65-F5344CB8AC3E}">
        <p14:creationId xmlns:p14="http://schemas.microsoft.com/office/powerpoint/2010/main" val="2848994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ea typeface="Times New Roman" panose="02020603050405020304" pitchFamily="18" charset="0"/>
              </a:rPr>
              <a:t>Signal til pasning og linearitet</a:t>
            </a:r>
            <a:endParaRPr lang="da-DK" sz="2800" dirty="0"/>
          </a:p>
        </p:txBody>
      </p:sp>
      <p:pic>
        <p:nvPicPr>
          <p:cNvPr id="5" name="Billede 4"/>
          <p:cNvPicPr>
            <a:picLocks noChangeAspect="1"/>
          </p:cNvPicPr>
          <p:nvPr/>
        </p:nvPicPr>
        <p:blipFill>
          <a:blip r:embed="rId2"/>
          <a:stretch>
            <a:fillRect/>
          </a:stretch>
        </p:blipFill>
        <p:spPr>
          <a:xfrm>
            <a:off x="1514764" y="993730"/>
            <a:ext cx="9086426" cy="5767289"/>
          </a:xfrm>
          <a:prstGeom prst="rect">
            <a:avLst/>
          </a:prstGeom>
        </p:spPr>
      </p:pic>
    </p:spTree>
    <p:extLst>
      <p:ext uri="{BB962C8B-B14F-4D97-AF65-F5344CB8AC3E}">
        <p14:creationId xmlns:p14="http://schemas.microsoft.com/office/powerpoint/2010/main" val="279434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Optimalt </a:t>
            </a:r>
            <a:r>
              <a:rPr lang="da-DK" sz="2800" dirty="0" err="1"/>
              <a:t>Indsvingningsforløb</a:t>
            </a:r>
            <a:endParaRPr lang="da-DK" sz="2800" dirty="0"/>
          </a:p>
        </p:txBody>
      </p:sp>
      <p:grpSp>
        <p:nvGrpSpPr>
          <p:cNvPr id="4" name="Gruppe 3"/>
          <p:cNvGrpSpPr/>
          <p:nvPr/>
        </p:nvGrpSpPr>
        <p:grpSpPr>
          <a:xfrm>
            <a:off x="1715824" y="1107407"/>
            <a:ext cx="3032406" cy="2838261"/>
            <a:chOff x="2018191" y="2996952"/>
            <a:chExt cx="3435907" cy="3076450"/>
          </a:xfrm>
        </p:grpSpPr>
        <p:pic>
          <p:nvPicPr>
            <p:cNvPr id="5" name="Billede 6"/>
            <p:cNvPicPr preferRelativeResize="0">
              <a:picLocks noChangeAspect="1"/>
            </p:cNvPicPr>
            <p:nvPr/>
          </p:nvPicPr>
          <p:blipFill rotWithShape="1">
            <a:blip r:embed="rId2">
              <a:extLst>
                <a:ext uri="{28A0092B-C50C-407E-A947-70E740481C1C}">
                  <a14:useLocalDpi xmlns:a14="http://schemas.microsoft.com/office/drawing/2010/main" val="0"/>
                </a:ext>
              </a:extLst>
            </a:blip>
            <a:srcRect l="59575" t="37817" r="16758" b="23710"/>
            <a:stretch/>
          </p:blipFill>
          <p:spPr bwMode="auto">
            <a:xfrm>
              <a:off x="2087724" y="2996952"/>
              <a:ext cx="3366374" cy="30764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6" name="Tekstfelt 5"/>
            <p:cNvSpPr txBox="1"/>
            <p:nvPr/>
          </p:nvSpPr>
          <p:spPr>
            <a:xfrm>
              <a:off x="2018191" y="3628182"/>
              <a:ext cx="792088" cy="1236027"/>
            </a:xfrm>
            <a:prstGeom prst="rect">
              <a:avLst/>
            </a:prstGeom>
            <a:noFill/>
          </p:spPr>
          <p:txBody>
            <a:bodyPr wrap="square" rtlCol="0">
              <a:spAutoFit/>
            </a:bodyPr>
            <a:lstStyle/>
            <a:p>
              <a:r>
                <a:rPr lang="da-DK" sz="1600" b="1" dirty="0" smtClean="0">
                  <a:solidFill>
                    <a:schemeClr val="accent2"/>
                  </a:solidFill>
                </a:rPr>
                <a:t>SP</a:t>
              </a:r>
            </a:p>
            <a:p>
              <a:endParaRPr lang="da-DK" sz="1600" dirty="0"/>
            </a:p>
            <a:p>
              <a:r>
                <a:rPr lang="da-DK" sz="1600" b="1" dirty="0" smtClean="0">
                  <a:solidFill>
                    <a:srgbClr val="009900"/>
                  </a:solidFill>
                </a:rPr>
                <a:t>PV</a:t>
              </a:r>
              <a:endParaRPr lang="da-DK" sz="1600" b="1" dirty="0">
                <a:solidFill>
                  <a:srgbClr val="009900"/>
                </a:solidFill>
              </a:endParaRPr>
            </a:p>
          </p:txBody>
        </p:sp>
      </p:grpSp>
      <p:sp>
        <p:nvSpPr>
          <p:cNvPr id="8" name="Tekstboks 5"/>
          <p:cNvSpPr txBox="1">
            <a:spLocks noChangeArrowheads="1"/>
          </p:cNvSpPr>
          <p:nvPr/>
        </p:nvSpPr>
        <p:spPr bwMode="auto">
          <a:xfrm>
            <a:off x="8059834" y="1010142"/>
            <a:ext cx="3642639"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000" b="1" dirty="0" smtClean="0">
                <a:latin typeface="+mn-lt"/>
                <a:cs typeface="Arial" charset="0"/>
              </a:rPr>
              <a:t>Definition: </a:t>
            </a:r>
          </a:p>
          <a:p>
            <a:pPr eaLnBrk="1" hangingPunct="1"/>
            <a:r>
              <a:rPr lang="da-DK" sz="2000" dirty="0">
                <a:latin typeface="+mn-lt"/>
                <a:cs typeface="Arial" charset="0"/>
              </a:rPr>
              <a:t>V</a:t>
            </a:r>
            <a:r>
              <a:rPr lang="da-DK" sz="2000" dirty="0" smtClean="0">
                <a:latin typeface="+mn-lt"/>
                <a:cs typeface="Arial" charset="0"/>
              </a:rPr>
              <a:t>ed en rimelig set punkts </a:t>
            </a:r>
            <a:r>
              <a:rPr lang="da-DK" sz="2000" dirty="0">
                <a:latin typeface="+mn-lt"/>
                <a:cs typeface="Arial" charset="0"/>
              </a:rPr>
              <a:t>ændring </a:t>
            </a:r>
            <a:r>
              <a:rPr lang="da-DK" sz="2000" dirty="0" smtClean="0">
                <a:latin typeface="+mn-lt"/>
                <a:cs typeface="Arial" charset="0"/>
              </a:rPr>
              <a:t>skal processen lave, </a:t>
            </a:r>
          </a:p>
          <a:p>
            <a:pPr eaLnBrk="1" hangingPunct="1"/>
            <a:r>
              <a:rPr lang="da-DK" sz="2000" dirty="0" smtClean="0">
                <a:latin typeface="+mn-lt"/>
                <a:cs typeface="Arial" charset="0"/>
              </a:rPr>
              <a:t>et oversving, et undersving, og der </a:t>
            </a:r>
            <a:r>
              <a:rPr lang="da-DK" sz="2000" dirty="0">
                <a:latin typeface="+mn-lt"/>
                <a:cs typeface="Arial" charset="0"/>
              </a:rPr>
              <a:t>efter skal processen </a:t>
            </a:r>
            <a:r>
              <a:rPr lang="da-DK" sz="2000" dirty="0" smtClean="0">
                <a:latin typeface="+mn-lt"/>
                <a:cs typeface="Arial" charset="0"/>
              </a:rPr>
              <a:t>være stabil.</a:t>
            </a:r>
          </a:p>
          <a:p>
            <a:pPr eaLnBrk="1" hangingPunct="1"/>
            <a:endParaRPr lang="da-DK" sz="2000" dirty="0">
              <a:latin typeface="+mn-lt"/>
              <a:cs typeface="Arial" charset="0"/>
            </a:endParaRPr>
          </a:p>
          <a:p>
            <a:pPr eaLnBrk="1" hangingPunct="1"/>
            <a:r>
              <a:rPr lang="da-DK" sz="2000" dirty="0" smtClean="0">
                <a:latin typeface="+mn-lt"/>
                <a:cs typeface="Arial" charset="0"/>
              </a:rPr>
              <a:t>I praksis kommer det altid an på typen af proces.</a:t>
            </a:r>
          </a:p>
        </p:txBody>
      </p:sp>
      <p:sp>
        <p:nvSpPr>
          <p:cNvPr id="9" name="Tekstfelt 8"/>
          <p:cNvSpPr txBox="1"/>
          <p:nvPr/>
        </p:nvSpPr>
        <p:spPr>
          <a:xfrm>
            <a:off x="8059834" y="5064384"/>
            <a:ext cx="2736304" cy="923330"/>
          </a:xfrm>
          <a:prstGeom prst="rect">
            <a:avLst/>
          </a:prstGeom>
          <a:noFill/>
        </p:spPr>
        <p:txBody>
          <a:bodyPr wrap="square" rtlCol="0">
            <a:spAutoFit/>
          </a:bodyPr>
          <a:lstStyle/>
          <a:p>
            <a:r>
              <a:rPr lang="da-DK" dirty="0" smtClean="0">
                <a:solidFill>
                  <a:srgbClr val="FF0000"/>
                </a:solidFill>
              </a:rPr>
              <a:t>Forkert PV: Kan vi se det?</a:t>
            </a:r>
          </a:p>
          <a:p>
            <a:r>
              <a:rPr lang="da-DK" dirty="0" smtClean="0">
                <a:solidFill>
                  <a:srgbClr val="FF0000"/>
                </a:solidFill>
              </a:rPr>
              <a:t>0-90°C = 0-20mA i stedet for 0-100</a:t>
            </a:r>
            <a:r>
              <a:rPr lang="da-DK" dirty="0">
                <a:solidFill>
                  <a:srgbClr val="FF0000"/>
                </a:solidFill>
              </a:rPr>
              <a:t>°C </a:t>
            </a:r>
          </a:p>
        </p:txBody>
      </p:sp>
      <p:pic>
        <p:nvPicPr>
          <p:cNvPr id="2" name="Billede 1"/>
          <p:cNvPicPr>
            <a:picLocks noChangeAspect="1"/>
          </p:cNvPicPr>
          <p:nvPr/>
        </p:nvPicPr>
        <p:blipFill>
          <a:blip r:embed="rId3"/>
          <a:stretch>
            <a:fillRect/>
          </a:stretch>
        </p:blipFill>
        <p:spPr>
          <a:xfrm>
            <a:off x="903024" y="4070157"/>
            <a:ext cx="5691740" cy="2567470"/>
          </a:xfrm>
          <a:prstGeom prst="rect">
            <a:avLst/>
          </a:prstGeom>
        </p:spPr>
      </p:pic>
    </p:spTree>
    <p:extLst>
      <p:ext uri="{BB962C8B-B14F-4D97-AF65-F5344CB8AC3E}">
        <p14:creationId xmlns:p14="http://schemas.microsoft.com/office/powerpoint/2010/main" val="494042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Formål med optimerings metode</a:t>
            </a:r>
          </a:p>
        </p:txBody>
      </p:sp>
      <p:sp>
        <p:nvSpPr>
          <p:cNvPr id="4" name="Rektangel 3"/>
          <p:cNvSpPr/>
          <p:nvPr/>
        </p:nvSpPr>
        <p:spPr>
          <a:xfrm>
            <a:off x="1298259" y="1774645"/>
            <a:ext cx="9369742" cy="3108543"/>
          </a:xfrm>
          <a:prstGeom prst="rect">
            <a:avLst/>
          </a:prstGeom>
        </p:spPr>
        <p:txBody>
          <a:bodyPr wrap="square">
            <a:spAutoFit/>
          </a:bodyPr>
          <a:lstStyle/>
          <a:p>
            <a:r>
              <a:rPr lang="da-DK" sz="2800" b="1" kern="1400" dirty="0">
                <a:latin typeface="+mj-lt"/>
                <a:ea typeface="Times New Roman" panose="02020603050405020304" pitchFamily="18" charset="0"/>
              </a:rPr>
              <a:t>Formålet med </a:t>
            </a:r>
            <a:r>
              <a:rPr lang="da-DK" sz="2800" b="1" kern="1400" dirty="0" smtClean="0">
                <a:latin typeface="+mj-lt"/>
                <a:ea typeface="Times New Roman" panose="02020603050405020304" pitchFamily="18" charset="0"/>
              </a:rPr>
              <a:t>enhver </a:t>
            </a:r>
            <a:r>
              <a:rPr lang="da-DK" sz="2800" b="1" kern="1400" dirty="0">
                <a:latin typeface="+mj-lt"/>
                <a:ea typeface="Times New Roman" panose="02020603050405020304" pitchFamily="18" charset="0"/>
              </a:rPr>
              <a:t>optimerings metode </a:t>
            </a:r>
            <a:r>
              <a:rPr lang="da-DK" sz="2800" b="1" kern="1400" dirty="0" smtClean="0">
                <a:latin typeface="+mj-lt"/>
                <a:ea typeface="Times New Roman" panose="02020603050405020304" pitchFamily="18" charset="0"/>
              </a:rPr>
              <a:t>er, at </a:t>
            </a:r>
            <a:r>
              <a:rPr lang="da-DK" sz="2800" b="1" kern="1400" dirty="0">
                <a:latin typeface="+mj-lt"/>
                <a:ea typeface="Times New Roman" panose="02020603050405020304" pitchFamily="18" charset="0"/>
              </a:rPr>
              <a:t>få kendskab til processens </a:t>
            </a:r>
            <a:r>
              <a:rPr lang="da-DK" sz="2800" b="1" kern="1400" dirty="0" smtClean="0">
                <a:latin typeface="+mj-lt"/>
                <a:ea typeface="Times New Roman" panose="02020603050405020304" pitchFamily="18" charset="0"/>
              </a:rPr>
              <a:t>egen </a:t>
            </a:r>
            <a:r>
              <a:rPr lang="da-DK" sz="2800" b="1" kern="1400" dirty="0">
                <a:latin typeface="+mj-lt"/>
                <a:ea typeface="Times New Roman" panose="02020603050405020304" pitchFamily="18" charset="0"/>
              </a:rPr>
              <a:t>forstærkning og dens tids konstanter. </a:t>
            </a:r>
            <a:endParaRPr lang="da-DK" sz="2800" b="1" kern="1400" dirty="0" smtClean="0">
              <a:latin typeface="+mj-lt"/>
              <a:ea typeface="Times New Roman" panose="02020603050405020304" pitchFamily="18" charset="0"/>
            </a:endParaRPr>
          </a:p>
          <a:p>
            <a:endParaRPr lang="da-DK" sz="2800" kern="1400" dirty="0" smtClean="0">
              <a:latin typeface="+mj-lt"/>
              <a:ea typeface="Times New Roman" panose="02020603050405020304" pitchFamily="18" charset="0"/>
            </a:endParaRPr>
          </a:p>
          <a:p>
            <a:r>
              <a:rPr lang="da-DK" sz="2800" kern="1400" dirty="0" smtClean="0">
                <a:latin typeface="+mj-lt"/>
                <a:ea typeface="Times New Roman" panose="02020603050405020304" pitchFamily="18" charset="0"/>
              </a:rPr>
              <a:t>Ved for </a:t>
            </a:r>
            <a:r>
              <a:rPr lang="da-DK" sz="2800" kern="1400" dirty="0">
                <a:latin typeface="+mj-lt"/>
                <a:ea typeface="Times New Roman" panose="02020603050405020304" pitchFamily="18" charset="0"/>
              </a:rPr>
              <a:t>eks. Ziegler &amp; Nichols </a:t>
            </a:r>
            <a:r>
              <a:rPr lang="da-DK" sz="2800" kern="1400" dirty="0" smtClean="0">
                <a:latin typeface="+mj-lt"/>
                <a:ea typeface="Times New Roman" panose="02020603050405020304" pitchFamily="18" charset="0"/>
              </a:rPr>
              <a:t>metoden </a:t>
            </a:r>
            <a:r>
              <a:rPr lang="da-DK" sz="2800" kern="1400" dirty="0">
                <a:latin typeface="+mj-lt"/>
                <a:ea typeface="Times New Roman" panose="02020603050405020304" pitchFamily="18" charset="0"/>
              </a:rPr>
              <a:t>finder man en kritisk </a:t>
            </a:r>
            <a:r>
              <a:rPr lang="da-DK" sz="2800" kern="1400" dirty="0" smtClean="0">
                <a:latin typeface="+mj-lt"/>
                <a:ea typeface="Times New Roman" panose="02020603050405020304" pitchFamily="18" charset="0"/>
              </a:rPr>
              <a:t>forstærkning, der </a:t>
            </a:r>
            <a:r>
              <a:rPr lang="da-DK" sz="2800" kern="1400" dirty="0">
                <a:latin typeface="+mj-lt"/>
                <a:ea typeface="Times New Roman" panose="02020603050405020304" pitchFamily="18" charset="0"/>
              </a:rPr>
              <a:t>fortæller noget om procesforstærkningen og en kritisk </a:t>
            </a:r>
            <a:r>
              <a:rPr lang="da-DK" sz="2800" kern="1400" dirty="0" smtClean="0">
                <a:latin typeface="+mj-lt"/>
                <a:ea typeface="Times New Roman" panose="02020603050405020304" pitchFamily="18" charset="0"/>
              </a:rPr>
              <a:t>svingningstid, </a:t>
            </a:r>
            <a:r>
              <a:rPr lang="da-DK" sz="2800" kern="1400" dirty="0">
                <a:latin typeface="+mj-lt"/>
                <a:ea typeface="Times New Roman" panose="02020603050405020304" pitchFamily="18" charset="0"/>
              </a:rPr>
              <a:t>der fortæller noget om processens tidskonstanter</a:t>
            </a:r>
            <a:endParaRPr lang="da-DK" sz="2800" dirty="0">
              <a:latin typeface="+mj-lt"/>
            </a:endParaRPr>
          </a:p>
        </p:txBody>
      </p:sp>
    </p:spTree>
    <p:extLst>
      <p:ext uri="{BB962C8B-B14F-4D97-AF65-F5344CB8AC3E}">
        <p14:creationId xmlns:p14="http://schemas.microsoft.com/office/powerpoint/2010/main" val="354870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Valg af optimerings metode</a:t>
            </a:r>
          </a:p>
        </p:txBody>
      </p:sp>
      <p:sp>
        <p:nvSpPr>
          <p:cNvPr id="4" name="Tekstboks 1"/>
          <p:cNvSpPr txBox="1"/>
          <p:nvPr/>
        </p:nvSpPr>
        <p:spPr>
          <a:xfrm>
            <a:off x="1136074" y="953018"/>
            <a:ext cx="10566400" cy="5355312"/>
          </a:xfrm>
          <a:prstGeom prst="rect">
            <a:avLst/>
          </a:prstGeom>
          <a:noFill/>
        </p:spPr>
        <p:txBody>
          <a:bodyPr wrap="square" rtlCol="0">
            <a:spAutoFit/>
          </a:bodyPr>
          <a:lstStyle/>
          <a:p>
            <a:r>
              <a:rPr lang="da-DK" b="1" dirty="0" smtClean="0"/>
              <a:t>Lukket sløjfe:</a:t>
            </a:r>
          </a:p>
          <a:p>
            <a:r>
              <a:rPr lang="da-DK" dirty="0" smtClean="0"/>
              <a:t>Ziegler Nichols: 	God ved hurtige til middel processer.</a:t>
            </a:r>
          </a:p>
          <a:p>
            <a:r>
              <a:rPr lang="da-DK" dirty="0"/>
              <a:t>	</a:t>
            </a:r>
            <a:r>
              <a:rPr lang="da-DK" dirty="0" smtClean="0"/>
              <a:t>	Proces skal kunne tåle at svinge.</a:t>
            </a:r>
          </a:p>
          <a:p>
            <a:r>
              <a:rPr lang="da-DK" dirty="0"/>
              <a:t>	</a:t>
            </a:r>
            <a:r>
              <a:rPr lang="da-DK" dirty="0" smtClean="0"/>
              <a:t>	Giver lidt hårdere parameter men tendens til svingninger.</a:t>
            </a:r>
          </a:p>
          <a:p>
            <a:r>
              <a:rPr lang="da-DK" dirty="0"/>
              <a:t>	</a:t>
            </a:r>
            <a:r>
              <a:rPr lang="da-DK" dirty="0" smtClean="0"/>
              <a:t>	Skal i reglen efteroptimeres.</a:t>
            </a:r>
          </a:p>
          <a:p>
            <a:r>
              <a:rPr lang="da-DK" dirty="0" smtClean="0"/>
              <a:t>Ib holm Nielsen:	God ved meget hurtige </a:t>
            </a:r>
            <a:r>
              <a:rPr lang="da-DK" dirty="0"/>
              <a:t>til middel </a:t>
            </a:r>
            <a:r>
              <a:rPr lang="da-DK" dirty="0" smtClean="0"/>
              <a:t>processer.</a:t>
            </a:r>
          </a:p>
          <a:p>
            <a:r>
              <a:rPr lang="da-DK" dirty="0"/>
              <a:t>	</a:t>
            </a:r>
            <a:r>
              <a:rPr lang="da-DK" dirty="0" smtClean="0"/>
              <a:t>	Hvis man betragter U og er meget forsigtig kan proces svingninger helt undgås. </a:t>
            </a:r>
          </a:p>
          <a:p>
            <a:r>
              <a:rPr lang="da-DK" dirty="0"/>
              <a:t>	</a:t>
            </a:r>
            <a:r>
              <a:rPr lang="da-DK" dirty="0" smtClean="0"/>
              <a:t>	Giver en blød regulering.</a:t>
            </a:r>
          </a:p>
          <a:p>
            <a:r>
              <a:rPr lang="da-DK" dirty="0"/>
              <a:t>	</a:t>
            </a:r>
            <a:r>
              <a:rPr lang="da-DK" dirty="0" smtClean="0"/>
              <a:t>	Skal ikke efteroptimeres og kan bruges til inspiration ved efteroptimering.</a:t>
            </a:r>
          </a:p>
          <a:p>
            <a:endParaRPr lang="da-DK" b="1" dirty="0" smtClean="0"/>
          </a:p>
          <a:p>
            <a:r>
              <a:rPr lang="da-DK" b="1" dirty="0" smtClean="0"/>
              <a:t>Åben lukket sløjfe:</a:t>
            </a:r>
          </a:p>
          <a:p>
            <a:r>
              <a:rPr lang="da-DK" dirty="0" smtClean="0"/>
              <a:t>Th. Heilmann:	God </a:t>
            </a:r>
            <a:r>
              <a:rPr lang="da-DK" dirty="0"/>
              <a:t>ved </a:t>
            </a:r>
            <a:r>
              <a:rPr lang="da-DK" dirty="0" smtClean="0"/>
              <a:t>middel til langsomme processer.</a:t>
            </a:r>
          </a:p>
          <a:p>
            <a:r>
              <a:rPr lang="da-DK" dirty="0"/>
              <a:t>	</a:t>
            </a:r>
            <a:r>
              <a:rPr lang="da-DK" dirty="0" smtClean="0"/>
              <a:t>	Lidt besværlig at bruge men værd at prøve når alt andet svigter.</a:t>
            </a:r>
          </a:p>
          <a:p>
            <a:endParaRPr lang="da-DK" b="1" dirty="0" smtClean="0"/>
          </a:p>
          <a:p>
            <a:r>
              <a:rPr lang="da-DK" b="1" dirty="0" smtClean="0"/>
              <a:t>Åben sløjfe:	</a:t>
            </a:r>
          </a:p>
          <a:p>
            <a:r>
              <a:rPr lang="da-DK" dirty="0" err="1" smtClean="0"/>
              <a:t>Coon</a:t>
            </a:r>
            <a:r>
              <a:rPr lang="da-DK" dirty="0" smtClean="0"/>
              <a:t> og Cohen:	God ved langsomme processer.</a:t>
            </a:r>
          </a:p>
          <a:p>
            <a:r>
              <a:rPr lang="da-DK" dirty="0"/>
              <a:t>	</a:t>
            </a:r>
            <a:r>
              <a:rPr lang="da-DK" dirty="0" smtClean="0"/>
              <a:t>	Kan give parameter der svinger.</a:t>
            </a:r>
          </a:p>
          <a:p>
            <a:r>
              <a:rPr lang="da-DK" dirty="0"/>
              <a:t>	</a:t>
            </a:r>
            <a:r>
              <a:rPr lang="da-DK" dirty="0" smtClean="0"/>
              <a:t>	Skal </a:t>
            </a:r>
            <a:r>
              <a:rPr lang="da-DK" dirty="0"/>
              <a:t>i reglen </a:t>
            </a:r>
            <a:r>
              <a:rPr lang="da-DK" dirty="0" smtClean="0"/>
              <a:t>efteroptimeres.</a:t>
            </a:r>
            <a:endParaRPr lang="da-DK" dirty="0"/>
          </a:p>
          <a:p>
            <a:endParaRPr lang="da-DK" dirty="0"/>
          </a:p>
        </p:txBody>
      </p:sp>
    </p:spTree>
    <p:extLst>
      <p:ext uri="{BB962C8B-B14F-4D97-AF65-F5344CB8AC3E}">
        <p14:creationId xmlns:p14="http://schemas.microsoft.com/office/powerpoint/2010/main" val="3451526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Ziegler &amp; Nichols </a:t>
            </a:r>
            <a:r>
              <a:rPr lang="da-DK" sz="2800" dirty="0" smtClean="0"/>
              <a:t>metode</a:t>
            </a:r>
            <a:endParaRPr lang="da-DK" sz="2800" dirty="0"/>
          </a:p>
        </p:txBody>
      </p:sp>
      <p:pic>
        <p:nvPicPr>
          <p:cNvPr id="2" name="Billede 1"/>
          <p:cNvPicPr>
            <a:picLocks noChangeAspect="1"/>
          </p:cNvPicPr>
          <p:nvPr/>
        </p:nvPicPr>
        <p:blipFill>
          <a:blip r:embed="rId2"/>
          <a:stretch>
            <a:fillRect/>
          </a:stretch>
        </p:blipFill>
        <p:spPr>
          <a:xfrm>
            <a:off x="1634979" y="977034"/>
            <a:ext cx="8478838" cy="5751602"/>
          </a:xfrm>
          <a:prstGeom prst="rect">
            <a:avLst/>
          </a:prstGeom>
        </p:spPr>
      </p:pic>
    </p:spTree>
    <p:extLst>
      <p:ext uri="{BB962C8B-B14F-4D97-AF65-F5344CB8AC3E}">
        <p14:creationId xmlns:p14="http://schemas.microsoft.com/office/powerpoint/2010/main" val="3975672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Ziegler &amp; Nichols metode</a:t>
            </a:r>
          </a:p>
        </p:txBody>
      </p:sp>
      <p:graphicFrame>
        <p:nvGraphicFramePr>
          <p:cNvPr id="4" name="Tabel 3"/>
          <p:cNvGraphicFramePr>
            <a:graphicFrameLocks noGrp="1"/>
          </p:cNvGraphicFramePr>
          <p:nvPr>
            <p:extLst>
              <p:ext uri="{D42A27DB-BD31-4B8C-83A1-F6EECF244321}">
                <p14:modId xmlns:p14="http://schemas.microsoft.com/office/powerpoint/2010/main" val="3234362734"/>
              </p:ext>
            </p:extLst>
          </p:nvPr>
        </p:nvGraphicFramePr>
        <p:xfrm>
          <a:off x="2279242" y="1176219"/>
          <a:ext cx="7649848" cy="2740000"/>
        </p:xfrm>
        <a:graphic>
          <a:graphicData uri="http://schemas.openxmlformats.org/drawingml/2006/table">
            <a:tbl>
              <a:tblPr firstRow="1" firstCol="1" bandRow="1"/>
              <a:tblGrid>
                <a:gridCol w="1527109">
                  <a:extLst>
                    <a:ext uri="{9D8B030D-6E8A-4147-A177-3AD203B41FA5}">
                      <a16:colId xmlns:a16="http://schemas.microsoft.com/office/drawing/2014/main" val="20000"/>
                    </a:ext>
                  </a:extLst>
                </a:gridCol>
                <a:gridCol w="1465929">
                  <a:extLst>
                    <a:ext uri="{9D8B030D-6E8A-4147-A177-3AD203B41FA5}">
                      <a16:colId xmlns:a16="http://schemas.microsoft.com/office/drawing/2014/main" val="20001"/>
                    </a:ext>
                  </a:extLst>
                </a:gridCol>
                <a:gridCol w="1544590">
                  <a:extLst>
                    <a:ext uri="{9D8B030D-6E8A-4147-A177-3AD203B41FA5}">
                      <a16:colId xmlns:a16="http://schemas.microsoft.com/office/drawing/2014/main" val="20002"/>
                    </a:ext>
                  </a:extLst>
                </a:gridCol>
                <a:gridCol w="1544590">
                  <a:extLst>
                    <a:ext uri="{9D8B030D-6E8A-4147-A177-3AD203B41FA5}">
                      <a16:colId xmlns:a16="http://schemas.microsoft.com/office/drawing/2014/main" val="20003"/>
                    </a:ext>
                  </a:extLst>
                </a:gridCol>
                <a:gridCol w="1567630">
                  <a:extLst>
                    <a:ext uri="{9D8B030D-6E8A-4147-A177-3AD203B41FA5}">
                      <a16:colId xmlns:a16="http://schemas.microsoft.com/office/drawing/2014/main" val="20004"/>
                    </a:ext>
                  </a:extLst>
                </a:gridCol>
              </a:tblGrid>
              <a:tr h="685000">
                <a:tc>
                  <a:txBody>
                    <a:bodyPr/>
                    <a:lstStyle/>
                    <a:p>
                      <a:pPr algn="ctr">
                        <a:spcAft>
                          <a:spcPts val="0"/>
                        </a:spcAft>
                      </a:pPr>
                      <a:r>
                        <a:rPr lang="da-DK" sz="2400" b="1" kern="1400" dirty="0">
                          <a:solidFill>
                            <a:srgbClr val="002060"/>
                          </a:solidFill>
                          <a:effectLst/>
                          <a:latin typeface="Times New Roman" panose="02020603050405020304" pitchFamily="18" charset="0"/>
                          <a:ea typeface="Times New Roman" panose="02020603050405020304" pitchFamily="18" charset="0"/>
                        </a:rPr>
                        <a:t>Z og N</a:t>
                      </a:r>
                      <a:endParaRPr lang="da-DK" sz="2400" kern="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b="1" kern="1400">
                          <a:solidFill>
                            <a:srgbClr val="FF0000"/>
                          </a:solidFill>
                          <a:effectLst/>
                          <a:latin typeface="Times New Roman" panose="02020603050405020304" pitchFamily="18" charset="0"/>
                          <a:ea typeface="Times New Roman" panose="02020603050405020304" pitchFamily="18" charset="0"/>
                        </a:rPr>
                        <a:t>Xp %</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b="1" kern="1400">
                          <a:solidFill>
                            <a:srgbClr val="002060"/>
                          </a:solidFill>
                          <a:effectLst/>
                          <a:latin typeface="Times New Roman" panose="02020603050405020304" pitchFamily="18" charset="0"/>
                          <a:ea typeface="Times New Roman" panose="02020603050405020304" pitchFamily="18" charset="0"/>
                        </a:rPr>
                        <a:t>KP</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b="1" kern="1400">
                          <a:solidFill>
                            <a:srgbClr val="002060"/>
                          </a:solidFill>
                          <a:effectLst/>
                          <a:latin typeface="Times New Roman" panose="02020603050405020304" pitchFamily="18" charset="0"/>
                          <a:ea typeface="Times New Roman" panose="02020603050405020304" pitchFamily="18" charset="0"/>
                        </a:rPr>
                        <a:t>Ti</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b="1" kern="1400">
                          <a:solidFill>
                            <a:srgbClr val="002060"/>
                          </a:solidFill>
                          <a:effectLst/>
                          <a:latin typeface="Times New Roman" panose="02020603050405020304" pitchFamily="18" charset="0"/>
                          <a:ea typeface="Times New Roman" panose="02020603050405020304" pitchFamily="18" charset="0"/>
                        </a:rPr>
                        <a:t>Td</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685000">
                <a:tc>
                  <a:txBody>
                    <a:bodyPr/>
                    <a:lstStyle/>
                    <a:p>
                      <a:pPr algn="ctr">
                        <a:spcAft>
                          <a:spcPts val="0"/>
                        </a:spcAft>
                      </a:pPr>
                      <a:r>
                        <a:rPr lang="da-DK" sz="2400" b="1" kern="1400">
                          <a:solidFill>
                            <a:srgbClr val="002060"/>
                          </a:solidFill>
                          <a:effectLst/>
                          <a:latin typeface="Times New Roman" panose="02020603050405020304" pitchFamily="18" charset="0"/>
                          <a:ea typeface="Times New Roman" panose="02020603050405020304" pitchFamily="18" charset="0"/>
                        </a:rPr>
                        <a:t>P</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solidFill>
                            <a:srgbClr val="FF0000"/>
                          </a:solidFill>
                          <a:effectLst/>
                          <a:latin typeface="Times New Roman" panose="02020603050405020304" pitchFamily="18" charset="0"/>
                          <a:ea typeface="Times New Roman" panose="02020603050405020304" pitchFamily="18" charset="0"/>
                        </a:rPr>
                        <a:t>Xpk / 0.5</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Kpk * 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685000">
                <a:tc>
                  <a:txBody>
                    <a:bodyPr/>
                    <a:lstStyle/>
                    <a:p>
                      <a:pPr algn="ctr">
                        <a:spcAft>
                          <a:spcPts val="0"/>
                        </a:spcAft>
                      </a:pPr>
                      <a:r>
                        <a:rPr lang="da-DK" sz="2400" b="1" kern="1400">
                          <a:solidFill>
                            <a:srgbClr val="002060"/>
                          </a:solidFill>
                          <a:effectLst/>
                          <a:latin typeface="Times New Roman" panose="02020603050405020304" pitchFamily="18" charset="0"/>
                          <a:ea typeface="Times New Roman" panose="02020603050405020304" pitchFamily="18" charset="0"/>
                        </a:rPr>
                        <a:t>PI</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solidFill>
                            <a:srgbClr val="FF0000"/>
                          </a:solidFill>
                          <a:effectLst/>
                          <a:latin typeface="Times New Roman" panose="02020603050405020304" pitchFamily="18" charset="0"/>
                          <a:ea typeface="Times New Roman" panose="02020603050405020304" pitchFamily="18" charset="0"/>
                        </a:rPr>
                        <a:t>Xpk / 0.45</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Kpk * 0.45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Tk * 0.83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dirty="0">
                          <a:effectLst/>
                          <a:latin typeface="Times New Roman" panose="02020603050405020304" pitchFamily="18" charset="0"/>
                          <a:ea typeface="Times New Roman" panose="02020603050405020304" pitchFamily="18" charset="0"/>
                        </a:rPr>
                        <a:t>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85000">
                <a:tc>
                  <a:txBody>
                    <a:bodyPr/>
                    <a:lstStyle/>
                    <a:p>
                      <a:pPr algn="ctr">
                        <a:spcAft>
                          <a:spcPts val="0"/>
                        </a:spcAft>
                      </a:pPr>
                      <a:r>
                        <a:rPr lang="da-DK" sz="2400" b="1" kern="1400">
                          <a:solidFill>
                            <a:srgbClr val="002060"/>
                          </a:solidFill>
                          <a:effectLst/>
                          <a:latin typeface="Times New Roman" panose="02020603050405020304" pitchFamily="18" charset="0"/>
                          <a:ea typeface="Times New Roman" panose="02020603050405020304" pitchFamily="18" charset="0"/>
                        </a:rPr>
                        <a:t>PID</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solidFill>
                            <a:srgbClr val="FF0000"/>
                          </a:solidFill>
                          <a:effectLst/>
                          <a:latin typeface="Times New Roman" panose="02020603050405020304" pitchFamily="18" charset="0"/>
                          <a:ea typeface="Times New Roman" panose="02020603050405020304" pitchFamily="18" charset="0"/>
                        </a:rPr>
                        <a:t>Xpk / 0.6</a:t>
                      </a:r>
                      <a:endParaRPr lang="da-DK" sz="2400" kern="14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Kpk * 0.6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a:effectLst/>
                          <a:latin typeface="Times New Roman" panose="02020603050405020304" pitchFamily="18" charset="0"/>
                          <a:ea typeface="Times New Roman" panose="02020603050405020304" pitchFamily="18" charset="0"/>
                        </a:rPr>
                        <a:t>Tk * 0.5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da-DK" sz="2400" kern="1400" dirty="0">
                          <a:effectLst/>
                          <a:latin typeface="Times New Roman" panose="02020603050405020304" pitchFamily="18" charset="0"/>
                          <a:ea typeface="Times New Roman" panose="02020603050405020304" pitchFamily="18" charset="0"/>
                        </a:rPr>
                        <a:t>Tk * 0.125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5" name="Billede 4"/>
          <p:cNvPicPr/>
          <p:nvPr/>
        </p:nvPicPr>
        <p:blipFill>
          <a:blip r:embed="rId2">
            <a:extLst>
              <a:ext uri="{28A0092B-C50C-407E-A947-70E740481C1C}">
                <a14:useLocalDpi xmlns:a14="http://schemas.microsoft.com/office/drawing/2010/main" val="0"/>
              </a:ext>
            </a:extLst>
          </a:blip>
          <a:srcRect/>
          <a:stretch>
            <a:fillRect/>
          </a:stretch>
        </p:blipFill>
        <p:spPr bwMode="auto">
          <a:xfrm>
            <a:off x="3521528" y="4242693"/>
            <a:ext cx="5165276" cy="1964144"/>
          </a:xfrm>
          <a:prstGeom prst="rect">
            <a:avLst/>
          </a:prstGeom>
          <a:noFill/>
          <a:ln>
            <a:noFill/>
          </a:ln>
        </p:spPr>
      </p:pic>
    </p:spTree>
    <p:extLst>
      <p:ext uri="{BB962C8B-B14F-4D97-AF65-F5344CB8AC3E}">
        <p14:creationId xmlns:p14="http://schemas.microsoft.com/office/powerpoint/2010/main" val="424485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Cohen &amp; </a:t>
            </a:r>
            <a:r>
              <a:rPr lang="da-DK" sz="2800" dirty="0" err="1"/>
              <a:t>Coon’s</a:t>
            </a:r>
            <a:r>
              <a:rPr lang="da-DK" sz="2800" dirty="0"/>
              <a:t> Trinsvar </a:t>
            </a:r>
            <a:r>
              <a:rPr lang="da-DK" sz="2800" dirty="0" smtClean="0"/>
              <a:t>metode</a:t>
            </a:r>
            <a:endParaRPr lang="da-DK" sz="2800" dirty="0"/>
          </a:p>
        </p:txBody>
      </p:sp>
      <p:pic>
        <p:nvPicPr>
          <p:cNvPr id="4" name="Billed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3024" y="853124"/>
            <a:ext cx="4740394" cy="2896840"/>
          </a:xfrm>
          <a:prstGeom prst="rect">
            <a:avLst/>
          </a:prstGeom>
          <a:noFill/>
          <a:ln>
            <a:noFill/>
          </a:ln>
        </p:spPr>
      </p:pic>
      <p:pic>
        <p:nvPicPr>
          <p:cNvPr id="5" name="Billed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1273" y="3546764"/>
            <a:ext cx="5153891" cy="3186545"/>
          </a:xfrm>
          <a:prstGeom prst="rect">
            <a:avLst/>
          </a:prstGeom>
          <a:noFill/>
          <a:ln>
            <a:noFill/>
          </a:ln>
        </p:spPr>
      </p:pic>
      <p:sp>
        <p:nvSpPr>
          <p:cNvPr id="6" name="Rektangel 5"/>
          <p:cNvSpPr/>
          <p:nvPr/>
        </p:nvSpPr>
        <p:spPr>
          <a:xfrm>
            <a:off x="6557818" y="1263772"/>
            <a:ext cx="4969163" cy="4524315"/>
          </a:xfrm>
          <a:prstGeom prst="rect">
            <a:avLst/>
          </a:prstGeom>
        </p:spPr>
        <p:txBody>
          <a:bodyPr wrap="square">
            <a:spAutoFit/>
          </a:bodyPr>
          <a:lstStyle/>
          <a:p>
            <a:pPr>
              <a:spcAft>
                <a:spcPts val="0"/>
              </a:spcAft>
            </a:pPr>
            <a:r>
              <a:rPr lang="da-DK" b="1" kern="1400" dirty="0">
                <a:cs typeface="Times New Roman" panose="02020603050405020304" pitchFamily="18" charset="0"/>
              </a:rPr>
              <a:t>Fremgangs måde</a:t>
            </a:r>
            <a:endParaRPr lang="da-DK" b="1" i="1" kern="1400" dirty="0">
              <a:cs typeface="Times New Roman" panose="02020603050405020304" pitchFamily="18" charset="0"/>
            </a:endParaRPr>
          </a:p>
          <a:p>
            <a:pPr>
              <a:spcAft>
                <a:spcPts val="0"/>
              </a:spcAft>
            </a:pPr>
            <a:r>
              <a:rPr lang="da-DK" kern="1400" dirty="0">
                <a:ea typeface="Times New Roman" panose="02020603050405020304" pitchFamily="18" charset="0"/>
              </a:rPr>
              <a:t>Belastningen holdes konstant på en for processen normal </a:t>
            </a:r>
            <a:r>
              <a:rPr lang="da-DK" kern="1400" dirty="0" smtClean="0">
                <a:ea typeface="Times New Roman" panose="02020603050405020304" pitchFamily="18" charset="0"/>
              </a:rPr>
              <a:t>værdi. Eksempelvis </a:t>
            </a:r>
            <a:r>
              <a:rPr lang="da-DK" kern="1400" dirty="0">
                <a:ea typeface="Times New Roman" panose="02020603050405020304" pitchFamily="18" charset="0"/>
              </a:rPr>
              <a:t>middelhastighed på blæseren</a:t>
            </a:r>
            <a:r>
              <a:rPr lang="da-DK" kern="1400" dirty="0" smtClean="0">
                <a:ea typeface="Times New Roman" panose="02020603050405020304" pitchFamily="18" charset="0"/>
              </a:rPr>
              <a:t>.</a:t>
            </a:r>
          </a:p>
          <a:p>
            <a:pPr>
              <a:spcAft>
                <a:spcPts val="0"/>
              </a:spcAft>
            </a:pPr>
            <a:endParaRPr lang="da-DK" kern="1400" dirty="0">
              <a:ea typeface="Times New Roman" panose="02020603050405020304" pitchFamily="18" charset="0"/>
            </a:endParaRPr>
          </a:p>
          <a:p>
            <a:pPr>
              <a:spcAft>
                <a:spcPts val="0"/>
              </a:spcAft>
            </a:pPr>
            <a:r>
              <a:rPr lang="da-DK" kern="1400" dirty="0">
                <a:ea typeface="Times New Roman" panose="02020603050405020304" pitchFamily="18" charset="0"/>
              </a:rPr>
              <a:t>Regulatoren stilles i manuel og regulator udgangen stilles til en fast værdi </a:t>
            </a:r>
            <a:r>
              <a:rPr lang="da-DK" kern="1400" dirty="0" smtClean="0">
                <a:ea typeface="Times New Roman" panose="02020603050405020304" pitchFamily="18" charset="0"/>
              </a:rPr>
              <a:t>på f.eks. 40%. Der </a:t>
            </a:r>
            <a:r>
              <a:rPr lang="da-DK" kern="1400" dirty="0">
                <a:ea typeface="Times New Roman" panose="02020603050405020304" pitchFamily="18" charset="0"/>
              </a:rPr>
              <a:t>ventes til proces værdien PV har stabiliseret </a:t>
            </a:r>
            <a:r>
              <a:rPr lang="da-DK" kern="1400" dirty="0" smtClean="0">
                <a:ea typeface="Times New Roman" panose="02020603050405020304" pitchFamily="18" charset="0"/>
              </a:rPr>
              <a:t>sig </a:t>
            </a:r>
            <a:r>
              <a:rPr lang="da-DK" kern="1400" dirty="0">
                <a:ea typeface="Times New Roman" panose="02020603050405020304" pitchFamily="18" charset="0"/>
              </a:rPr>
              <a:t>på den </a:t>
            </a:r>
            <a:r>
              <a:rPr lang="da-DK" kern="1400" dirty="0" smtClean="0">
                <a:ea typeface="Times New Roman" panose="02020603050405020304" pitchFamily="18" charset="0"/>
              </a:rPr>
              <a:t>temperatur, som </a:t>
            </a:r>
            <a:r>
              <a:rPr lang="da-DK" kern="1400" dirty="0">
                <a:ea typeface="Times New Roman" panose="02020603050405020304" pitchFamily="18" charset="0"/>
              </a:rPr>
              <a:t>40% udgang giver i processen</a:t>
            </a:r>
            <a:r>
              <a:rPr lang="da-DK" kern="1400" dirty="0" smtClean="0">
                <a:ea typeface="Times New Roman" panose="02020603050405020304" pitchFamily="18" charset="0"/>
              </a:rPr>
              <a:t>.</a:t>
            </a:r>
          </a:p>
          <a:p>
            <a:pPr>
              <a:spcAft>
                <a:spcPts val="0"/>
              </a:spcAft>
            </a:pPr>
            <a:endParaRPr lang="da-DK" kern="1400" dirty="0">
              <a:ea typeface="Times New Roman" panose="02020603050405020304" pitchFamily="18" charset="0"/>
            </a:endParaRPr>
          </a:p>
          <a:p>
            <a:pPr>
              <a:spcAft>
                <a:spcPts val="0"/>
              </a:spcAft>
            </a:pPr>
            <a:r>
              <a:rPr lang="da-DK" kern="1400" dirty="0">
                <a:ea typeface="Times New Roman" panose="02020603050405020304" pitchFamily="18" charset="0"/>
              </a:rPr>
              <a:t>Når PV er stabil øges udgangen i et spring til </a:t>
            </a:r>
            <a:r>
              <a:rPr lang="da-DK" kern="1400" dirty="0" smtClean="0">
                <a:ea typeface="Times New Roman" panose="02020603050405020304" pitchFamily="18" charset="0"/>
              </a:rPr>
              <a:t>60%. Der ventes </a:t>
            </a:r>
            <a:r>
              <a:rPr lang="da-DK" kern="1400" dirty="0">
                <a:ea typeface="Times New Roman" panose="02020603050405020304" pitchFamily="18" charset="0"/>
              </a:rPr>
              <a:t>igen til PV har </a:t>
            </a:r>
            <a:r>
              <a:rPr lang="da-DK" kern="1400" dirty="0" smtClean="0">
                <a:ea typeface="Times New Roman" panose="02020603050405020304" pitchFamily="18" charset="0"/>
              </a:rPr>
              <a:t>stabiliseret </a:t>
            </a:r>
            <a:r>
              <a:rPr lang="da-DK" kern="1400" dirty="0">
                <a:ea typeface="Times New Roman" panose="02020603050405020304" pitchFamily="18" charset="0"/>
              </a:rPr>
              <a:t>sig. </a:t>
            </a:r>
            <a:endParaRPr lang="da-DK" kern="1400" dirty="0" smtClean="0">
              <a:ea typeface="Times New Roman" panose="02020603050405020304" pitchFamily="18" charset="0"/>
            </a:endParaRPr>
          </a:p>
          <a:p>
            <a:pPr>
              <a:spcAft>
                <a:spcPts val="0"/>
              </a:spcAft>
            </a:pPr>
            <a:endParaRPr lang="da-DK" kern="1400" dirty="0">
              <a:ea typeface="Times New Roman" panose="02020603050405020304" pitchFamily="18" charset="0"/>
            </a:endParaRPr>
          </a:p>
          <a:p>
            <a:pPr>
              <a:spcAft>
                <a:spcPts val="0"/>
              </a:spcAft>
            </a:pPr>
            <a:r>
              <a:rPr lang="da-DK" kern="1400" dirty="0">
                <a:ea typeface="Times New Roman" panose="02020603050405020304" pitchFamily="18" charset="0"/>
              </a:rPr>
              <a:t>Når PV har gjort </a:t>
            </a:r>
            <a:r>
              <a:rPr lang="da-DK" kern="1400" dirty="0" smtClean="0">
                <a:ea typeface="Times New Roman" panose="02020603050405020304" pitchFamily="18" charset="0"/>
              </a:rPr>
              <a:t>det, </a:t>
            </a:r>
            <a:r>
              <a:rPr lang="da-DK" kern="1400" dirty="0">
                <a:ea typeface="Times New Roman" panose="02020603050405020304" pitchFamily="18" charset="0"/>
              </a:rPr>
              <a:t>fryses </a:t>
            </a:r>
            <a:r>
              <a:rPr lang="da-DK" kern="1400" dirty="0" smtClean="0">
                <a:ea typeface="Times New Roman" panose="02020603050405020304" pitchFamily="18" charset="0"/>
              </a:rPr>
              <a:t>dataopsamlings billedet </a:t>
            </a:r>
            <a:r>
              <a:rPr lang="da-DK" kern="1400" dirty="0">
                <a:ea typeface="Times New Roman" panose="02020603050405020304" pitchFamily="18" charset="0"/>
              </a:rPr>
              <a:t>og tids aksen justeres til der </a:t>
            </a:r>
            <a:r>
              <a:rPr lang="da-DK" kern="1400" dirty="0" smtClean="0">
                <a:ea typeface="Times New Roman" panose="02020603050405020304" pitchFamily="18" charset="0"/>
              </a:rPr>
              <a:t>fremkommer </a:t>
            </a:r>
            <a:r>
              <a:rPr lang="da-DK" kern="1400" dirty="0">
                <a:ea typeface="Times New Roman" panose="02020603050405020304" pitchFamily="18" charset="0"/>
              </a:rPr>
              <a:t>en kurve der </a:t>
            </a:r>
            <a:r>
              <a:rPr lang="da-DK" kern="1400" dirty="0" smtClean="0">
                <a:ea typeface="Times New Roman" panose="02020603050405020304" pitchFamily="18" charset="0"/>
              </a:rPr>
              <a:t>ligner </a:t>
            </a:r>
            <a:r>
              <a:rPr lang="da-DK" kern="1400" dirty="0">
                <a:ea typeface="Times New Roman" panose="02020603050405020304" pitchFamily="18" charset="0"/>
              </a:rPr>
              <a:t>denne.</a:t>
            </a:r>
            <a:endParaRPr lang="da-DK" kern="1400" dirty="0">
              <a:effectLst/>
              <a:ea typeface="Times New Roman" panose="02020603050405020304" pitchFamily="18" charset="0"/>
            </a:endParaRPr>
          </a:p>
        </p:txBody>
      </p:sp>
    </p:spTree>
    <p:extLst>
      <p:ext uri="{BB962C8B-B14F-4D97-AF65-F5344CB8AC3E}">
        <p14:creationId xmlns:p14="http://schemas.microsoft.com/office/powerpoint/2010/main" val="660122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Cohen &amp; </a:t>
            </a:r>
            <a:r>
              <a:rPr lang="da-DK" sz="2800" dirty="0" err="1"/>
              <a:t>Coon’s</a:t>
            </a:r>
            <a:r>
              <a:rPr lang="da-DK" sz="2800" dirty="0"/>
              <a:t> Trinsvar </a:t>
            </a:r>
            <a:r>
              <a:rPr lang="da-DK" sz="2800" dirty="0" smtClean="0"/>
              <a:t>metode</a:t>
            </a:r>
            <a:endParaRPr lang="da-DK" sz="2800" dirty="0"/>
          </a:p>
        </p:txBody>
      </p:sp>
      <mc:AlternateContent xmlns:mc="http://schemas.openxmlformats.org/markup-compatibility/2006" xmlns:a14="http://schemas.microsoft.com/office/drawing/2010/main">
        <mc:Choice Requires="a14">
          <p:sp>
            <p:nvSpPr>
              <p:cNvPr id="6" name="Tekstfelt 5"/>
              <p:cNvSpPr txBox="1"/>
              <p:nvPr/>
            </p:nvSpPr>
            <p:spPr>
              <a:xfrm>
                <a:off x="9249679" y="1359728"/>
                <a:ext cx="1007840" cy="5203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a-DK" i="1" smtClean="0">
                              <a:latin typeface="Cambria Math" panose="02040503050406030204" pitchFamily="18" charset="0"/>
                            </a:rPr>
                          </m:ctrlPr>
                        </m:sSubPr>
                        <m:e>
                          <m:r>
                            <a:rPr lang="da-DK" b="0" i="1" smtClean="0">
                              <a:latin typeface="Cambria Math" panose="02040503050406030204" pitchFamily="18" charset="0"/>
                            </a:rPr>
                            <m:t>𝑆</m:t>
                          </m:r>
                        </m:e>
                        <m:sub>
                          <m:r>
                            <a:rPr lang="da-DK" b="0" i="1" smtClean="0">
                              <a:latin typeface="Cambria Math" panose="02040503050406030204" pitchFamily="18" charset="0"/>
                            </a:rPr>
                            <m:t>0</m:t>
                          </m:r>
                        </m:sub>
                      </m:sSub>
                      <m:r>
                        <a:rPr lang="da-DK" i="1" smtClean="0">
                          <a:latin typeface="Cambria Math" panose="02040503050406030204" pitchFamily="18" charset="0"/>
                        </a:rPr>
                        <m:t>=</m:t>
                      </m:r>
                      <m:f>
                        <m:fPr>
                          <m:ctrlPr>
                            <a:rPr lang="da-DK" i="1" smtClean="0">
                              <a:latin typeface="Cambria Math" panose="02040503050406030204" pitchFamily="18" charset="0"/>
                            </a:rPr>
                          </m:ctrlPr>
                        </m:fPr>
                        <m:num>
                          <m:r>
                            <a:rPr lang="da-DK" b="0" i="1" smtClean="0">
                              <a:latin typeface="Cambria Math" panose="02040503050406030204" pitchFamily="18" charset="0"/>
                            </a:rPr>
                            <m:t>𝑇</m:t>
                          </m:r>
                          <m:r>
                            <a:rPr lang="da-DK" b="0" i="1" smtClean="0">
                              <a:latin typeface="Cambria Math" panose="02040503050406030204" pitchFamily="18" charset="0"/>
                            </a:rPr>
                            <m:t>1</m:t>
                          </m:r>
                        </m:num>
                        <m:den>
                          <m:r>
                            <a:rPr lang="da-DK" b="0" i="1" smtClean="0">
                              <a:latin typeface="Cambria Math" panose="02040503050406030204" pitchFamily="18" charset="0"/>
                            </a:rPr>
                            <m:t>𝑇</m:t>
                          </m:r>
                          <m:r>
                            <a:rPr lang="da-DK" b="0" i="1" smtClean="0">
                              <a:latin typeface="Cambria Math" panose="02040503050406030204" pitchFamily="18" charset="0"/>
                            </a:rPr>
                            <m:t>0</m:t>
                          </m:r>
                        </m:den>
                      </m:f>
                    </m:oMath>
                  </m:oMathPara>
                </a14:m>
                <a:endParaRPr lang="da-DK" dirty="0"/>
              </a:p>
            </p:txBody>
          </p:sp>
        </mc:Choice>
        <mc:Fallback xmlns="">
          <p:sp>
            <p:nvSpPr>
              <p:cNvPr id="6" name="Tekstfelt 5"/>
              <p:cNvSpPr txBox="1">
                <a:spLocks noRot="1" noChangeAspect="1" noMove="1" noResize="1" noEditPoints="1" noAdjustHandles="1" noChangeArrowheads="1" noChangeShapeType="1" noTextEdit="1"/>
              </p:cNvSpPr>
              <p:nvPr/>
            </p:nvSpPr>
            <p:spPr>
              <a:xfrm>
                <a:off x="9249679" y="1359728"/>
                <a:ext cx="1007840" cy="520399"/>
              </a:xfrm>
              <a:prstGeom prst="rect">
                <a:avLst/>
              </a:prstGeom>
              <a:blipFill>
                <a:blip r:embed="rId4"/>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7" name="Tekstfelt 6"/>
              <p:cNvSpPr txBox="1"/>
              <p:nvPr/>
            </p:nvSpPr>
            <p:spPr>
              <a:xfrm>
                <a:off x="9249679" y="2602552"/>
                <a:ext cx="1511896" cy="545727"/>
              </a:xfrm>
              <a:prstGeom prst="rect">
                <a:avLst/>
              </a:prstGeom>
              <a:noFill/>
            </p:spPr>
            <p:txBody>
              <a:bodyPr wrap="square" rtlCol="0">
                <a:spAutoFit/>
              </a:bodyPr>
              <a:lstStyle/>
              <a:p>
                <a:r>
                  <a:rPr lang="da-DK" i="1" dirty="0" smtClean="0"/>
                  <a:t>G</a:t>
                </a:r>
                <a14:m>
                  <m:oMath xmlns:m="http://schemas.openxmlformats.org/officeDocument/2006/math">
                    <m:r>
                      <a:rPr lang="da-DK" sz="2000" i="1">
                        <a:latin typeface="Cambria Math" panose="02040503050406030204" pitchFamily="18" charset="0"/>
                      </a:rPr>
                      <m:t>=</m:t>
                    </m:r>
                    <m:f>
                      <m:fPr>
                        <m:ctrlPr>
                          <a:rPr lang="da-DK" sz="2000" i="1">
                            <a:latin typeface="Cambria Math" panose="02040503050406030204" pitchFamily="18" charset="0"/>
                          </a:rPr>
                        </m:ctrlPr>
                      </m:fPr>
                      <m:num>
                        <m:r>
                          <a:rPr lang="da-DK" sz="2000" i="1" smtClean="0">
                            <a:latin typeface="Cambria Math" panose="02040503050406030204" pitchFamily="18" charset="0"/>
                          </a:rPr>
                          <m:t>∆</m:t>
                        </m:r>
                        <m:r>
                          <a:rPr lang="da-DK" sz="2000" b="0" i="1" smtClean="0">
                            <a:latin typeface="Cambria Math" panose="02040503050406030204" pitchFamily="18" charset="0"/>
                          </a:rPr>
                          <m:t>𝑃𝑉</m:t>
                        </m:r>
                        <m:r>
                          <a:rPr lang="da-DK" sz="2000" b="0" i="1" smtClean="0">
                            <a:latin typeface="Cambria Math" panose="02040503050406030204" pitchFamily="18" charset="0"/>
                          </a:rPr>
                          <m:t>%</m:t>
                        </m:r>
                      </m:num>
                      <m:den>
                        <m:r>
                          <a:rPr lang="da-DK" sz="2000" i="1" smtClean="0">
                            <a:latin typeface="Cambria Math" panose="02040503050406030204" pitchFamily="18" charset="0"/>
                          </a:rPr>
                          <m:t>∆</m:t>
                        </m:r>
                        <m:r>
                          <a:rPr lang="da-DK" sz="2000" b="0" i="1" smtClean="0">
                            <a:latin typeface="Cambria Math" panose="02040503050406030204" pitchFamily="18" charset="0"/>
                          </a:rPr>
                          <m:t>𝑈</m:t>
                        </m:r>
                        <m:r>
                          <a:rPr lang="da-DK" sz="2000" b="0" i="1" smtClean="0">
                            <a:latin typeface="Cambria Math" panose="02040503050406030204" pitchFamily="18" charset="0"/>
                          </a:rPr>
                          <m:t>%</m:t>
                        </m:r>
                      </m:den>
                    </m:f>
                  </m:oMath>
                </a14:m>
                <a:endParaRPr lang="da-DK" sz="2000" dirty="0"/>
              </a:p>
            </p:txBody>
          </p:sp>
        </mc:Choice>
        <mc:Fallback xmlns="">
          <p:sp>
            <p:nvSpPr>
              <p:cNvPr id="7" name="Tekstfelt 6"/>
              <p:cNvSpPr txBox="1">
                <a:spLocks noRot="1" noChangeAspect="1" noMove="1" noResize="1" noEditPoints="1" noAdjustHandles="1" noChangeArrowheads="1" noChangeShapeType="1" noTextEdit="1"/>
              </p:cNvSpPr>
              <p:nvPr/>
            </p:nvSpPr>
            <p:spPr>
              <a:xfrm>
                <a:off x="9249679" y="2602552"/>
                <a:ext cx="1511896" cy="545727"/>
              </a:xfrm>
              <a:prstGeom prst="rect">
                <a:avLst/>
              </a:prstGeom>
              <a:blipFill>
                <a:blip r:embed="rId5"/>
                <a:stretch>
                  <a:fillRect l="-3226" b="-3371"/>
                </a:stretch>
              </a:blipFill>
            </p:spPr>
            <p:txBody>
              <a:bodyPr/>
              <a:lstStyle/>
              <a:p>
                <a:r>
                  <a:rPr lang="da-DK">
                    <a:noFill/>
                  </a:rPr>
                  <a:t> </a:t>
                </a:r>
              </a:p>
            </p:txBody>
          </p:sp>
        </mc:Fallback>
      </mc:AlternateContent>
      <p:sp>
        <p:nvSpPr>
          <p:cNvPr id="2" name="Tekstfelt 1"/>
          <p:cNvSpPr txBox="1"/>
          <p:nvPr/>
        </p:nvSpPr>
        <p:spPr>
          <a:xfrm>
            <a:off x="6881089" y="1439805"/>
            <a:ext cx="2105891" cy="369332"/>
          </a:xfrm>
          <a:prstGeom prst="rect">
            <a:avLst/>
          </a:prstGeom>
          <a:noFill/>
        </p:spPr>
        <p:txBody>
          <a:bodyPr wrap="square" rtlCol="0">
            <a:spAutoFit/>
          </a:bodyPr>
          <a:lstStyle/>
          <a:p>
            <a:r>
              <a:rPr lang="da-DK" dirty="0" smtClean="0"/>
              <a:t>Regulerbarhed</a:t>
            </a:r>
            <a:endParaRPr lang="da-DK" dirty="0"/>
          </a:p>
        </p:txBody>
      </p:sp>
      <p:sp>
        <p:nvSpPr>
          <p:cNvPr id="8" name="Tekstfelt 7"/>
          <p:cNvSpPr txBox="1"/>
          <p:nvPr/>
        </p:nvSpPr>
        <p:spPr>
          <a:xfrm>
            <a:off x="6881089" y="2690749"/>
            <a:ext cx="1911927" cy="369332"/>
          </a:xfrm>
          <a:prstGeom prst="rect">
            <a:avLst/>
          </a:prstGeom>
          <a:noFill/>
        </p:spPr>
        <p:txBody>
          <a:bodyPr wrap="square" rtlCol="0">
            <a:spAutoFit/>
          </a:bodyPr>
          <a:lstStyle/>
          <a:p>
            <a:r>
              <a:rPr lang="da-DK" dirty="0" smtClean="0"/>
              <a:t>Egen forstærkning</a:t>
            </a:r>
            <a:endParaRPr lang="da-DK" dirty="0"/>
          </a:p>
        </p:txBody>
      </p:sp>
      <p:pic>
        <p:nvPicPr>
          <p:cNvPr id="4" name="Billede 3"/>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6599" y="849745"/>
            <a:ext cx="5577873" cy="3254036"/>
          </a:xfrm>
          <a:prstGeom prst="rect">
            <a:avLst/>
          </a:prstGeom>
          <a:noFill/>
          <a:ln>
            <a:noFill/>
          </a:ln>
        </p:spPr>
      </p:pic>
      <p:graphicFrame>
        <p:nvGraphicFramePr>
          <p:cNvPr id="10" name="Tabel 9"/>
          <p:cNvGraphicFramePr>
            <a:graphicFrameLocks noGrp="1"/>
          </p:cNvGraphicFramePr>
          <p:nvPr>
            <p:extLst>
              <p:ext uri="{D42A27DB-BD31-4B8C-83A1-F6EECF244321}">
                <p14:modId xmlns:p14="http://schemas.microsoft.com/office/powerpoint/2010/main" val="2799142254"/>
              </p:ext>
            </p:extLst>
          </p:nvPr>
        </p:nvGraphicFramePr>
        <p:xfrm>
          <a:off x="7338735" y="4106616"/>
          <a:ext cx="4132830" cy="2589747"/>
        </p:xfrm>
        <a:graphic>
          <a:graphicData uri="http://schemas.openxmlformats.org/drawingml/2006/table">
            <a:tbl>
              <a:tblPr firstRow="1" firstCol="1" lastRow="1" lastCol="1" bandRow="1" bandCol="1"/>
              <a:tblGrid>
                <a:gridCol w="810889">
                  <a:extLst>
                    <a:ext uri="{9D8B030D-6E8A-4147-A177-3AD203B41FA5}">
                      <a16:colId xmlns:a16="http://schemas.microsoft.com/office/drawing/2014/main" val="1243404101"/>
                    </a:ext>
                  </a:extLst>
                </a:gridCol>
                <a:gridCol w="3321941">
                  <a:extLst>
                    <a:ext uri="{9D8B030D-6E8A-4147-A177-3AD203B41FA5}">
                      <a16:colId xmlns:a16="http://schemas.microsoft.com/office/drawing/2014/main" val="1674955861"/>
                    </a:ext>
                  </a:extLst>
                </a:gridCol>
              </a:tblGrid>
              <a:tr h="597731">
                <a:tc>
                  <a:txBody>
                    <a:bodyPr/>
                    <a:lstStyle/>
                    <a:p>
                      <a:pPr>
                        <a:spcAft>
                          <a:spcPts val="0"/>
                        </a:spcAft>
                      </a:pPr>
                      <a:r>
                        <a:rPr lang="da-DK" sz="1600" dirty="0">
                          <a:effectLst/>
                          <a:latin typeface="+mn-lt"/>
                          <a:ea typeface="Times New Roman" panose="02020603050405020304" pitchFamily="18" charset="0"/>
                        </a:rPr>
                        <a:t> So &gt; 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a-DK" sz="1600" dirty="0">
                          <a:effectLst/>
                          <a:latin typeface="+mn-lt"/>
                          <a:ea typeface="Times New Roman" panose="02020603050405020304" pitchFamily="18" charset="0"/>
                        </a:rPr>
                        <a:t>Meget god (mulighed for on-</a:t>
                      </a:r>
                      <a:r>
                        <a:rPr lang="da-DK" sz="1600" dirty="0" err="1">
                          <a:effectLst/>
                          <a:latin typeface="+mn-lt"/>
                          <a:ea typeface="Times New Roman" panose="02020603050405020304" pitchFamily="18" charset="0"/>
                        </a:rPr>
                        <a:t>off</a:t>
                      </a:r>
                      <a:r>
                        <a:rPr lang="da-DK" sz="1600" dirty="0">
                          <a:effectLst/>
                          <a:latin typeface="+mn-lt"/>
                          <a:ea typeface="Times New Roman" panose="02020603050405020304" pitchFamily="18" charset="0"/>
                        </a:rPr>
                        <a:t> eller P regulering)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4493226"/>
                  </a:ext>
                </a:extLst>
              </a:tr>
              <a:tr h="464762">
                <a:tc>
                  <a:txBody>
                    <a:bodyPr/>
                    <a:lstStyle/>
                    <a:p>
                      <a:pPr>
                        <a:spcAft>
                          <a:spcPts val="0"/>
                        </a:spcAft>
                      </a:pPr>
                      <a:r>
                        <a:rPr lang="da-DK" sz="1600" dirty="0">
                          <a:effectLst/>
                          <a:latin typeface="+mn-lt"/>
                          <a:ea typeface="Times New Roman" panose="02020603050405020304" pitchFamily="18" charset="0"/>
                        </a:rPr>
                        <a:t>So ≥ 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a-DK" sz="1600" dirty="0">
                          <a:effectLst/>
                          <a:latin typeface="+mn-lt"/>
                          <a:ea typeface="Times New Roman" panose="02020603050405020304" pitchFamily="18" charset="0"/>
                        </a:rPr>
                        <a:t>God (mulighed for PI regulering)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300582"/>
                  </a:ext>
                </a:extLst>
              </a:tr>
              <a:tr h="597731">
                <a:tc>
                  <a:txBody>
                    <a:bodyPr/>
                    <a:lstStyle/>
                    <a:p>
                      <a:pPr>
                        <a:spcAft>
                          <a:spcPts val="0"/>
                        </a:spcAft>
                      </a:pPr>
                      <a:r>
                        <a:rPr lang="da-DK" sz="1600">
                          <a:effectLst/>
                          <a:latin typeface="+mn-lt"/>
                          <a:ea typeface="Times New Roman" panose="02020603050405020304" pitchFamily="18" charset="0"/>
                        </a:rPr>
                        <a:t>So ≥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da-DK" sz="1600" dirty="0">
                          <a:effectLst/>
                          <a:latin typeface="+mn-lt"/>
                          <a:ea typeface="Times New Roman" panose="02020603050405020304" pitchFamily="18" charset="0"/>
                        </a:rPr>
                        <a:t>Mindre god </a:t>
                      </a:r>
                      <a:r>
                        <a:rPr lang="da-DK" sz="1600" dirty="0" smtClean="0">
                          <a:effectLst/>
                          <a:latin typeface="+mn-lt"/>
                          <a:ea typeface="Times New Roman" panose="02020603050405020304" pitchFamily="18" charset="0"/>
                        </a:rPr>
                        <a:t>(men mulighed </a:t>
                      </a:r>
                      <a:r>
                        <a:rPr lang="da-DK" sz="1600" dirty="0">
                          <a:effectLst/>
                          <a:latin typeface="+mn-lt"/>
                          <a:ea typeface="Times New Roman" panose="02020603050405020304" pitchFamily="18" charset="0"/>
                        </a:rPr>
                        <a:t>for PID regulering)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0103462"/>
                  </a:ext>
                </a:extLst>
              </a:tr>
              <a:tr h="929523">
                <a:tc>
                  <a:txBody>
                    <a:bodyPr/>
                    <a:lstStyle/>
                    <a:p>
                      <a:pPr>
                        <a:spcAft>
                          <a:spcPts val="0"/>
                        </a:spcAft>
                      </a:pPr>
                      <a:r>
                        <a:rPr lang="da-DK" sz="1600" dirty="0">
                          <a:effectLst/>
                          <a:latin typeface="+mn-lt"/>
                          <a:ea typeface="Times New Roman" panose="02020603050405020304" pitchFamily="18" charset="0"/>
                        </a:rPr>
                        <a:t>So &lt; 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11430">
                        <a:spcAft>
                          <a:spcPts val="0"/>
                        </a:spcAft>
                      </a:pPr>
                      <a:r>
                        <a:rPr lang="da-DK" sz="1600" dirty="0">
                          <a:effectLst/>
                          <a:latin typeface="+mn-lt"/>
                          <a:ea typeface="Times New Roman" panose="02020603050405020304" pitchFamily="18" charset="0"/>
                        </a:rPr>
                        <a:t>Svær (Mere kompleks regulering eller fysisk ændring af sløjfen)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5645052"/>
                  </a:ext>
                </a:extLst>
              </a:tr>
            </a:tbl>
          </a:graphicData>
        </a:graphic>
      </p:graphicFrame>
      <p:pic>
        <p:nvPicPr>
          <p:cNvPr id="26" name="Billede 25"/>
          <p:cNvPicPr>
            <a:picLocks noChangeAspect="1"/>
          </p:cNvPicPr>
          <p:nvPr/>
        </p:nvPicPr>
        <p:blipFill>
          <a:blip r:embed="rId7"/>
          <a:stretch>
            <a:fillRect/>
          </a:stretch>
        </p:blipFill>
        <p:spPr>
          <a:xfrm>
            <a:off x="655637" y="4103781"/>
            <a:ext cx="6202625" cy="2666251"/>
          </a:xfrm>
          <a:prstGeom prst="rect">
            <a:avLst/>
          </a:prstGeom>
        </p:spPr>
      </p:pic>
    </p:spTree>
    <p:extLst>
      <p:ext uri="{BB962C8B-B14F-4D97-AF65-F5344CB8AC3E}">
        <p14:creationId xmlns:p14="http://schemas.microsoft.com/office/powerpoint/2010/main" val="3814504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a:t>Ib Holm </a:t>
            </a:r>
            <a:r>
              <a:rPr lang="da-DK" sz="2800" dirty="0" err="1"/>
              <a:t>Nielsen’s</a:t>
            </a:r>
            <a:r>
              <a:rPr lang="da-DK" sz="2800" dirty="0"/>
              <a:t> (forsøgs) metode</a:t>
            </a:r>
          </a:p>
        </p:txBody>
      </p:sp>
      <p:sp>
        <p:nvSpPr>
          <p:cNvPr id="2" name="Rektangel 1"/>
          <p:cNvSpPr/>
          <p:nvPr/>
        </p:nvSpPr>
        <p:spPr>
          <a:xfrm>
            <a:off x="2660073" y="1454193"/>
            <a:ext cx="6354618" cy="4170372"/>
          </a:xfrm>
          <a:prstGeom prst="rect">
            <a:avLst/>
          </a:prstGeom>
        </p:spPr>
        <p:txBody>
          <a:bodyPr wrap="square">
            <a:spAutoFit/>
          </a:bodyPr>
          <a:lstStyle/>
          <a:p>
            <a:pPr marL="457200" lvl="0" indent="-457200" fontAlgn="base">
              <a:spcBef>
                <a:spcPct val="0"/>
              </a:spcBef>
              <a:spcAft>
                <a:spcPts val="1000"/>
              </a:spcAft>
              <a:buFont typeface="+mj-lt"/>
              <a:buAutoNum type="arabicPeriod"/>
            </a:pPr>
            <a:r>
              <a:rPr lang="da-DK" sz="2000" dirty="0">
                <a:latin typeface="Calibri" pitchFamily="34" charset="0"/>
                <a:cs typeface="Arial" pitchFamily="34" charset="0"/>
              </a:rPr>
              <a:t>Regulatoren står koblet i ”Auto” (sløjfen er lukket), og man starter med en ren proportional-regulering, dvs. Ti(Tn) = ∞ (eller </a:t>
            </a:r>
            <a:r>
              <a:rPr lang="da-DK" sz="2000" dirty="0" err="1">
                <a:latin typeface="Calibri" pitchFamily="34" charset="0"/>
                <a:cs typeface="Arial" pitchFamily="34" charset="0"/>
              </a:rPr>
              <a:t>off</a:t>
            </a:r>
            <a:r>
              <a:rPr lang="da-DK" sz="2000" dirty="0">
                <a:latin typeface="Calibri" pitchFamily="34" charset="0"/>
                <a:cs typeface="Arial" pitchFamily="34" charset="0"/>
              </a:rPr>
              <a:t>) og </a:t>
            </a:r>
            <a:r>
              <a:rPr lang="da-DK" sz="2000" dirty="0" err="1">
                <a:latin typeface="Calibri" pitchFamily="34" charset="0"/>
                <a:cs typeface="Arial" pitchFamily="34" charset="0"/>
              </a:rPr>
              <a:t>Td</a:t>
            </a:r>
            <a:r>
              <a:rPr lang="da-DK" sz="2000" dirty="0">
                <a:latin typeface="Calibri" pitchFamily="34" charset="0"/>
                <a:cs typeface="Arial" pitchFamily="34" charset="0"/>
              </a:rPr>
              <a:t> (Tv) = 0 (eller </a:t>
            </a:r>
            <a:r>
              <a:rPr lang="da-DK" sz="2000" dirty="0" err="1">
                <a:latin typeface="Calibri" pitchFamily="34" charset="0"/>
                <a:cs typeface="Arial" pitchFamily="34" charset="0"/>
              </a:rPr>
              <a:t>off</a:t>
            </a:r>
            <a:r>
              <a:rPr lang="da-DK" sz="2000" dirty="0" smtClean="0">
                <a:latin typeface="Calibri" pitchFamily="34" charset="0"/>
                <a:cs typeface="Arial" pitchFamily="34" charset="0"/>
              </a:rPr>
              <a:t>)</a:t>
            </a:r>
          </a:p>
          <a:p>
            <a:pPr marL="457200" indent="-457200" fontAlgn="base">
              <a:spcBef>
                <a:spcPct val="0"/>
              </a:spcBef>
              <a:spcAft>
                <a:spcPts val="1000"/>
              </a:spcAft>
              <a:buFont typeface="+mj-lt"/>
              <a:buAutoNum type="arabicPeriod"/>
            </a:pPr>
            <a:r>
              <a:rPr lang="da-DK" sz="2000" dirty="0" smtClean="0">
                <a:latin typeface="Calibri" pitchFamily="34" charset="0"/>
                <a:cs typeface="Arial" pitchFamily="34" charset="0"/>
              </a:rPr>
              <a:t>Der skrues langsomt op for forstærkningen Kp, indtil regulatorens udgangssignal U bliver uroligt. Kp stiles nu på halvdelen af denne værdi.</a:t>
            </a:r>
          </a:p>
          <a:p>
            <a:pPr marL="457200" indent="-457200" fontAlgn="base">
              <a:spcBef>
                <a:spcPct val="0"/>
              </a:spcBef>
              <a:spcAft>
                <a:spcPts val="1000"/>
              </a:spcAft>
              <a:buFont typeface="+mj-lt"/>
              <a:buAutoNum type="arabicPeriod"/>
            </a:pPr>
            <a:r>
              <a:rPr lang="da-DK" sz="2000" dirty="0" smtClean="0">
                <a:latin typeface="Calibri" pitchFamily="34" charset="0"/>
                <a:cs typeface="Arial" pitchFamily="34" charset="0"/>
              </a:rPr>
              <a:t>Hvis der ønskes integralvirkning, skrues Ti (Tn) ned, indtil udgangssignal U bliver uroligt. Ti (tn) skrues herefter lidt op igen.</a:t>
            </a:r>
          </a:p>
          <a:p>
            <a:pPr marL="457200" indent="-457200" fontAlgn="base">
              <a:spcBef>
                <a:spcPct val="0"/>
              </a:spcBef>
              <a:spcAft>
                <a:spcPts val="1000"/>
              </a:spcAft>
              <a:buFont typeface="+mj-lt"/>
              <a:buAutoNum type="arabicPeriod"/>
            </a:pPr>
            <a:r>
              <a:rPr lang="da-DK" sz="2000" dirty="0" smtClean="0">
                <a:latin typeface="Calibri" pitchFamily="34" charset="0"/>
                <a:cs typeface="Arial" pitchFamily="34" charset="0"/>
              </a:rPr>
              <a:t>Hvis der ønskes </a:t>
            </a:r>
            <a:r>
              <a:rPr lang="da-DK" sz="2000" dirty="0" err="1" smtClean="0">
                <a:latin typeface="Calibri" pitchFamily="34" charset="0"/>
                <a:cs typeface="Arial" pitchFamily="34" charset="0"/>
              </a:rPr>
              <a:t>differential</a:t>
            </a:r>
            <a:r>
              <a:rPr lang="da-DK" sz="2000" dirty="0" smtClean="0">
                <a:latin typeface="Calibri" pitchFamily="34" charset="0"/>
                <a:cs typeface="Arial" pitchFamily="34" charset="0"/>
              </a:rPr>
              <a:t> virkning, skrues </a:t>
            </a:r>
            <a:r>
              <a:rPr lang="da-DK" sz="2000" dirty="0" err="1" smtClean="0">
                <a:latin typeface="Calibri" pitchFamily="34" charset="0"/>
                <a:cs typeface="Arial" pitchFamily="34" charset="0"/>
              </a:rPr>
              <a:t>Td</a:t>
            </a:r>
            <a:r>
              <a:rPr lang="da-DK" sz="2000" dirty="0" smtClean="0">
                <a:latin typeface="Calibri" pitchFamily="34" charset="0"/>
                <a:cs typeface="Arial" pitchFamily="34" charset="0"/>
              </a:rPr>
              <a:t> (Tv) op, indtil udgangssignal U bliver uroligt. </a:t>
            </a:r>
            <a:r>
              <a:rPr lang="da-DK" sz="2000" dirty="0" err="1" smtClean="0">
                <a:latin typeface="Calibri" pitchFamily="34" charset="0"/>
                <a:cs typeface="Arial" pitchFamily="34" charset="0"/>
              </a:rPr>
              <a:t>Td</a:t>
            </a:r>
            <a:r>
              <a:rPr lang="da-DK" sz="2000" dirty="0" smtClean="0">
                <a:latin typeface="Calibri" pitchFamily="34" charset="0"/>
                <a:cs typeface="Arial" pitchFamily="34" charset="0"/>
              </a:rPr>
              <a:t> (Tv) skrues derefter lidt ned igen. </a:t>
            </a:r>
          </a:p>
        </p:txBody>
      </p:sp>
    </p:spTree>
    <p:extLst>
      <p:ext uri="{BB962C8B-B14F-4D97-AF65-F5344CB8AC3E}">
        <p14:creationId xmlns:p14="http://schemas.microsoft.com/office/powerpoint/2010/main" val="27850068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smtClean="0"/>
              <a:t>Praktisk Regulering (JEKM metoden)</a:t>
            </a:r>
            <a:endParaRPr lang="da-DK" sz="2800" dirty="0"/>
          </a:p>
        </p:txBody>
      </p:sp>
      <p:sp>
        <p:nvSpPr>
          <p:cNvPr id="2" name="Tekstfelt 1"/>
          <p:cNvSpPr txBox="1"/>
          <p:nvPr/>
        </p:nvSpPr>
        <p:spPr>
          <a:xfrm>
            <a:off x="3001818" y="1191491"/>
            <a:ext cx="8497453" cy="5355312"/>
          </a:xfrm>
          <a:prstGeom prst="rect">
            <a:avLst/>
          </a:prstGeom>
          <a:noFill/>
        </p:spPr>
        <p:txBody>
          <a:bodyPr wrap="square" rtlCol="0">
            <a:spAutoFit/>
          </a:bodyPr>
          <a:lstStyle/>
          <a:p>
            <a:r>
              <a:rPr lang="da-DK" dirty="0" smtClean="0"/>
              <a:t>Metoden går ud på, at man starter med en ren P regulator som ved Ib Holm Nielsens metode. Der findes en rimelig forstærkning med et forventeligt offset og måske en lille bule efter første ind sving (cirkel på billedet).</a:t>
            </a:r>
          </a:p>
          <a:p>
            <a:endParaRPr lang="da-DK" dirty="0"/>
          </a:p>
          <a:p>
            <a:r>
              <a:rPr lang="da-DK" dirty="0" smtClean="0"/>
              <a:t>Nu forsøges offset fjernet ved hjælp af I leddet. Hvor meget I tid afhænger af proces typen, så man må ”prøve sig frem”. Men generelt gælder, at ved hurtige processer bruges kort I tid og langsomme processer, længere I tid (eksempelvis motorregulering &lt;1sek. og varmeregulering 50-100 sek.)</a:t>
            </a:r>
          </a:p>
          <a:p>
            <a:endParaRPr lang="da-DK" dirty="0"/>
          </a:p>
          <a:p>
            <a:r>
              <a:rPr lang="da-DK" dirty="0" smtClean="0"/>
              <a:t>Hvis der ønskes D virkning kan I tiden øges en smule. Vær opmærksom på, at P virkningen dæmpes en smule af D leddet. Som tommelfinger regel startes med at indtaste en D værdi på ca. en fjerdedel af I tiden.</a:t>
            </a:r>
          </a:p>
          <a:p>
            <a:endParaRPr lang="da-DK" dirty="0"/>
          </a:p>
          <a:p>
            <a:r>
              <a:rPr lang="da-DK" dirty="0" smtClean="0"/>
              <a:t>Metoden er beskrevet og illustreret med billede eksempler i dokument på Learnspace:</a:t>
            </a:r>
          </a:p>
          <a:p>
            <a:r>
              <a:rPr lang="da-DK" dirty="0" smtClean="0"/>
              <a:t>”</a:t>
            </a:r>
            <a:r>
              <a:rPr lang="da-DK" dirty="0" smtClean="0">
                <a:solidFill>
                  <a:srgbClr val="0070C0"/>
                </a:solidFill>
              </a:rPr>
              <a:t>Reguleringsteknik </a:t>
            </a:r>
            <a:r>
              <a:rPr lang="da-DK" dirty="0">
                <a:solidFill>
                  <a:srgbClr val="0070C0"/>
                </a:solidFill>
              </a:rPr>
              <a:t>Automatiktekniker kompendie JEKM </a:t>
            </a:r>
            <a:r>
              <a:rPr lang="da-DK" dirty="0" smtClean="0">
                <a:solidFill>
                  <a:srgbClr val="0070C0"/>
                </a:solidFill>
              </a:rPr>
              <a:t>V2.docx</a:t>
            </a:r>
            <a:r>
              <a:rPr lang="da-DK" dirty="0" smtClean="0"/>
              <a:t>”</a:t>
            </a:r>
          </a:p>
          <a:p>
            <a:endParaRPr lang="da-DK" dirty="0"/>
          </a:p>
          <a:p>
            <a:r>
              <a:rPr lang="da-DK" dirty="0" smtClean="0"/>
              <a:t>Som ved de andre optimerings metoder, skal man altid være opmærksom på, hvilken type proces der arbejdes på. Nogle processer må ikke være for langsomme og nogle tåler eksempelvis ikke for store oversving.</a:t>
            </a:r>
            <a:endParaRPr lang="da-DK" dirty="0"/>
          </a:p>
        </p:txBody>
      </p:sp>
      <p:pic>
        <p:nvPicPr>
          <p:cNvPr id="4" name="Billede 3"/>
          <p:cNvPicPr>
            <a:picLocks noChangeAspect="1"/>
          </p:cNvPicPr>
          <p:nvPr/>
        </p:nvPicPr>
        <p:blipFill>
          <a:blip r:embed="rId2"/>
          <a:stretch>
            <a:fillRect/>
          </a:stretch>
        </p:blipFill>
        <p:spPr>
          <a:xfrm>
            <a:off x="903024" y="1191491"/>
            <a:ext cx="2000250" cy="2457450"/>
          </a:xfrm>
          <a:prstGeom prst="rect">
            <a:avLst/>
          </a:prstGeom>
        </p:spPr>
      </p:pic>
    </p:spTree>
    <p:extLst>
      <p:ext uri="{BB962C8B-B14F-4D97-AF65-F5344CB8AC3E}">
        <p14:creationId xmlns:p14="http://schemas.microsoft.com/office/powerpoint/2010/main" val="33510428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4" name="Billede 11"/>
          <p:cNvPicPr preferRelativeResize="0">
            <a:picLocks noChangeAspect="1"/>
          </p:cNvPicPr>
          <p:nvPr/>
        </p:nvPicPr>
        <p:blipFill rotWithShape="1">
          <a:blip r:embed="rId2">
            <a:extLst>
              <a:ext uri="{28A0092B-C50C-407E-A947-70E740481C1C}">
                <a14:useLocalDpi xmlns:a14="http://schemas.microsoft.com/office/drawing/2010/main" val="0"/>
              </a:ext>
            </a:extLst>
          </a:blip>
          <a:srcRect l="52577" t="32561" b="11690"/>
          <a:stretch/>
        </p:blipFill>
        <p:spPr bwMode="auto">
          <a:xfrm>
            <a:off x="903023" y="1161401"/>
            <a:ext cx="8192757" cy="5414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kstboks 5"/>
          <p:cNvSpPr txBox="1">
            <a:spLocks noChangeArrowheads="1"/>
          </p:cNvSpPr>
          <p:nvPr/>
        </p:nvSpPr>
        <p:spPr bwMode="auto">
          <a:xfrm>
            <a:off x="9153236" y="1256145"/>
            <a:ext cx="264823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a:cs typeface="Arial" charset="0"/>
              </a:rPr>
              <a:t>P-regulering</a:t>
            </a:r>
            <a:r>
              <a:rPr lang="da-DK" sz="2400" dirty="0" smtClean="0">
                <a:cs typeface="Arial" charset="0"/>
              </a:rPr>
              <a:t>:</a:t>
            </a:r>
          </a:p>
          <a:p>
            <a:pPr eaLnBrk="1" hangingPunct="1"/>
            <a:endParaRPr lang="da-DK" sz="2400" dirty="0" smtClean="0">
              <a:cs typeface="Arial" charset="0"/>
            </a:endParaRPr>
          </a:p>
          <a:p>
            <a:pPr eaLnBrk="1" hangingPunct="1"/>
            <a:r>
              <a:rPr lang="da-DK" sz="2400" dirty="0" smtClean="0">
                <a:cs typeface="Arial" charset="0"/>
              </a:rPr>
              <a:t>P-virkning </a:t>
            </a:r>
            <a:r>
              <a:rPr lang="da-DK" sz="2400" dirty="0">
                <a:cs typeface="Arial" charset="0"/>
              </a:rPr>
              <a:t>for lille, Kp for lille</a:t>
            </a:r>
          </a:p>
        </p:txBody>
      </p:sp>
      <p:pic>
        <p:nvPicPr>
          <p:cNvPr id="6" name="Billede 12"/>
          <p:cNvPicPr preferRelativeResize="0">
            <a:picLocks noChangeAspect="1"/>
          </p:cNvPicPr>
          <p:nvPr/>
        </p:nvPicPr>
        <p:blipFill>
          <a:blip r:embed="rId2">
            <a:extLst>
              <a:ext uri="{28A0092B-C50C-407E-A947-70E740481C1C}">
                <a14:useLocalDpi xmlns:a14="http://schemas.microsoft.com/office/drawing/2010/main" val="0"/>
              </a:ext>
            </a:extLst>
          </a:blip>
          <a:srcRect l="4431" t="34943" r="73532" b="47784"/>
          <a:stretch>
            <a:fillRect/>
          </a:stretch>
        </p:blipFill>
        <p:spPr bwMode="auto">
          <a:xfrm>
            <a:off x="5043055" y="4815531"/>
            <a:ext cx="3679293" cy="1622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489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rotWithShape="1">
          <a:blip r:embed="rId2"/>
          <a:srcRect l="1" r="-132" b="2290"/>
          <a:stretch/>
        </p:blipFill>
        <p:spPr>
          <a:xfrm>
            <a:off x="903023" y="1194232"/>
            <a:ext cx="8197328" cy="5354350"/>
          </a:xfrm>
          <a:prstGeom prst="rect">
            <a:avLst/>
          </a:prstGeom>
        </p:spPr>
      </p:pic>
      <p:sp>
        <p:nvSpPr>
          <p:cNvPr id="4" name="Tekstboks 5"/>
          <p:cNvSpPr txBox="1">
            <a:spLocks noChangeArrowheads="1"/>
          </p:cNvSpPr>
          <p:nvPr/>
        </p:nvSpPr>
        <p:spPr bwMode="auto">
          <a:xfrm>
            <a:off x="9097819" y="1194232"/>
            <a:ext cx="279862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P-regulering:</a:t>
            </a:r>
          </a:p>
          <a:p>
            <a:pPr eaLnBrk="1" hangingPunct="1"/>
            <a:endParaRPr lang="da-DK" sz="2400" dirty="0" smtClean="0">
              <a:cs typeface="Arial" charset="0"/>
            </a:endParaRPr>
          </a:p>
          <a:p>
            <a:pPr eaLnBrk="1" hangingPunct="1"/>
            <a:r>
              <a:rPr lang="da-DK" sz="2400" dirty="0" smtClean="0">
                <a:cs typeface="Arial" charset="0"/>
              </a:rPr>
              <a:t>P-virkning </a:t>
            </a:r>
            <a:r>
              <a:rPr lang="da-DK" sz="2400" dirty="0">
                <a:cs typeface="Arial" charset="0"/>
              </a:rPr>
              <a:t>tilpas, Kp optimal</a:t>
            </a:r>
          </a:p>
        </p:txBody>
      </p:sp>
    </p:spTree>
    <p:extLst>
      <p:ext uri="{BB962C8B-B14F-4D97-AF65-F5344CB8AC3E}">
        <p14:creationId xmlns:p14="http://schemas.microsoft.com/office/powerpoint/2010/main" val="40092847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150648"/>
            <a:ext cx="8209892" cy="5342516"/>
          </a:xfrm>
          <a:prstGeom prst="rect">
            <a:avLst/>
          </a:prstGeom>
        </p:spPr>
      </p:pic>
      <p:sp>
        <p:nvSpPr>
          <p:cNvPr id="4" name="Tekstboks 5"/>
          <p:cNvSpPr txBox="1">
            <a:spLocks noChangeArrowheads="1"/>
          </p:cNvSpPr>
          <p:nvPr/>
        </p:nvSpPr>
        <p:spPr bwMode="auto">
          <a:xfrm>
            <a:off x="9254837" y="1150648"/>
            <a:ext cx="2706254"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P-regulering:</a:t>
            </a:r>
          </a:p>
          <a:p>
            <a:pPr eaLnBrk="1" hangingPunct="1"/>
            <a:endParaRPr lang="da-DK" sz="2400" dirty="0">
              <a:cs typeface="Arial" charset="0"/>
            </a:endParaRPr>
          </a:p>
          <a:p>
            <a:pPr eaLnBrk="1" hangingPunct="1"/>
            <a:r>
              <a:rPr lang="da-DK" sz="2400" dirty="0" smtClean="0">
                <a:cs typeface="Arial" charset="0"/>
              </a:rPr>
              <a:t>P-virkning </a:t>
            </a:r>
            <a:r>
              <a:rPr lang="da-DK" sz="2400" dirty="0">
                <a:cs typeface="Arial" charset="0"/>
              </a:rPr>
              <a:t>for stor, Kp for stor</a:t>
            </a:r>
          </a:p>
        </p:txBody>
      </p:sp>
    </p:spTree>
    <p:extLst>
      <p:ext uri="{BB962C8B-B14F-4D97-AF65-F5344CB8AC3E}">
        <p14:creationId xmlns:p14="http://schemas.microsoft.com/office/powerpoint/2010/main" val="3307737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094653"/>
            <a:ext cx="8277504" cy="5361565"/>
          </a:xfrm>
          <a:prstGeom prst="rect">
            <a:avLst/>
          </a:prstGeom>
        </p:spPr>
      </p:pic>
      <p:sp>
        <p:nvSpPr>
          <p:cNvPr id="4" name="Tekstboks 5"/>
          <p:cNvSpPr txBox="1">
            <a:spLocks noChangeArrowheads="1"/>
          </p:cNvSpPr>
          <p:nvPr/>
        </p:nvSpPr>
        <p:spPr bwMode="auto">
          <a:xfrm>
            <a:off x="9310255" y="1094653"/>
            <a:ext cx="269701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P-regulering:</a:t>
            </a:r>
          </a:p>
          <a:p>
            <a:pPr eaLnBrk="1" hangingPunct="1"/>
            <a:endParaRPr lang="da-DK" sz="2400" dirty="0">
              <a:cs typeface="Arial" charset="0"/>
            </a:endParaRPr>
          </a:p>
          <a:p>
            <a:pPr eaLnBrk="1" hangingPunct="1"/>
            <a:r>
              <a:rPr lang="da-DK" sz="2400" dirty="0" smtClean="0">
                <a:cs typeface="Arial" charset="0"/>
              </a:rPr>
              <a:t>P-virkning </a:t>
            </a:r>
            <a:r>
              <a:rPr lang="da-DK" sz="2400" dirty="0">
                <a:cs typeface="Arial" charset="0"/>
              </a:rPr>
              <a:t>alt for stor, Kp alt for stor</a:t>
            </a:r>
          </a:p>
        </p:txBody>
      </p:sp>
    </p:spTree>
    <p:extLst>
      <p:ext uri="{BB962C8B-B14F-4D97-AF65-F5344CB8AC3E}">
        <p14:creationId xmlns:p14="http://schemas.microsoft.com/office/powerpoint/2010/main" val="3680244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154256"/>
            <a:ext cx="8169338" cy="5357380"/>
          </a:xfrm>
          <a:prstGeom prst="rect">
            <a:avLst/>
          </a:prstGeom>
        </p:spPr>
      </p:pic>
      <p:sp>
        <p:nvSpPr>
          <p:cNvPr id="4" name="Tekstboks 5"/>
          <p:cNvSpPr txBox="1">
            <a:spLocks noChangeArrowheads="1"/>
          </p:cNvSpPr>
          <p:nvPr/>
        </p:nvSpPr>
        <p:spPr bwMode="auto">
          <a:xfrm>
            <a:off x="9217890" y="1154256"/>
            <a:ext cx="266931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PI-regulering:</a:t>
            </a:r>
          </a:p>
          <a:p>
            <a:pPr eaLnBrk="1" hangingPunct="1"/>
            <a:endParaRPr lang="da-DK" sz="2400" dirty="0">
              <a:cs typeface="Arial" charset="0"/>
            </a:endParaRPr>
          </a:p>
          <a:p>
            <a:pPr eaLnBrk="1" hangingPunct="1"/>
            <a:r>
              <a:rPr lang="da-DK" sz="2400" dirty="0" smtClean="0">
                <a:cs typeface="Arial" charset="0"/>
              </a:rPr>
              <a:t>I-virkning </a:t>
            </a:r>
            <a:r>
              <a:rPr lang="da-DK" sz="2400" dirty="0">
                <a:cs typeface="Arial" charset="0"/>
              </a:rPr>
              <a:t>for lille, I-tid for lang</a:t>
            </a:r>
          </a:p>
        </p:txBody>
      </p:sp>
    </p:spTree>
    <p:extLst>
      <p:ext uri="{BB962C8B-B14F-4D97-AF65-F5344CB8AC3E}">
        <p14:creationId xmlns:p14="http://schemas.microsoft.com/office/powerpoint/2010/main" val="2395641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076469"/>
            <a:ext cx="8393385" cy="5453640"/>
          </a:xfrm>
          <a:prstGeom prst="rect">
            <a:avLst/>
          </a:prstGeom>
        </p:spPr>
      </p:pic>
      <p:sp>
        <p:nvSpPr>
          <p:cNvPr id="4" name="Tekstboks 5"/>
          <p:cNvSpPr txBox="1">
            <a:spLocks noChangeArrowheads="1"/>
          </p:cNvSpPr>
          <p:nvPr/>
        </p:nvSpPr>
        <p:spPr bwMode="auto">
          <a:xfrm>
            <a:off x="9467273" y="1076469"/>
            <a:ext cx="245687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PI-regulering:</a:t>
            </a:r>
          </a:p>
          <a:p>
            <a:pPr eaLnBrk="1" hangingPunct="1"/>
            <a:endParaRPr lang="da-DK" sz="2400" dirty="0">
              <a:cs typeface="Arial" charset="0"/>
            </a:endParaRPr>
          </a:p>
          <a:p>
            <a:pPr eaLnBrk="1" hangingPunct="1"/>
            <a:r>
              <a:rPr lang="da-DK" sz="2400" dirty="0" smtClean="0">
                <a:cs typeface="Arial" charset="0"/>
              </a:rPr>
              <a:t>I-virkning </a:t>
            </a:r>
            <a:r>
              <a:rPr lang="da-DK" sz="2400" dirty="0">
                <a:cs typeface="Arial" charset="0"/>
              </a:rPr>
              <a:t>tilpas, I-tid optimal</a:t>
            </a:r>
          </a:p>
        </p:txBody>
      </p:sp>
    </p:spTree>
    <p:extLst>
      <p:ext uri="{BB962C8B-B14F-4D97-AF65-F5344CB8AC3E}">
        <p14:creationId xmlns:p14="http://schemas.microsoft.com/office/powerpoint/2010/main" val="19720087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098837"/>
            <a:ext cx="8282013" cy="5431271"/>
          </a:xfrm>
          <a:prstGeom prst="rect">
            <a:avLst/>
          </a:prstGeom>
        </p:spPr>
      </p:pic>
      <p:sp>
        <p:nvSpPr>
          <p:cNvPr id="4" name="Tekstboks 5"/>
          <p:cNvSpPr txBox="1">
            <a:spLocks noChangeArrowheads="1"/>
          </p:cNvSpPr>
          <p:nvPr/>
        </p:nvSpPr>
        <p:spPr bwMode="auto">
          <a:xfrm>
            <a:off x="9295873" y="1098837"/>
            <a:ext cx="276681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PI-regulering:</a:t>
            </a:r>
          </a:p>
          <a:p>
            <a:pPr eaLnBrk="1" hangingPunct="1"/>
            <a:endParaRPr lang="da-DK" sz="2400" dirty="0">
              <a:cs typeface="Arial" charset="0"/>
            </a:endParaRPr>
          </a:p>
          <a:p>
            <a:pPr eaLnBrk="1" hangingPunct="1"/>
            <a:r>
              <a:rPr lang="da-DK" sz="2400" dirty="0" smtClean="0">
                <a:cs typeface="Arial" charset="0"/>
              </a:rPr>
              <a:t>I-virkning </a:t>
            </a:r>
            <a:r>
              <a:rPr lang="da-DK" sz="2400" dirty="0">
                <a:cs typeface="Arial" charset="0"/>
              </a:rPr>
              <a:t>lidt for </a:t>
            </a:r>
            <a:r>
              <a:rPr lang="da-DK" sz="2400" dirty="0" smtClean="0">
                <a:cs typeface="Arial" charset="0"/>
              </a:rPr>
              <a:t>stor,</a:t>
            </a:r>
          </a:p>
          <a:p>
            <a:pPr eaLnBrk="1" hangingPunct="1"/>
            <a:r>
              <a:rPr lang="da-DK" sz="2400" dirty="0" smtClean="0">
                <a:cs typeface="Arial" charset="0"/>
              </a:rPr>
              <a:t>I-tid </a:t>
            </a:r>
            <a:r>
              <a:rPr lang="da-DK" sz="2400" dirty="0">
                <a:cs typeface="Arial" charset="0"/>
              </a:rPr>
              <a:t>lidt for kort</a:t>
            </a:r>
          </a:p>
        </p:txBody>
      </p:sp>
    </p:spTree>
    <p:extLst>
      <p:ext uri="{BB962C8B-B14F-4D97-AF65-F5344CB8AC3E}">
        <p14:creationId xmlns:p14="http://schemas.microsoft.com/office/powerpoint/2010/main" val="40600305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smtClean="0"/>
              <a:t>Indsvingningsforløb</a:t>
            </a:r>
            <a:endParaRPr lang="da-DK" sz="2800" dirty="0"/>
          </a:p>
        </p:txBody>
      </p:sp>
      <p:pic>
        <p:nvPicPr>
          <p:cNvPr id="2" name="Billede 1"/>
          <p:cNvPicPr>
            <a:picLocks noChangeAspect="1"/>
          </p:cNvPicPr>
          <p:nvPr/>
        </p:nvPicPr>
        <p:blipFill>
          <a:blip r:embed="rId2"/>
          <a:stretch>
            <a:fillRect/>
          </a:stretch>
        </p:blipFill>
        <p:spPr>
          <a:xfrm>
            <a:off x="903024" y="1085417"/>
            <a:ext cx="8337611" cy="5444692"/>
          </a:xfrm>
          <a:prstGeom prst="rect">
            <a:avLst/>
          </a:prstGeom>
        </p:spPr>
      </p:pic>
      <p:sp>
        <p:nvSpPr>
          <p:cNvPr id="4" name="Tekstboks 5"/>
          <p:cNvSpPr txBox="1">
            <a:spLocks noChangeArrowheads="1"/>
          </p:cNvSpPr>
          <p:nvPr/>
        </p:nvSpPr>
        <p:spPr bwMode="auto">
          <a:xfrm>
            <a:off x="9356436" y="1085417"/>
            <a:ext cx="270625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PI-regulering:</a:t>
            </a:r>
          </a:p>
          <a:p>
            <a:pPr eaLnBrk="1" hangingPunct="1"/>
            <a:endParaRPr lang="da-DK" sz="2400" dirty="0">
              <a:cs typeface="Arial" charset="0"/>
            </a:endParaRPr>
          </a:p>
          <a:p>
            <a:pPr eaLnBrk="1" hangingPunct="1"/>
            <a:r>
              <a:rPr lang="da-DK" sz="2400" dirty="0" smtClean="0">
                <a:cs typeface="Arial" charset="0"/>
              </a:rPr>
              <a:t>I-virkning </a:t>
            </a:r>
            <a:r>
              <a:rPr lang="da-DK" sz="2400" dirty="0">
                <a:cs typeface="Arial" charset="0"/>
              </a:rPr>
              <a:t>alt for </a:t>
            </a:r>
            <a:r>
              <a:rPr lang="da-DK" sz="2400" dirty="0" smtClean="0">
                <a:cs typeface="Arial" charset="0"/>
              </a:rPr>
              <a:t>stor,</a:t>
            </a:r>
          </a:p>
          <a:p>
            <a:pPr eaLnBrk="1" hangingPunct="1"/>
            <a:r>
              <a:rPr lang="da-DK" sz="2400" dirty="0" smtClean="0">
                <a:cs typeface="Arial" charset="0"/>
              </a:rPr>
              <a:t>I-tid </a:t>
            </a:r>
            <a:r>
              <a:rPr lang="da-DK" sz="2400" dirty="0">
                <a:cs typeface="Arial" charset="0"/>
              </a:rPr>
              <a:t>alt for kort</a:t>
            </a:r>
          </a:p>
        </p:txBody>
      </p:sp>
    </p:spTree>
    <p:extLst>
      <p:ext uri="{BB962C8B-B14F-4D97-AF65-F5344CB8AC3E}">
        <p14:creationId xmlns:p14="http://schemas.microsoft.com/office/powerpoint/2010/main" val="36917735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rotWithShape="1">
          <a:blip r:embed="rId2"/>
          <a:srcRect l="515" t="1" b="841"/>
          <a:stretch/>
        </p:blipFill>
        <p:spPr>
          <a:xfrm>
            <a:off x="903024" y="1127413"/>
            <a:ext cx="8336573" cy="5411931"/>
          </a:xfrm>
          <a:prstGeom prst="rect">
            <a:avLst/>
          </a:prstGeom>
        </p:spPr>
      </p:pic>
      <p:sp>
        <p:nvSpPr>
          <p:cNvPr id="4" name="Tekstboks 5"/>
          <p:cNvSpPr txBox="1">
            <a:spLocks noChangeArrowheads="1"/>
          </p:cNvSpPr>
          <p:nvPr/>
        </p:nvSpPr>
        <p:spPr bwMode="auto">
          <a:xfrm>
            <a:off x="9337964" y="1127413"/>
            <a:ext cx="2669309"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PID-regulering:</a:t>
            </a:r>
          </a:p>
          <a:p>
            <a:pPr eaLnBrk="1" hangingPunct="1"/>
            <a:endParaRPr lang="da-DK" sz="2400" dirty="0">
              <a:cs typeface="Arial" charset="0"/>
            </a:endParaRPr>
          </a:p>
          <a:p>
            <a:pPr eaLnBrk="1" hangingPunct="1"/>
            <a:r>
              <a:rPr lang="da-DK" sz="2400" dirty="0" smtClean="0">
                <a:cs typeface="Arial" charset="0"/>
              </a:rPr>
              <a:t>D-virkning </a:t>
            </a:r>
            <a:r>
              <a:rPr lang="da-DK" sz="2400" dirty="0">
                <a:cs typeface="Arial" charset="0"/>
              </a:rPr>
              <a:t>for lille, D-tid for kort</a:t>
            </a:r>
          </a:p>
        </p:txBody>
      </p:sp>
    </p:spTree>
    <p:extLst>
      <p:ext uri="{BB962C8B-B14F-4D97-AF65-F5344CB8AC3E}">
        <p14:creationId xmlns:p14="http://schemas.microsoft.com/office/powerpoint/2010/main" val="14234803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108363"/>
            <a:ext cx="8295270" cy="5421745"/>
          </a:xfrm>
          <a:prstGeom prst="rect">
            <a:avLst/>
          </a:prstGeom>
        </p:spPr>
      </p:pic>
      <p:sp>
        <p:nvSpPr>
          <p:cNvPr id="4" name="Tekstboks 5"/>
          <p:cNvSpPr txBox="1">
            <a:spLocks noChangeArrowheads="1"/>
          </p:cNvSpPr>
          <p:nvPr/>
        </p:nvSpPr>
        <p:spPr bwMode="auto">
          <a:xfrm>
            <a:off x="9356435" y="1108363"/>
            <a:ext cx="2567711"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a:cs typeface="Arial" charset="0"/>
              </a:rPr>
              <a:t>PID-regulering: </a:t>
            </a:r>
            <a:endParaRPr lang="da-DK" sz="2400" dirty="0" smtClean="0">
              <a:cs typeface="Arial" charset="0"/>
            </a:endParaRPr>
          </a:p>
          <a:p>
            <a:pPr eaLnBrk="1" hangingPunct="1"/>
            <a:endParaRPr lang="da-DK" sz="2400" dirty="0">
              <a:cs typeface="Arial" charset="0"/>
            </a:endParaRPr>
          </a:p>
          <a:p>
            <a:pPr eaLnBrk="1" hangingPunct="1"/>
            <a:r>
              <a:rPr lang="da-DK" sz="2400" dirty="0" smtClean="0">
                <a:cs typeface="Arial" charset="0"/>
              </a:rPr>
              <a:t>D-virkning </a:t>
            </a:r>
            <a:r>
              <a:rPr lang="da-DK" sz="2400" dirty="0">
                <a:cs typeface="Arial" charset="0"/>
              </a:rPr>
              <a:t>tilpas, D-tid optimal</a:t>
            </a:r>
          </a:p>
        </p:txBody>
      </p:sp>
    </p:spTree>
    <p:extLst>
      <p:ext uri="{BB962C8B-B14F-4D97-AF65-F5344CB8AC3E}">
        <p14:creationId xmlns:p14="http://schemas.microsoft.com/office/powerpoint/2010/main" val="15764800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103312"/>
            <a:ext cx="8352065" cy="5472979"/>
          </a:xfrm>
          <a:prstGeom prst="rect">
            <a:avLst/>
          </a:prstGeom>
        </p:spPr>
      </p:pic>
      <p:sp>
        <p:nvSpPr>
          <p:cNvPr id="4" name="Tekstboks 5"/>
          <p:cNvSpPr txBox="1">
            <a:spLocks noChangeArrowheads="1"/>
          </p:cNvSpPr>
          <p:nvPr/>
        </p:nvSpPr>
        <p:spPr bwMode="auto">
          <a:xfrm>
            <a:off x="9356436" y="1103312"/>
            <a:ext cx="264679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PID-regulering:</a:t>
            </a:r>
          </a:p>
          <a:p>
            <a:pPr eaLnBrk="1" hangingPunct="1"/>
            <a:endParaRPr lang="da-DK" sz="2400" dirty="0">
              <a:cs typeface="Arial" charset="0"/>
            </a:endParaRPr>
          </a:p>
          <a:p>
            <a:pPr eaLnBrk="1" hangingPunct="1"/>
            <a:r>
              <a:rPr lang="da-DK" sz="2400" dirty="0" smtClean="0">
                <a:cs typeface="Arial" charset="0"/>
              </a:rPr>
              <a:t>D-virkning </a:t>
            </a:r>
            <a:r>
              <a:rPr lang="da-DK" sz="2400" dirty="0">
                <a:cs typeface="Arial" charset="0"/>
              </a:rPr>
              <a:t>lidt for </a:t>
            </a:r>
            <a:r>
              <a:rPr lang="da-DK" sz="2400" dirty="0" smtClean="0">
                <a:cs typeface="Arial" charset="0"/>
              </a:rPr>
              <a:t>stor,</a:t>
            </a:r>
          </a:p>
          <a:p>
            <a:pPr eaLnBrk="1" hangingPunct="1"/>
            <a:r>
              <a:rPr lang="da-DK" sz="2400" dirty="0" smtClean="0">
                <a:cs typeface="Arial" charset="0"/>
              </a:rPr>
              <a:t>D-tid </a:t>
            </a:r>
            <a:r>
              <a:rPr lang="da-DK" sz="2400" dirty="0">
                <a:cs typeface="Arial" charset="0"/>
              </a:rPr>
              <a:t>lidt for lang</a:t>
            </a:r>
          </a:p>
        </p:txBody>
      </p:sp>
      <p:sp>
        <p:nvSpPr>
          <p:cNvPr id="5" name="Tekstfelt 4"/>
          <p:cNvSpPr txBox="1"/>
          <p:nvPr/>
        </p:nvSpPr>
        <p:spPr>
          <a:xfrm>
            <a:off x="9356436" y="3666837"/>
            <a:ext cx="2253673" cy="1200329"/>
          </a:xfrm>
          <a:prstGeom prst="rect">
            <a:avLst/>
          </a:prstGeom>
          <a:noFill/>
        </p:spPr>
        <p:txBody>
          <a:bodyPr wrap="square" rtlCol="0">
            <a:spAutoFit/>
          </a:bodyPr>
          <a:lstStyle/>
          <a:p>
            <a:r>
              <a:rPr lang="da-DK" dirty="0" smtClean="0"/>
              <a:t>Læg mærke til ”knækket” nedad ved pilen. Typisk tegn på lidt for lang D tid.</a:t>
            </a:r>
            <a:endParaRPr lang="da-DK" dirty="0"/>
          </a:p>
        </p:txBody>
      </p:sp>
      <p:cxnSp>
        <p:nvCxnSpPr>
          <p:cNvPr id="7" name="Lige pilforbindelse 6"/>
          <p:cNvCxnSpPr/>
          <p:nvPr/>
        </p:nvCxnSpPr>
        <p:spPr>
          <a:xfrm flipH="1" flipV="1">
            <a:off x="3833092" y="3509819"/>
            <a:ext cx="563417" cy="1570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20167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E3BD8D9-B80A-402C-9B25-650301620E07}"/>
              </a:ext>
            </a:extLst>
          </p:cNvPr>
          <p:cNvSpPr>
            <a:spLocks noGrp="1"/>
          </p:cNvSpPr>
          <p:nvPr>
            <p:ph type="title"/>
          </p:nvPr>
        </p:nvSpPr>
        <p:spPr>
          <a:xfrm>
            <a:off x="903024" y="112684"/>
            <a:ext cx="9210793" cy="737061"/>
          </a:xfrm>
        </p:spPr>
        <p:txBody>
          <a:bodyPr anchor="b"/>
          <a:lstStyle/>
          <a:p>
            <a:r>
              <a:rPr lang="da-DK" sz="2800" dirty="0" err="1"/>
              <a:t>Indsvingningsforløb</a:t>
            </a:r>
            <a:endParaRPr lang="da-DK" sz="2800" dirty="0"/>
          </a:p>
        </p:txBody>
      </p:sp>
      <p:pic>
        <p:nvPicPr>
          <p:cNvPr id="2" name="Billede 1"/>
          <p:cNvPicPr>
            <a:picLocks noChangeAspect="1"/>
          </p:cNvPicPr>
          <p:nvPr/>
        </p:nvPicPr>
        <p:blipFill>
          <a:blip r:embed="rId2"/>
          <a:stretch>
            <a:fillRect/>
          </a:stretch>
        </p:blipFill>
        <p:spPr>
          <a:xfrm>
            <a:off x="903024" y="1099416"/>
            <a:ext cx="8408711" cy="5495348"/>
          </a:xfrm>
          <a:prstGeom prst="rect">
            <a:avLst/>
          </a:prstGeom>
        </p:spPr>
      </p:pic>
      <p:sp>
        <p:nvSpPr>
          <p:cNvPr id="4" name="Tekstboks 5"/>
          <p:cNvSpPr txBox="1">
            <a:spLocks noChangeArrowheads="1"/>
          </p:cNvSpPr>
          <p:nvPr/>
        </p:nvSpPr>
        <p:spPr bwMode="auto">
          <a:xfrm>
            <a:off x="9439563" y="1099416"/>
            <a:ext cx="2632364"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a-DK" sz="2400" dirty="0" smtClean="0">
                <a:cs typeface="Arial" charset="0"/>
              </a:rPr>
              <a:t>PID-regulering:</a:t>
            </a:r>
          </a:p>
          <a:p>
            <a:pPr eaLnBrk="1" hangingPunct="1"/>
            <a:endParaRPr lang="da-DK" sz="2400" dirty="0">
              <a:cs typeface="Arial" charset="0"/>
            </a:endParaRPr>
          </a:p>
          <a:p>
            <a:pPr eaLnBrk="1" hangingPunct="1"/>
            <a:r>
              <a:rPr lang="da-DK" sz="2400" dirty="0" smtClean="0">
                <a:cs typeface="Arial" charset="0"/>
              </a:rPr>
              <a:t>D-virkning </a:t>
            </a:r>
            <a:r>
              <a:rPr lang="da-DK" sz="2400" dirty="0">
                <a:cs typeface="Arial" charset="0"/>
              </a:rPr>
              <a:t>alt for </a:t>
            </a:r>
            <a:r>
              <a:rPr lang="da-DK" sz="2400" dirty="0" smtClean="0">
                <a:cs typeface="Arial" charset="0"/>
              </a:rPr>
              <a:t>stor,</a:t>
            </a:r>
          </a:p>
          <a:p>
            <a:pPr eaLnBrk="1" hangingPunct="1"/>
            <a:r>
              <a:rPr lang="da-DK" sz="2400" dirty="0" smtClean="0">
                <a:cs typeface="Arial" charset="0"/>
              </a:rPr>
              <a:t>D-tid </a:t>
            </a:r>
            <a:r>
              <a:rPr lang="da-DK" sz="2400" dirty="0">
                <a:cs typeface="Arial" charset="0"/>
              </a:rPr>
              <a:t>alt for lang</a:t>
            </a:r>
          </a:p>
        </p:txBody>
      </p:sp>
    </p:spTree>
    <p:extLst>
      <p:ext uri="{BB962C8B-B14F-4D97-AF65-F5344CB8AC3E}">
        <p14:creationId xmlns:p14="http://schemas.microsoft.com/office/powerpoint/2010/main" val="2010417270"/>
      </p:ext>
    </p:extLst>
  </p:cSld>
  <p:clrMapOvr>
    <a:masterClrMapping/>
  </p:clrMapOvr>
</p:sld>
</file>

<file path=ppt/theme/theme1.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1042</Words>
  <Application>Microsoft Office PowerPoint</Application>
  <PresentationFormat>Widescreen</PresentationFormat>
  <Paragraphs>160</Paragraphs>
  <Slides>24</Slides>
  <Notes>1</Notes>
  <HiddenSlides>1</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24</vt:i4>
      </vt:variant>
    </vt:vector>
  </HeadingPairs>
  <TitlesOfParts>
    <vt:vector size="30" baseType="lpstr">
      <vt:lpstr>Arial</vt:lpstr>
      <vt:lpstr>Calibri</vt:lpstr>
      <vt:lpstr>Calibri Light</vt:lpstr>
      <vt:lpstr>Cambria Math</vt:lpstr>
      <vt:lpstr>Times New Roman</vt:lpstr>
      <vt:lpstr>Office-tema</vt:lpstr>
      <vt:lpstr>H3 Regulering</vt:lpstr>
      <vt:lpstr>Procedure for arbejde på proces</vt:lpstr>
      <vt:lpstr>Signal til pasning og linearitet</vt:lpstr>
      <vt:lpstr>Optimalt Indsvingningsforløb</vt:lpstr>
      <vt:lpstr>Formål med optimerings metode</vt:lpstr>
      <vt:lpstr>Valg af optimerings metode</vt:lpstr>
      <vt:lpstr>Ziegler &amp; Nichols metode</vt:lpstr>
      <vt:lpstr>Ziegler &amp; Nichols metode</vt:lpstr>
      <vt:lpstr>Cohen &amp; Coon’s Trinsvar metode</vt:lpstr>
      <vt:lpstr>Cohen &amp; Coon’s Trinsvar metode</vt:lpstr>
      <vt:lpstr>Ib Holm Nielsen’s (forsøgs) metode</vt:lpstr>
      <vt:lpstr>Praktisk Regulering (JEKM metoden)</vt:lpstr>
      <vt:lpstr>Indsvingningsforløb</vt:lpstr>
      <vt:lpstr>Indsvingningsforløb</vt:lpstr>
      <vt:lpstr>Indsvingningsforløb</vt:lpstr>
      <vt:lpstr>Indsvingningsforløb</vt:lpstr>
      <vt:lpstr>Indsvingningsforløb</vt:lpstr>
      <vt:lpstr>Indsvingningsforløb</vt:lpstr>
      <vt:lpstr>Indsvingningsforløb</vt:lpstr>
      <vt:lpstr>Indsvingningsforløb</vt:lpstr>
      <vt:lpstr>Indsvingningsforløb</vt:lpstr>
      <vt:lpstr>Indsvingningsforløb</vt:lpstr>
      <vt:lpstr>Indsvingningsforløb</vt:lpstr>
      <vt:lpstr>Indsvingningsforløb</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H3 Regulering</dc:title>
  <dc:creator>Troels Hyldahl</dc:creator>
  <cp:lastModifiedBy>Christian Hilding Bjørkmann</cp:lastModifiedBy>
  <cp:revision>23</cp:revision>
  <dcterms:created xsi:type="dcterms:W3CDTF">2020-03-25T10:37:25Z</dcterms:created>
  <dcterms:modified xsi:type="dcterms:W3CDTF">2020-05-27T11:00:05Z</dcterms:modified>
</cp:coreProperties>
</file>