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handoutMasterIdLst>
    <p:handoutMasterId r:id="rId24"/>
  </p:handoutMasterIdLst>
  <p:sldIdLst>
    <p:sldId id="317" r:id="rId2"/>
    <p:sldId id="318" r:id="rId3"/>
    <p:sldId id="294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6" r:id="rId18"/>
    <p:sldId id="310" r:id="rId19"/>
    <p:sldId id="311" r:id="rId20"/>
    <p:sldId id="315" r:id="rId21"/>
    <p:sldId id="312" r:id="rId22"/>
  </p:sldIdLst>
  <p:sldSz cx="9144000" cy="6858000" type="screen4x3"/>
  <p:notesSz cx="6834188" cy="99790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475">
          <p15:clr>
            <a:srgbClr val="A4A3A4"/>
          </p15:clr>
        </p15:guide>
        <p15:guide id="4" orient="horz" pos="3294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orient="horz" pos="1253">
          <p15:clr>
            <a:srgbClr val="A4A3A4"/>
          </p15:clr>
        </p15:guide>
        <p15:guide id="7" orient="horz" pos="2614">
          <p15:clr>
            <a:srgbClr val="A4A3A4"/>
          </p15:clr>
        </p15:guide>
        <p15:guide id="8" orient="horz" pos="2840">
          <p15:clr>
            <a:srgbClr val="A4A3A4"/>
          </p15:clr>
        </p15:guide>
        <p15:guide id="9" pos="2290">
          <p15:clr>
            <a:srgbClr val="A4A3A4"/>
          </p15:clr>
        </p15:guide>
        <p15:guide id="10" pos="3334">
          <p15:clr>
            <a:srgbClr val="A4A3A4"/>
          </p15:clr>
        </p15:guide>
        <p15:guide id="11" pos="3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00CC"/>
    <a:srgbClr val="D6E3BC"/>
    <a:srgbClr val="369226"/>
    <a:srgbClr val="0C4B9D"/>
    <a:srgbClr val="99CCFF"/>
    <a:srgbClr val="CCFFFF"/>
    <a:srgbClr val="808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039" autoAdjust="0"/>
    <p:restoredTop sz="94660"/>
  </p:normalViewPr>
  <p:slideViewPr>
    <p:cSldViewPr>
      <p:cViewPr varScale="1">
        <p:scale>
          <a:sx n="84" d="100"/>
          <a:sy n="84" d="100"/>
        </p:scale>
        <p:origin x="992" y="75"/>
      </p:cViewPr>
      <p:guideLst>
        <p:guide orient="horz" pos="663"/>
        <p:guide orient="horz" pos="935"/>
        <p:guide orient="horz" pos="3475"/>
        <p:guide orient="horz" pos="3294"/>
        <p:guide orient="horz" pos="3974"/>
        <p:guide orient="horz" pos="1253"/>
        <p:guide orient="horz" pos="2614"/>
        <p:guide orient="horz" pos="2840"/>
        <p:guide pos="2290"/>
        <p:guide pos="3334"/>
        <p:guide pos="38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257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924905-AC6A-4835-A85F-58F8290AF75E}" type="datetimeFigureOut">
              <a:rPr lang="de-DE"/>
              <a:pPr>
                <a:defRPr/>
              </a:pPr>
              <a:t>11.04.2019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D3CDE6-FBAA-4903-8538-A1F6426BF035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7713"/>
            <a:ext cx="4991100" cy="3743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740275"/>
            <a:ext cx="5467350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78963"/>
            <a:ext cx="29606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78963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DC1096-6BA6-48D5-A3DE-454720AF5B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CB805C-A12C-4790-8AA9-98ADF390ABB0}" type="slidenum">
              <a:rPr lang="en-US" altLang="en-US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B7142B-4F30-47BC-B60B-87B71F92E69E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9270F0-227C-4051-B99F-2FEE2E98A3EC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DC4821-458D-446A-B866-14B2510BF73B}" type="slidenum">
              <a:rPr lang="en-US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F8A3EF-B870-4464-A2C5-75D018794C2A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422829-EF25-42DC-B1BC-D9B6727080D4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AE0D47-F68B-45F3-A24E-A93D083CB212}" type="slidenum">
              <a:rPr lang="en-US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59DDDF-2817-4A38-8AA9-62382FB5F202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383F11-2CD7-4EB2-BBF2-C05455EC151C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790029-1E65-4B11-B61A-92D2C46C74FD}" type="slidenum">
              <a:rPr lang="en-US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1628FC-2EAB-405F-B357-41173A7D6C36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C018879-EA25-487F-B6E6-AEF360910FBD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3394BC-3ABF-46E3-AB2B-3936E74F5936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4BC12D-FA59-4DA0-88F9-FA1C8383C8D9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F0AA45-B4DC-4DE0-BA2C-ECA61F384D93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7BCB06-52CD-4382-85BC-39BBAA643CF8}" type="slidenum">
              <a:rPr lang="en-US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xfrm>
            <a:off x="687388" y="4627563"/>
            <a:ext cx="5467350" cy="4776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FDADBD-AECC-4167-8C1F-0F172F32214C}" type="slidenum">
              <a:rPr lang="en-US" altLang="en-US"/>
              <a:pPr eaLnBrk="1" hangingPunct="1"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474663" y="196056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920875" y="196056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74663" y="326231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920875" y="326231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74663" y="4567238"/>
            <a:ext cx="1446212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1920875" y="4567238"/>
            <a:ext cx="1447800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331788" y="5875338"/>
            <a:ext cx="3036887" cy="433387"/>
            <a:chOff x="209" y="3698"/>
            <a:chExt cx="1913" cy="273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en-US" smtClean="0"/>
            </a:p>
          </p:txBody>
        </p:sp>
        <p:sp>
          <p:nvSpPr>
            <p:cNvPr id="12" name="Rectangle 17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noFill/>
            <a:ln w="19050" cap="rnd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en-US" smtClean="0"/>
            </a:p>
          </p:txBody>
        </p:sp>
      </p:grpSp>
      <p:pic>
        <p:nvPicPr>
          <p:cNvPr id="13" name="Picture 30" descr="ColorWebGrBelow_72d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47713"/>
            <a:ext cx="2962275" cy="584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35375" y="1989138"/>
            <a:ext cx="4824413" cy="190817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369226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nl-NL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375" y="4945063"/>
            <a:ext cx="4824413" cy="1076325"/>
          </a:xfrm>
          <a:prstGeom prst="rect">
            <a:avLst/>
          </a:prstGeom>
        </p:spPr>
        <p:txBody>
          <a:bodyPr anchor="b"/>
          <a:lstStyle>
            <a:lvl1pPr marL="0" indent="0" algn="r">
              <a:buFont typeface="Wingdings" pitchFamily="2" charset="2"/>
              <a:buNone/>
              <a:defRPr sz="1700" b="0">
                <a:solidFill>
                  <a:srgbClr val="0C4B9D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1665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59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65003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275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11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55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17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3707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6708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13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2713" y="476250"/>
            <a:ext cx="1854200" cy="583247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476250"/>
            <a:ext cx="5410200" cy="5832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964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61938"/>
            <a:ext cx="6985000" cy="719137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7993063" cy="4676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6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6508750"/>
            <a:ext cx="9144000" cy="3762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27" name="Rectangle 11"/>
          <p:cNvSpPr>
            <a:spLocks noChangeArrowheads="1"/>
          </p:cNvSpPr>
          <p:nvPr/>
        </p:nvSpPr>
        <p:spPr bwMode="auto">
          <a:xfrm>
            <a:off x="517525" y="5949950"/>
            <a:ext cx="179546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50825" y="6583363"/>
            <a:ext cx="20891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KNX </a:t>
            </a:r>
            <a:r>
              <a:rPr lang="de-DE" altLang="de-DE" sz="800" dirty="0" err="1">
                <a:solidFill>
                  <a:schemeClr val="bg1"/>
                </a:solidFill>
                <a:latin typeface="+mj-lt"/>
              </a:rPr>
              <a:t>Association</a:t>
            </a: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 International</a:t>
            </a:r>
            <a:endParaRPr lang="en-GB" altLang="de-DE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7958138" y="6553200"/>
            <a:ext cx="1046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GB" altLang="de-DE" sz="800">
                <a:solidFill>
                  <a:schemeClr val="bg1"/>
                </a:solidFill>
              </a:rPr>
              <a:t>Page No. </a:t>
            </a:r>
            <a:fld id="{0DEDBBA2-37FC-4D6D-9E55-74C78E19CC16}" type="slidenum">
              <a:rPr lang="en-GB" altLang="de-DE" sz="800">
                <a:solidFill>
                  <a:schemeClr val="bg1"/>
                </a:solidFill>
              </a:rPr>
              <a:pPr algn="r"/>
              <a:t>‹#›</a:t>
            </a:fld>
            <a:endParaRPr lang="en-GB" altLang="de-DE" sz="800">
              <a:solidFill>
                <a:schemeClr val="bg1"/>
              </a:solidFill>
            </a:endParaRPr>
          </a:p>
          <a:p>
            <a:pPr algn="r"/>
            <a:r>
              <a:rPr lang="en-GB" altLang="de-DE" sz="800">
                <a:solidFill>
                  <a:schemeClr val="bg1"/>
                </a:solidFill>
              </a:rPr>
              <a:t>December 2013</a:t>
            </a:r>
          </a:p>
        </p:txBody>
      </p:sp>
      <p:sp>
        <p:nvSpPr>
          <p:cNvPr id="1030" name="Text Box 15"/>
          <p:cNvSpPr txBox="1">
            <a:spLocks noChangeArrowheads="1"/>
          </p:cNvSpPr>
          <p:nvPr/>
        </p:nvSpPr>
        <p:spPr bwMode="auto">
          <a:xfrm>
            <a:off x="1600200" y="6569075"/>
            <a:ext cx="6629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100" b="1" smtClean="0">
                <a:solidFill>
                  <a:schemeClr val="bg1"/>
                </a:solidFill>
              </a:rPr>
              <a:t>KNX: The worldwide STANDARD for home &amp; building control</a:t>
            </a:r>
          </a:p>
        </p:txBody>
      </p:sp>
      <p:pic>
        <p:nvPicPr>
          <p:cNvPr id="1031" name="Picture 16" descr="KNX_CERTI_MARK_RG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7325"/>
            <a:ext cx="137001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973138" y="1196975"/>
            <a:ext cx="6985000" cy="71438"/>
          </a:xfrm>
          <a:prstGeom prst="rect">
            <a:avLst/>
          </a:prstGeom>
          <a:gradFill rotWithShape="1">
            <a:gsLst>
              <a:gs pos="0">
                <a:srgbClr val="369226"/>
              </a:gs>
              <a:gs pos="100000">
                <a:srgbClr val="014B9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buChar char="§"/>
        <a:defRPr sz="2600" b="1">
          <a:solidFill>
            <a:srgbClr val="3692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Char char="•"/>
        <a:defRPr sz="2200">
          <a:solidFill>
            <a:srgbClr val="0C4B9D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2400">
          <a:solidFill>
            <a:srgbClr val="0C4B9D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400" i="1">
          <a:solidFill>
            <a:srgbClr val="0C4B9D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200" i="1">
          <a:solidFill>
            <a:srgbClr val="0C4B9D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1042988" y="549275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Topology - Abbreviations</a:t>
            </a:r>
            <a:endParaRPr lang="en-GB" alt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BC = Backbone coupler</a:t>
            </a:r>
          </a:p>
          <a:p>
            <a:pPr eaLnBrk="1" hangingPunct="1"/>
            <a:r>
              <a:rPr lang="nl-BE" altLang="en-US" smtClean="0"/>
              <a:t>LC = Line coupler</a:t>
            </a:r>
          </a:p>
          <a:p>
            <a:pPr eaLnBrk="1" hangingPunct="1"/>
            <a:r>
              <a:rPr lang="nl-BE" altLang="en-US" smtClean="0"/>
              <a:t>DVC = Bus device</a:t>
            </a:r>
          </a:p>
          <a:p>
            <a:pPr eaLnBrk="1" hangingPunct="1"/>
            <a:r>
              <a:rPr lang="nl-BE" altLang="en-US" smtClean="0"/>
              <a:t>LR = Line repeater</a:t>
            </a:r>
          </a:p>
          <a:p>
            <a:pPr eaLnBrk="1" hangingPunct="1"/>
            <a:r>
              <a:rPr lang="nl-BE" altLang="en-US" smtClean="0"/>
              <a:t>PS/Ch = Power supply with choke</a:t>
            </a:r>
          </a:p>
          <a:p>
            <a:pPr eaLnBrk="1" hangingPunct="1"/>
            <a:r>
              <a:rPr lang="nl-BE" altLang="en-US" smtClean="0"/>
              <a:t>S = Brightness sensor</a:t>
            </a:r>
          </a:p>
          <a:p>
            <a:pPr eaLnBrk="1" hangingPunct="1"/>
            <a:r>
              <a:rPr lang="nl-BE" altLang="en-US" smtClean="0"/>
              <a:t>RC = Routing counter</a:t>
            </a:r>
            <a:endParaRPr lang="en-GB" alt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900113" y="620713"/>
            <a:ext cx="6985000" cy="50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Topology – Overal view</a:t>
            </a:r>
            <a:endParaRPr lang="en-GB" altLang="en-US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1484784"/>
            <a:ext cx="6601012" cy="47738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Line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1772816"/>
            <a:ext cx="8640960" cy="361199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900113" y="620713"/>
            <a:ext cx="6551612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Area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84784"/>
            <a:ext cx="8205689" cy="48101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971550" y="647700"/>
            <a:ext cx="6985000" cy="577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Several areas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268760"/>
            <a:ext cx="6974528" cy="511256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Individual address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340768"/>
            <a:ext cx="5698458" cy="518594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xfrm>
            <a:off x="827088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Coupler – gate function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319213"/>
            <a:ext cx="6078537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Coupler: Block diagram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154113"/>
            <a:ext cx="6804025" cy="544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Coupler: Fields of application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1325" y="1268413"/>
            <a:ext cx="8534400" cy="4330700"/>
            <a:chOff x="441325" y="1268413"/>
            <a:chExt cx="8534400" cy="4330700"/>
          </a:xfrm>
        </p:grpSpPr>
        <p:sp>
          <p:nvSpPr>
            <p:cNvPr id="183" name="Rectangle 93"/>
            <p:cNvSpPr>
              <a:spLocks noChangeArrowheads="1"/>
            </p:cNvSpPr>
            <p:nvPr/>
          </p:nvSpPr>
          <p:spPr bwMode="auto">
            <a:xfrm>
              <a:off x="552450" y="1268413"/>
              <a:ext cx="220821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800" b="1" kern="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Individual address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41325" y="1646238"/>
              <a:ext cx="8534400" cy="3952875"/>
              <a:chOff x="441325" y="1646238"/>
              <a:chExt cx="8534400" cy="3952875"/>
            </a:xfrm>
          </p:grpSpPr>
          <p:grpSp>
            <p:nvGrpSpPr>
              <p:cNvPr id="11268" name="Group 195"/>
              <p:cNvGrpSpPr>
                <a:grpSpLocks/>
              </p:cNvGrpSpPr>
              <p:nvPr/>
            </p:nvGrpSpPr>
            <p:grpSpPr bwMode="auto">
              <a:xfrm>
                <a:off x="441325" y="2997200"/>
                <a:ext cx="8534400" cy="2601913"/>
                <a:chOff x="321" y="1636"/>
                <a:chExt cx="5686" cy="1842"/>
              </a:xfrm>
            </p:grpSpPr>
            <p:sp>
              <p:nvSpPr>
                <p:cNvPr id="144" name="Rectangle 104"/>
                <p:cNvSpPr>
                  <a:spLocks noChangeArrowheads="1"/>
                </p:cNvSpPr>
                <p:nvPr/>
              </p:nvSpPr>
              <p:spPr bwMode="auto">
                <a:xfrm>
                  <a:off x="2076" y="1636"/>
                  <a:ext cx="1566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The </a:t>
                  </a:r>
                  <a:r>
                    <a:rPr lang="en-US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coupler is used</a:t>
                  </a:r>
                </a:p>
              </p:txBody>
            </p:sp>
            <p:sp>
              <p:nvSpPr>
                <p:cNvPr id="145" name="Rectangle 105"/>
                <p:cNvSpPr>
                  <a:spLocks noChangeArrowheads="1"/>
                </p:cNvSpPr>
                <p:nvPr/>
              </p:nvSpPr>
              <p:spPr bwMode="auto">
                <a:xfrm>
                  <a:off x="1772" y="2414"/>
                  <a:ext cx="31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als</a:t>
                  </a:r>
                </a:p>
              </p:txBody>
            </p:sp>
            <p:sp>
              <p:nvSpPr>
                <p:cNvPr id="146" name="Rectangle 106"/>
                <p:cNvSpPr>
                  <a:spLocks noChangeArrowheads="1"/>
                </p:cNvSpPr>
                <p:nvPr/>
              </p:nvSpPr>
              <p:spPr bwMode="auto">
                <a:xfrm>
                  <a:off x="321" y="2189"/>
                  <a:ext cx="580" cy="1289"/>
                </a:xfrm>
                <a:prstGeom prst="rect">
                  <a:avLst/>
                </a:prstGeom>
                <a:solidFill>
                  <a:srgbClr val="369226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 kern="0">
                    <a:solidFill>
                      <a:srgbClr val="000000"/>
                    </a:solidFill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47" name="Line 107"/>
                <p:cNvSpPr>
                  <a:spLocks noChangeShapeType="1"/>
                </p:cNvSpPr>
                <p:nvPr/>
              </p:nvSpPr>
              <p:spPr bwMode="auto">
                <a:xfrm>
                  <a:off x="322" y="2620"/>
                  <a:ext cx="579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48" name="Line 108"/>
                <p:cNvSpPr>
                  <a:spLocks noChangeShapeType="1"/>
                </p:cNvSpPr>
                <p:nvPr/>
              </p:nvSpPr>
              <p:spPr bwMode="auto">
                <a:xfrm>
                  <a:off x="322" y="3054"/>
                  <a:ext cx="57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49" name="Rectangle 109"/>
                <p:cNvSpPr>
                  <a:spLocks noChangeArrowheads="1"/>
                </p:cNvSpPr>
                <p:nvPr/>
              </p:nvSpPr>
              <p:spPr bwMode="auto">
                <a:xfrm>
                  <a:off x="454" y="2292"/>
                  <a:ext cx="340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50" name="Rectangle 110"/>
                <p:cNvSpPr>
                  <a:spLocks noChangeArrowheads="1"/>
                </p:cNvSpPr>
                <p:nvPr/>
              </p:nvSpPr>
              <p:spPr bwMode="auto">
                <a:xfrm>
                  <a:off x="454" y="2724"/>
                  <a:ext cx="340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51" name="Rectangle 111"/>
                <p:cNvSpPr>
                  <a:spLocks noChangeArrowheads="1"/>
                </p:cNvSpPr>
                <p:nvPr/>
              </p:nvSpPr>
              <p:spPr bwMode="auto">
                <a:xfrm>
                  <a:off x="454" y="3155"/>
                  <a:ext cx="340" cy="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52" name="Rectangle 112"/>
                <p:cNvSpPr>
                  <a:spLocks noChangeArrowheads="1"/>
                </p:cNvSpPr>
                <p:nvPr/>
              </p:nvSpPr>
              <p:spPr bwMode="auto">
                <a:xfrm>
                  <a:off x="900" y="2189"/>
                  <a:ext cx="583" cy="1289"/>
                </a:xfrm>
                <a:prstGeom prst="rect">
                  <a:avLst/>
                </a:prstGeom>
                <a:solidFill>
                  <a:srgbClr val="808485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kern="0" smtClean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53" name="Line 113"/>
                <p:cNvSpPr>
                  <a:spLocks noChangeShapeType="1"/>
                </p:cNvSpPr>
                <p:nvPr/>
              </p:nvSpPr>
              <p:spPr bwMode="auto">
                <a:xfrm>
                  <a:off x="901" y="2620"/>
                  <a:ext cx="583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54" name="Line 114"/>
                <p:cNvSpPr>
                  <a:spLocks noChangeShapeType="1"/>
                </p:cNvSpPr>
                <p:nvPr/>
              </p:nvSpPr>
              <p:spPr bwMode="auto">
                <a:xfrm>
                  <a:off x="900" y="3054"/>
                  <a:ext cx="583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55" name="Rectangle 115"/>
                <p:cNvSpPr>
                  <a:spLocks noChangeArrowheads="1"/>
                </p:cNvSpPr>
                <p:nvPr/>
              </p:nvSpPr>
              <p:spPr bwMode="auto">
                <a:xfrm>
                  <a:off x="1032" y="2292"/>
                  <a:ext cx="344" cy="260"/>
                </a:xfrm>
                <a:prstGeom prst="rect">
                  <a:avLst/>
                </a:prstGeom>
                <a:solidFill>
                  <a:srgbClr val="8084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= 0</a:t>
                  </a:r>
                </a:p>
              </p:txBody>
            </p:sp>
            <p:sp>
              <p:nvSpPr>
                <p:cNvPr id="156" name="Rectangle 116"/>
                <p:cNvSpPr>
                  <a:spLocks noChangeArrowheads="1"/>
                </p:cNvSpPr>
                <p:nvPr/>
              </p:nvSpPr>
              <p:spPr bwMode="auto">
                <a:xfrm>
                  <a:off x="1032" y="2724"/>
                  <a:ext cx="344" cy="260"/>
                </a:xfrm>
                <a:prstGeom prst="rect">
                  <a:avLst/>
                </a:prstGeom>
                <a:solidFill>
                  <a:srgbClr val="8084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57" name="Rectangle 117"/>
                <p:cNvSpPr>
                  <a:spLocks noChangeArrowheads="1"/>
                </p:cNvSpPr>
                <p:nvPr/>
              </p:nvSpPr>
              <p:spPr bwMode="auto">
                <a:xfrm>
                  <a:off x="1032" y="3155"/>
                  <a:ext cx="344" cy="261"/>
                </a:xfrm>
                <a:prstGeom prst="rect">
                  <a:avLst/>
                </a:prstGeom>
                <a:solidFill>
                  <a:srgbClr val="8084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58" name="Rectangle 118"/>
                <p:cNvSpPr>
                  <a:spLocks noChangeArrowheads="1"/>
                </p:cNvSpPr>
                <p:nvPr/>
              </p:nvSpPr>
              <p:spPr bwMode="auto">
                <a:xfrm>
                  <a:off x="1480" y="2189"/>
                  <a:ext cx="579" cy="1289"/>
                </a:xfrm>
                <a:prstGeom prst="rect">
                  <a:avLst/>
                </a:prstGeom>
                <a:solidFill>
                  <a:srgbClr val="0C4B9D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kern="0" smtClean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59" name="Line 119"/>
                <p:cNvSpPr>
                  <a:spLocks noChangeShapeType="1"/>
                </p:cNvSpPr>
                <p:nvPr/>
              </p:nvSpPr>
              <p:spPr bwMode="auto">
                <a:xfrm>
                  <a:off x="1480" y="2620"/>
                  <a:ext cx="5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6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480" y="3053"/>
                  <a:ext cx="570" cy="1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61" name="Rectangle 121"/>
                <p:cNvSpPr>
                  <a:spLocks noChangeArrowheads="1"/>
                </p:cNvSpPr>
                <p:nvPr/>
              </p:nvSpPr>
              <p:spPr bwMode="auto">
                <a:xfrm>
                  <a:off x="1612" y="2724"/>
                  <a:ext cx="340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0F0F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= 0</a:t>
                  </a:r>
                </a:p>
              </p:txBody>
            </p:sp>
            <p:sp>
              <p:nvSpPr>
                <p:cNvPr id="162" name="Rectangle 122"/>
                <p:cNvSpPr>
                  <a:spLocks noChangeArrowheads="1"/>
                </p:cNvSpPr>
                <p:nvPr/>
              </p:nvSpPr>
              <p:spPr bwMode="auto">
                <a:xfrm>
                  <a:off x="1612" y="3155"/>
                  <a:ext cx="340" cy="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0F0F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&gt; 0</a:t>
                  </a:r>
                </a:p>
              </p:txBody>
            </p:sp>
            <p:sp>
              <p:nvSpPr>
                <p:cNvPr id="163" name="Rectangle 123"/>
                <p:cNvSpPr>
                  <a:spLocks noChangeArrowheads="1"/>
                </p:cNvSpPr>
                <p:nvPr/>
              </p:nvSpPr>
              <p:spPr bwMode="auto">
                <a:xfrm>
                  <a:off x="3825" y="1903"/>
                  <a:ext cx="2146" cy="157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kern="0" smtClean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64" name="Rectangle 124"/>
                <p:cNvSpPr>
                  <a:spLocks noChangeArrowheads="1"/>
                </p:cNvSpPr>
                <p:nvPr/>
              </p:nvSpPr>
              <p:spPr bwMode="auto">
                <a:xfrm>
                  <a:off x="4006" y="2284"/>
                  <a:ext cx="1950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Backbone line / Main line</a:t>
                  </a:r>
                </a:p>
              </p:txBody>
            </p:sp>
            <p:sp>
              <p:nvSpPr>
                <p:cNvPr id="165" name="Rectangle 125"/>
                <p:cNvSpPr>
                  <a:spLocks noChangeArrowheads="1"/>
                </p:cNvSpPr>
                <p:nvPr/>
              </p:nvSpPr>
              <p:spPr bwMode="auto">
                <a:xfrm>
                  <a:off x="4006" y="2717"/>
                  <a:ext cx="2001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Main line / Secondary line</a:t>
                  </a:r>
                </a:p>
              </p:txBody>
            </p:sp>
            <p:sp>
              <p:nvSpPr>
                <p:cNvPr id="166" name="Rectangle 126"/>
                <p:cNvSpPr>
                  <a:spLocks noChangeArrowheads="1"/>
                </p:cNvSpPr>
                <p:nvPr/>
              </p:nvSpPr>
              <p:spPr bwMode="auto">
                <a:xfrm>
                  <a:off x="4006" y="3158"/>
                  <a:ext cx="1198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Line </a:t>
                  </a:r>
                  <a:r>
                    <a:rPr lang="en-US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extension</a:t>
                  </a:r>
                </a:p>
              </p:txBody>
            </p:sp>
            <p:sp>
              <p:nvSpPr>
                <p:cNvPr id="167" name="Rectangle 127"/>
                <p:cNvSpPr>
                  <a:spLocks noChangeArrowheads="1"/>
                </p:cNvSpPr>
                <p:nvPr/>
              </p:nvSpPr>
              <p:spPr bwMode="auto">
                <a:xfrm>
                  <a:off x="2052" y="1903"/>
                  <a:ext cx="1763" cy="1575"/>
                </a:xfrm>
                <a:prstGeom prst="rect">
                  <a:avLst/>
                </a:prstGeom>
                <a:solidFill>
                  <a:srgbClr val="FFFF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kern="0" smtClean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68" name="Line 128"/>
                <p:cNvSpPr>
                  <a:spLocks noChangeShapeType="1"/>
                </p:cNvSpPr>
                <p:nvPr/>
              </p:nvSpPr>
              <p:spPr bwMode="auto">
                <a:xfrm>
                  <a:off x="2052" y="2620"/>
                  <a:ext cx="1773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69" name="Line 129"/>
                <p:cNvSpPr>
                  <a:spLocks noChangeShapeType="1"/>
                </p:cNvSpPr>
                <p:nvPr/>
              </p:nvSpPr>
              <p:spPr bwMode="auto">
                <a:xfrm>
                  <a:off x="2052" y="3053"/>
                  <a:ext cx="1773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0" name="Rectangle 130"/>
                <p:cNvSpPr>
                  <a:spLocks noChangeArrowheads="1"/>
                </p:cNvSpPr>
                <p:nvPr/>
              </p:nvSpPr>
              <p:spPr bwMode="auto">
                <a:xfrm>
                  <a:off x="2228" y="2286"/>
                  <a:ext cx="1455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Backbone </a:t>
                  </a:r>
                  <a:r>
                    <a:rPr lang="en-US" altLang="en-US" sz="1800" b="1" kern="0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coupler</a:t>
                  </a:r>
                </a:p>
              </p:txBody>
            </p:sp>
            <p:sp>
              <p:nvSpPr>
                <p:cNvPr id="171" name="Rectangle 131"/>
                <p:cNvSpPr>
                  <a:spLocks noChangeArrowheads="1"/>
                </p:cNvSpPr>
                <p:nvPr/>
              </p:nvSpPr>
              <p:spPr bwMode="auto">
                <a:xfrm>
                  <a:off x="2228" y="3158"/>
                  <a:ext cx="1087" cy="2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Line repeater</a:t>
                  </a:r>
                </a:p>
              </p:txBody>
            </p:sp>
            <p:sp>
              <p:nvSpPr>
                <p:cNvPr id="172" name="Rectangle 132"/>
                <p:cNvSpPr>
                  <a:spLocks noChangeArrowheads="1"/>
                </p:cNvSpPr>
                <p:nvPr/>
              </p:nvSpPr>
              <p:spPr bwMode="auto">
                <a:xfrm>
                  <a:off x="2228" y="2726"/>
                  <a:ext cx="1037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Line coupler</a:t>
                  </a:r>
                </a:p>
              </p:txBody>
            </p:sp>
            <p:sp>
              <p:nvSpPr>
                <p:cNvPr id="173" name="Line 133"/>
                <p:cNvSpPr>
                  <a:spLocks noChangeShapeType="1"/>
                </p:cNvSpPr>
                <p:nvPr/>
              </p:nvSpPr>
              <p:spPr bwMode="auto">
                <a:xfrm>
                  <a:off x="3823" y="2620"/>
                  <a:ext cx="2148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4" name="Line 134"/>
                <p:cNvSpPr>
                  <a:spLocks noChangeShapeType="1"/>
                </p:cNvSpPr>
                <p:nvPr/>
              </p:nvSpPr>
              <p:spPr bwMode="auto">
                <a:xfrm>
                  <a:off x="3825" y="3054"/>
                  <a:ext cx="214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5" name="Rectangle 135"/>
                <p:cNvSpPr>
                  <a:spLocks noChangeArrowheads="1"/>
                </p:cNvSpPr>
                <p:nvPr/>
              </p:nvSpPr>
              <p:spPr bwMode="auto">
                <a:xfrm>
                  <a:off x="4006" y="1934"/>
                  <a:ext cx="327" cy="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for</a:t>
                  </a:r>
                </a:p>
              </p:txBody>
            </p:sp>
            <p:sp>
              <p:nvSpPr>
                <p:cNvPr id="176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3823" y="1903"/>
                  <a:ext cx="2" cy="332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7" name="Rectangle 137"/>
                <p:cNvSpPr>
                  <a:spLocks noChangeArrowheads="1"/>
                </p:cNvSpPr>
                <p:nvPr/>
              </p:nvSpPr>
              <p:spPr bwMode="auto">
                <a:xfrm>
                  <a:off x="2228" y="1934"/>
                  <a:ext cx="293" cy="2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as</a:t>
                  </a:r>
                </a:p>
              </p:txBody>
            </p:sp>
            <p:sp>
              <p:nvSpPr>
                <p:cNvPr id="178" name="Rectangle 138"/>
                <p:cNvSpPr>
                  <a:spLocks noChangeArrowheads="1"/>
                </p:cNvSpPr>
                <p:nvPr/>
              </p:nvSpPr>
              <p:spPr bwMode="auto">
                <a:xfrm>
                  <a:off x="1612" y="2284"/>
                  <a:ext cx="340" cy="261"/>
                </a:xfrm>
                <a:prstGeom prst="rect">
                  <a:avLst/>
                </a:prstGeom>
                <a:solidFill>
                  <a:srgbClr val="0C4B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800" b="1" kern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= 0</a:t>
                  </a:r>
                </a:p>
              </p:txBody>
            </p:sp>
            <p:sp>
              <p:nvSpPr>
                <p:cNvPr id="179" name="Line 139"/>
                <p:cNvSpPr>
                  <a:spLocks noChangeShapeType="1"/>
                </p:cNvSpPr>
                <p:nvPr/>
              </p:nvSpPr>
              <p:spPr bwMode="auto">
                <a:xfrm flipV="1">
                  <a:off x="2052" y="2190"/>
                  <a:ext cx="1773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80" name="Line 140"/>
                <p:cNvSpPr>
                  <a:spLocks noChangeShapeType="1"/>
                </p:cNvSpPr>
                <p:nvPr/>
              </p:nvSpPr>
              <p:spPr bwMode="auto">
                <a:xfrm>
                  <a:off x="3825" y="2191"/>
                  <a:ext cx="214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4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</p:grpSp>
          <p:grpSp>
            <p:nvGrpSpPr>
              <p:cNvPr id="11269" name="Group 66"/>
              <p:cNvGrpSpPr>
                <a:grpSpLocks/>
              </p:cNvGrpSpPr>
              <p:nvPr/>
            </p:nvGrpSpPr>
            <p:grpSpPr bwMode="auto">
              <a:xfrm>
                <a:off x="441325" y="1646238"/>
                <a:ext cx="6253163" cy="1063625"/>
                <a:chOff x="2358340" y="600076"/>
                <a:chExt cx="6252878" cy="1063624"/>
              </a:xfrm>
            </p:grpSpPr>
            <p:grpSp>
              <p:nvGrpSpPr>
                <p:cNvPr id="11270" name="Group 31"/>
                <p:cNvGrpSpPr>
                  <a:grpSpLocks/>
                </p:cNvGrpSpPr>
                <p:nvPr/>
              </p:nvGrpSpPr>
              <p:grpSpPr bwMode="auto">
                <a:xfrm>
                  <a:off x="2358340" y="968375"/>
                  <a:ext cx="6252878" cy="695325"/>
                  <a:chOff x="872440" y="968375"/>
                  <a:chExt cx="6252878" cy="695325"/>
                </a:xfrm>
              </p:grpSpPr>
              <p:grpSp>
                <p:nvGrpSpPr>
                  <p:cNvPr id="11274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4309475" y="968375"/>
                    <a:ext cx="2815843" cy="666750"/>
                    <a:chOff x="3298809" y="854075"/>
                    <a:chExt cx="2815843" cy="666750"/>
                  </a:xfrm>
                </p:grpSpPr>
                <p:grpSp>
                  <p:nvGrpSpPr>
                    <p:cNvPr id="11287" name="Group 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98809" y="854075"/>
                      <a:ext cx="1463524" cy="666750"/>
                      <a:chOff x="188165" y="4127500"/>
                      <a:chExt cx="1463503" cy="666750"/>
                    </a:xfrm>
                  </p:grpSpPr>
                  <p:sp>
                    <p:nvSpPr>
                      <p:cNvPr id="226" name="Cube 225"/>
                      <p:cNvSpPr/>
                      <p:nvPr/>
                    </p:nvSpPr>
                    <p:spPr bwMode="auto">
                      <a:xfrm>
                        <a:off x="194261" y="4127501"/>
                        <a:ext cx="465109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7" name="Cube 226"/>
                      <p:cNvSpPr/>
                      <p:nvPr/>
                    </p:nvSpPr>
                    <p:spPr bwMode="auto">
                      <a:xfrm>
                        <a:off x="527616" y="4127501"/>
                        <a:ext cx="465109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8" name="Cube 227"/>
                      <p:cNvSpPr/>
                      <p:nvPr/>
                    </p:nvSpPr>
                    <p:spPr bwMode="auto">
                      <a:xfrm>
                        <a:off x="859383" y="4127501"/>
                        <a:ext cx="465110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9" name="Cube 228"/>
                      <p:cNvSpPr/>
                      <p:nvPr/>
                    </p:nvSpPr>
                    <p:spPr bwMode="auto">
                      <a:xfrm>
                        <a:off x="1192738" y="4127501"/>
                        <a:ext cx="465110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</p:grpSp>
                <p:grpSp>
                  <p:nvGrpSpPr>
                    <p:cNvPr id="11288" name="Group 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51128" y="854075"/>
                      <a:ext cx="1463524" cy="666750"/>
                      <a:chOff x="188165" y="4127500"/>
                      <a:chExt cx="1463503" cy="666750"/>
                    </a:xfrm>
                  </p:grpSpPr>
                  <p:sp>
                    <p:nvSpPr>
                      <p:cNvPr id="222" name="Cube 221"/>
                      <p:cNvSpPr/>
                      <p:nvPr/>
                    </p:nvSpPr>
                    <p:spPr bwMode="auto">
                      <a:xfrm>
                        <a:off x="188081" y="4127501"/>
                        <a:ext cx="465109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3" name="Cube 222"/>
                      <p:cNvSpPr/>
                      <p:nvPr/>
                    </p:nvSpPr>
                    <p:spPr bwMode="auto">
                      <a:xfrm>
                        <a:off x="521436" y="4127501"/>
                        <a:ext cx="465109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4" name="Cube 223"/>
                      <p:cNvSpPr/>
                      <p:nvPr/>
                    </p:nvSpPr>
                    <p:spPr bwMode="auto">
                      <a:xfrm>
                        <a:off x="853203" y="4127501"/>
                        <a:ext cx="465110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  <p:sp>
                    <p:nvSpPr>
                      <p:cNvPr id="225" name="Cube 224"/>
                      <p:cNvSpPr/>
                      <p:nvPr/>
                    </p:nvSpPr>
                    <p:spPr bwMode="auto">
                      <a:xfrm>
                        <a:off x="1186558" y="4127501"/>
                        <a:ext cx="465110" cy="666749"/>
                      </a:xfrm>
                      <a:prstGeom prst="cube">
                        <a:avLst/>
                      </a:prstGeom>
                      <a:solidFill>
                        <a:srgbClr val="0C4B9D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r>
                          <a:rPr lang="nl-BE">
                            <a:solidFill>
                              <a:schemeClr val="bg1"/>
                            </a:solidFill>
                            <a:latin typeface="+mj-lt"/>
                            <a:cs typeface="Arial" charset="0"/>
                          </a:rPr>
                          <a:t>B</a:t>
                        </a:r>
                        <a:endParaRPr lang="en-GB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275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872440" y="968375"/>
                    <a:ext cx="1463524" cy="666750"/>
                    <a:chOff x="188165" y="4127500"/>
                    <a:chExt cx="1463503" cy="666750"/>
                  </a:xfrm>
                </p:grpSpPr>
                <p:sp>
                  <p:nvSpPr>
                    <p:cNvPr id="216" name="Cube 215"/>
                    <p:cNvSpPr/>
                    <p:nvPr/>
                  </p:nvSpPr>
                  <p:spPr bwMode="auto">
                    <a:xfrm>
                      <a:off x="188165" y="4127501"/>
                      <a:ext cx="465110" cy="666749"/>
                    </a:xfrm>
                    <a:prstGeom prst="cube">
                      <a:avLst/>
                    </a:prstGeom>
                    <a:solidFill>
                      <a:srgbClr val="36922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A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7" name="Cube 216"/>
                    <p:cNvSpPr/>
                    <p:nvPr/>
                  </p:nvSpPr>
                  <p:spPr bwMode="auto">
                    <a:xfrm>
                      <a:off x="519933" y="4127501"/>
                      <a:ext cx="471459" cy="666749"/>
                    </a:xfrm>
                    <a:prstGeom prst="cube">
                      <a:avLst/>
                    </a:prstGeom>
                    <a:solidFill>
                      <a:srgbClr val="36922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A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8" name="Cube 217"/>
                    <p:cNvSpPr/>
                    <p:nvPr/>
                  </p:nvSpPr>
                  <p:spPr bwMode="auto">
                    <a:xfrm>
                      <a:off x="859638" y="4127501"/>
                      <a:ext cx="466697" cy="666749"/>
                    </a:xfrm>
                    <a:prstGeom prst="cube">
                      <a:avLst/>
                    </a:prstGeom>
                    <a:solidFill>
                      <a:srgbClr val="36922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A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9" name="Cube 218"/>
                    <p:cNvSpPr/>
                    <p:nvPr/>
                  </p:nvSpPr>
                  <p:spPr bwMode="auto">
                    <a:xfrm>
                      <a:off x="1191405" y="4127501"/>
                      <a:ext cx="466697" cy="666749"/>
                    </a:xfrm>
                    <a:prstGeom prst="cube">
                      <a:avLst/>
                    </a:prstGeom>
                    <a:solidFill>
                      <a:srgbClr val="36922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A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</p:grpSp>
              <p:grpSp>
                <p:nvGrpSpPr>
                  <p:cNvPr id="11276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567139" y="968375"/>
                    <a:ext cx="1463524" cy="666750"/>
                    <a:chOff x="188165" y="4127500"/>
                    <a:chExt cx="1463503" cy="666750"/>
                  </a:xfrm>
                </p:grpSpPr>
                <p:sp>
                  <p:nvSpPr>
                    <p:cNvPr id="212" name="Cube 211"/>
                    <p:cNvSpPr/>
                    <p:nvPr/>
                  </p:nvSpPr>
                  <p:spPr bwMode="auto">
                    <a:xfrm>
                      <a:off x="188839" y="4127501"/>
                      <a:ext cx="465110" cy="666749"/>
                    </a:xfrm>
                    <a:prstGeom prst="cube">
                      <a:avLst/>
                    </a:prstGeom>
                    <a:solidFill>
                      <a:srgbClr val="808485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L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3" name="Cube 212"/>
                    <p:cNvSpPr/>
                    <p:nvPr/>
                  </p:nvSpPr>
                  <p:spPr bwMode="auto">
                    <a:xfrm>
                      <a:off x="522194" y="4127501"/>
                      <a:ext cx="465110" cy="666749"/>
                    </a:xfrm>
                    <a:prstGeom prst="cube">
                      <a:avLst/>
                    </a:prstGeom>
                    <a:solidFill>
                      <a:srgbClr val="808485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L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4" name="Cube 213"/>
                    <p:cNvSpPr/>
                    <p:nvPr/>
                  </p:nvSpPr>
                  <p:spPr bwMode="auto">
                    <a:xfrm>
                      <a:off x="853962" y="4127501"/>
                      <a:ext cx="465109" cy="666749"/>
                    </a:xfrm>
                    <a:prstGeom prst="cube">
                      <a:avLst/>
                    </a:prstGeom>
                    <a:solidFill>
                      <a:srgbClr val="808485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L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  <p:sp>
                  <p:nvSpPr>
                    <p:cNvPr id="215" name="Cube 214"/>
                    <p:cNvSpPr/>
                    <p:nvPr/>
                  </p:nvSpPr>
                  <p:spPr bwMode="auto">
                    <a:xfrm>
                      <a:off x="1187317" y="4127501"/>
                      <a:ext cx="465109" cy="666749"/>
                    </a:xfrm>
                    <a:prstGeom prst="cube">
                      <a:avLst/>
                    </a:prstGeom>
                    <a:solidFill>
                      <a:srgbClr val="808485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r>
                        <a:rPr lang="nl-BE">
                          <a:solidFill>
                            <a:schemeClr val="bg1"/>
                          </a:solidFill>
                          <a:latin typeface="+mj-lt"/>
                          <a:cs typeface="Arial" charset="0"/>
                        </a:rPr>
                        <a:t>L</a:t>
                      </a:r>
                      <a:endParaRPr lang="en-GB">
                        <a:solidFill>
                          <a:schemeClr val="bg1"/>
                        </a:solidFill>
                        <a:latin typeface="+mj-lt"/>
                        <a:cs typeface="Arial" charset="0"/>
                      </a:endParaRPr>
                    </a:p>
                  </p:txBody>
                </p:sp>
              </p:grpSp>
              <p:sp>
                <p:nvSpPr>
                  <p:cNvPr id="11277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2367756" y="1574800"/>
                    <a:ext cx="96044" cy="889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GB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78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4094956" y="1546225"/>
                    <a:ext cx="96044" cy="88900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GB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1271" name="Rectangle 68"/>
                <p:cNvSpPr>
                  <a:spLocks noChangeArrowheads="1"/>
                </p:cNvSpPr>
                <p:nvPr/>
              </p:nvSpPr>
              <p:spPr bwMode="auto">
                <a:xfrm>
                  <a:off x="2683426" y="600076"/>
                  <a:ext cx="925212" cy="366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marL="87313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de-DE" altLang="nl-BE" b="1">
                      <a:solidFill>
                        <a:schemeClr val="tx2"/>
                      </a:solidFill>
                    </a:rPr>
                    <a:t>AREA</a:t>
                  </a:r>
                </a:p>
              </p:txBody>
            </p:sp>
            <p:sp>
              <p:nvSpPr>
                <p:cNvPr id="11272" name="Rectangle 68"/>
                <p:cNvSpPr>
                  <a:spLocks noChangeArrowheads="1"/>
                </p:cNvSpPr>
                <p:nvPr/>
              </p:nvSpPr>
              <p:spPr bwMode="auto">
                <a:xfrm>
                  <a:off x="4290044" y="600076"/>
                  <a:ext cx="796978" cy="366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marL="87313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de-DE" altLang="nl-BE" b="1">
                      <a:solidFill>
                        <a:schemeClr val="tx2"/>
                      </a:solidFill>
                    </a:rPr>
                    <a:t>LINE</a:t>
                  </a:r>
                </a:p>
              </p:txBody>
            </p:sp>
            <p:sp>
              <p:nvSpPr>
                <p:cNvPr id="11273" name="Rectangle 68"/>
                <p:cNvSpPr>
                  <a:spLocks noChangeArrowheads="1"/>
                </p:cNvSpPr>
                <p:nvPr/>
              </p:nvSpPr>
              <p:spPr bwMode="auto">
                <a:xfrm>
                  <a:off x="6221858" y="600076"/>
                  <a:ext cx="1681795" cy="366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marL="87313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defTabSz="762000" eaLnBrk="0" hangingPunct="0"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tabLst>
                      <a:tab pos="2281238" algn="l"/>
                      <a:tab pos="4575175" algn="l"/>
                      <a:tab pos="9726613" algn="r"/>
                    </a:tabLs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de-DE" altLang="nl-BE" b="1">
                      <a:solidFill>
                        <a:schemeClr val="tx2"/>
                      </a:solidFill>
                    </a:rPr>
                    <a:t>BUS DEVICE</a:t>
                  </a:r>
                </a:p>
              </p:txBody>
            </p:sp>
          </p:grp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xfrm>
            <a:off x="900113" y="549275"/>
            <a:ext cx="6985000" cy="57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Coupler: Connecting several lines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312863"/>
            <a:ext cx="539115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smtClean="0"/>
              <a:t>Example: group addressing</a:t>
            </a:r>
          </a:p>
        </p:txBody>
      </p:sp>
      <p:grpSp>
        <p:nvGrpSpPr>
          <p:cNvPr id="140" name="Group 411"/>
          <p:cNvGrpSpPr>
            <a:grpSpLocks/>
          </p:cNvGrpSpPr>
          <p:nvPr/>
        </p:nvGrpSpPr>
        <p:grpSpPr bwMode="auto">
          <a:xfrm>
            <a:off x="101600" y="1484313"/>
            <a:ext cx="9007475" cy="4751387"/>
            <a:chOff x="49" y="459"/>
            <a:chExt cx="6191" cy="3540"/>
          </a:xfrm>
        </p:grpSpPr>
        <p:sp>
          <p:nvSpPr>
            <p:cNvPr id="141" name="Freeform 96"/>
            <p:cNvSpPr>
              <a:spLocks/>
            </p:cNvSpPr>
            <p:nvPr/>
          </p:nvSpPr>
          <p:spPr bwMode="auto">
            <a:xfrm>
              <a:off x="1291" y="542"/>
              <a:ext cx="1849" cy="3290"/>
            </a:xfrm>
            <a:custGeom>
              <a:avLst/>
              <a:gdLst>
                <a:gd name="T0" fmla="*/ 0 w 2131"/>
                <a:gd name="T1" fmla="*/ 0 h 3290"/>
                <a:gd name="T2" fmla="*/ 2130 w 2131"/>
                <a:gd name="T3" fmla="*/ 0 h 3290"/>
                <a:gd name="T4" fmla="*/ 2130 w 2131"/>
                <a:gd name="T5" fmla="*/ 3289 h 3290"/>
                <a:gd name="T6" fmla="*/ 0 w 2131"/>
                <a:gd name="T7" fmla="*/ 3289 h 3290"/>
                <a:gd name="T8" fmla="*/ 0 w 2131"/>
                <a:gd name="T9" fmla="*/ 0 h 3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1"/>
                <a:gd name="T16" fmla="*/ 0 h 3290"/>
                <a:gd name="T17" fmla="*/ 2131 w 2131"/>
                <a:gd name="T18" fmla="*/ 3290 h 32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1" h="3290">
                  <a:moveTo>
                    <a:pt x="0" y="0"/>
                  </a:moveTo>
                  <a:lnTo>
                    <a:pt x="2130" y="0"/>
                  </a:lnTo>
                  <a:lnTo>
                    <a:pt x="2130" y="3289"/>
                  </a:lnTo>
                  <a:lnTo>
                    <a:pt x="0" y="3289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2" name="Freeform 98"/>
            <p:cNvSpPr>
              <a:spLocks/>
            </p:cNvSpPr>
            <p:nvPr/>
          </p:nvSpPr>
          <p:spPr bwMode="auto">
            <a:xfrm>
              <a:off x="1397" y="1091"/>
              <a:ext cx="662" cy="135"/>
            </a:xfrm>
            <a:custGeom>
              <a:avLst/>
              <a:gdLst>
                <a:gd name="T0" fmla="*/ 0 w 663"/>
                <a:gd name="T1" fmla="*/ 132 h 133"/>
                <a:gd name="T2" fmla="*/ 662 w 663"/>
                <a:gd name="T3" fmla="*/ 132 h 133"/>
                <a:gd name="T4" fmla="*/ 662 w 663"/>
                <a:gd name="T5" fmla="*/ 0 h 133"/>
                <a:gd name="T6" fmla="*/ 0 w 663"/>
                <a:gd name="T7" fmla="*/ 0 h 133"/>
                <a:gd name="T8" fmla="*/ 0 w 663"/>
                <a:gd name="T9" fmla="*/ 132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3"/>
                <a:gd name="T16" fmla="*/ 0 h 133"/>
                <a:gd name="T17" fmla="*/ 663 w 663"/>
                <a:gd name="T18" fmla="*/ 133 h 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3" h="133">
                  <a:moveTo>
                    <a:pt x="0" y="132"/>
                  </a:moveTo>
                  <a:lnTo>
                    <a:pt x="662" y="132"/>
                  </a:lnTo>
                  <a:lnTo>
                    <a:pt x="662" y="0"/>
                  </a:lnTo>
                  <a:lnTo>
                    <a:pt x="0" y="0"/>
                  </a:lnTo>
                  <a:lnTo>
                    <a:pt x="0" y="132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" name="Freeform 99"/>
            <p:cNvSpPr>
              <a:spLocks/>
            </p:cNvSpPr>
            <p:nvPr/>
          </p:nvSpPr>
          <p:spPr bwMode="auto">
            <a:xfrm>
              <a:off x="1397" y="2183"/>
              <a:ext cx="660" cy="136"/>
            </a:xfrm>
            <a:custGeom>
              <a:avLst/>
              <a:gdLst>
                <a:gd name="T0" fmla="*/ 0 w 661"/>
                <a:gd name="T1" fmla="*/ 0 h 136"/>
                <a:gd name="T2" fmla="*/ 660 w 661"/>
                <a:gd name="T3" fmla="*/ 0 h 136"/>
                <a:gd name="T4" fmla="*/ 660 w 661"/>
                <a:gd name="T5" fmla="*/ 135 h 136"/>
                <a:gd name="T6" fmla="*/ 0 w 661"/>
                <a:gd name="T7" fmla="*/ 135 h 136"/>
                <a:gd name="T8" fmla="*/ 0 w 661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1"/>
                <a:gd name="T16" fmla="*/ 0 h 136"/>
                <a:gd name="T17" fmla="*/ 661 w 661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1" h="136">
                  <a:moveTo>
                    <a:pt x="0" y="0"/>
                  </a:moveTo>
                  <a:lnTo>
                    <a:pt x="660" y="0"/>
                  </a:lnTo>
                  <a:lnTo>
                    <a:pt x="660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4" name="Freeform 101"/>
            <p:cNvSpPr>
              <a:spLocks/>
            </p:cNvSpPr>
            <p:nvPr/>
          </p:nvSpPr>
          <p:spPr bwMode="auto">
            <a:xfrm>
              <a:off x="1397" y="3139"/>
              <a:ext cx="660" cy="140"/>
            </a:xfrm>
            <a:custGeom>
              <a:avLst/>
              <a:gdLst>
                <a:gd name="T0" fmla="*/ 0 w 661"/>
                <a:gd name="T1" fmla="*/ 0 h 140"/>
                <a:gd name="T2" fmla="*/ 660 w 661"/>
                <a:gd name="T3" fmla="*/ 0 h 140"/>
                <a:gd name="T4" fmla="*/ 660 w 661"/>
                <a:gd name="T5" fmla="*/ 139 h 140"/>
                <a:gd name="T6" fmla="*/ 0 w 661"/>
                <a:gd name="T7" fmla="*/ 139 h 140"/>
                <a:gd name="T8" fmla="*/ 0 w 661"/>
                <a:gd name="T9" fmla="*/ 0 h 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1"/>
                <a:gd name="T16" fmla="*/ 0 h 140"/>
                <a:gd name="T17" fmla="*/ 661 w 661"/>
                <a:gd name="T18" fmla="*/ 140 h 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1" h="140">
                  <a:moveTo>
                    <a:pt x="0" y="0"/>
                  </a:moveTo>
                  <a:lnTo>
                    <a:pt x="660" y="0"/>
                  </a:lnTo>
                  <a:lnTo>
                    <a:pt x="660" y="139"/>
                  </a:lnTo>
                  <a:lnTo>
                    <a:pt x="0" y="13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5" name="Freeform 103"/>
            <p:cNvSpPr>
              <a:spLocks/>
            </p:cNvSpPr>
            <p:nvPr/>
          </p:nvSpPr>
          <p:spPr bwMode="auto">
            <a:xfrm>
              <a:off x="2351" y="1091"/>
              <a:ext cx="666" cy="130"/>
            </a:xfrm>
            <a:custGeom>
              <a:avLst/>
              <a:gdLst>
                <a:gd name="T0" fmla="*/ 0 w 666"/>
                <a:gd name="T1" fmla="*/ 0 h 130"/>
                <a:gd name="T2" fmla="*/ 665 w 666"/>
                <a:gd name="T3" fmla="*/ 0 h 130"/>
                <a:gd name="T4" fmla="*/ 665 w 666"/>
                <a:gd name="T5" fmla="*/ 129 h 130"/>
                <a:gd name="T6" fmla="*/ 0 w 666"/>
                <a:gd name="T7" fmla="*/ 129 h 130"/>
                <a:gd name="T8" fmla="*/ 0 w 666"/>
                <a:gd name="T9" fmla="*/ 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30"/>
                <a:gd name="T17" fmla="*/ 666 w 666"/>
                <a:gd name="T18" fmla="*/ 130 h 1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30">
                  <a:moveTo>
                    <a:pt x="0" y="0"/>
                  </a:moveTo>
                  <a:lnTo>
                    <a:pt x="665" y="0"/>
                  </a:lnTo>
                  <a:lnTo>
                    <a:pt x="665" y="129"/>
                  </a:lnTo>
                  <a:lnTo>
                    <a:pt x="0" y="12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6" name="Freeform 105"/>
            <p:cNvSpPr>
              <a:spLocks/>
            </p:cNvSpPr>
            <p:nvPr/>
          </p:nvSpPr>
          <p:spPr bwMode="auto">
            <a:xfrm>
              <a:off x="2351" y="2183"/>
              <a:ext cx="666" cy="136"/>
            </a:xfrm>
            <a:custGeom>
              <a:avLst/>
              <a:gdLst>
                <a:gd name="T0" fmla="*/ 0 w 666"/>
                <a:gd name="T1" fmla="*/ 0 h 136"/>
                <a:gd name="T2" fmla="*/ 665 w 666"/>
                <a:gd name="T3" fmla="*/ 0 h 136"/>
                <a:gd name="T4" fmla="*/ 665 w 666"/>
                <a:gd name="T5" fmla="*/ 135 h 136"/>
                <a:gd name="T6" fmla="*/ 0 w 666"/>
                <a:gd name="T7" fmla="*/ 135 h 136"/>
                <a:gd name="T8" fmla="*/ 0 w 666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36"/>
                <a:gd name="T17" fmla="*/ 666 w 666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36">
                  <a:moveTo>
                    <a:pt x="0" y="0"/>
                  </a:moveTo>
                  <a:lnTo>
                    <a:pt x="665" y="0"/>
                  </a:lnTo>
                  <a:lnTo>
                    <a:pt x="665" y="135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7" name="Freeform 107"/>
            <p:cNvSpPr>
              <a:spLocks/>
            </p:cNvSpPr>
            <p:nvPr/>
          </p:nvSpPr>
          <p:spPr bwMode="auto">
            <a:xfrm>
              <a:off x="2351" y="3139"/>
              <a:ext cx="666" cy="140"/>
            </a:xfrm>
            <a:custGeom>
              <a:avLst/>
              <a:gdLst>
                <a:gd name="T0" fmla="*/ 0 w 666"/>
                <a:gd name="T1" fmla="*/ 0 h 140"/>
                <a:gd name="T2" fmla="*/ 665 w 666"/>
                <a:gd name="T3" fmla="*/ 0 h 140"/>
                <a:gd name="T4" fmla="*/ 665 w 666"/>
                <a:gd name="T5" fmla="*/ 139 h 140"/>
                <a:gd name="T6" fmla="*/ 0 w 666"/>
                <a:gd name="T7" fmla="*/ 139 h 140"/>
                <a:gd name="T8" fmla="*/ 0 w 666"/>
                <a:gd name="T9" fmla="*/ 0 h 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"/>
                <a:gd name="T16" fmla="*/ 0 h 140"/>
                <a:gd name="T17" fmla="*/ 666 w 666"/>
                <a:gd name="T18" fmla="*/ 140 h 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" h="140">
                  <a:moveTo>
                    <a:pt x="0" y="0"/>
                  </a:moveTo>
                  <a:lnTo>
                    <a:pt x="665" y="0"/>
                  </a:lnTo>
                  <a:lnTo>
                    <a:pt x="665" y="139"/>
                  </a:lnTo>
                  <a:lnTo>
                    <a:pt x="0" y="13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3323" name="Group 387"/>
            <p:cNvGrpSpPr>
              <a:grpSpLocks/>
            </p:cNvGrpSpPr>
            <p:nvPr/>
          </p:nvGrpSpPr>
          <p:grpSpPr bwMode="auto">
            <a:xfrm>
              <a:off x="2402" y="552"/>
              <a:ext cx="523" cy="83"/>
              <a:chOff x="2516" y="412"/>
              <a:chExt cx="523" cy="83"/>
            </a:xfrm>
          </p:grpSpPr>
          <p:sp>
            <p:nvSpPr>
              <p:cNvPr id="221" name="Freeform 109"/>
              <p:cNvSpPr>
                <a:spLocks/>
              </p:cNvSpPr>
              <p:nvPr/>
            </p:nvSpPr>
            <p:spPr bwMode="auto">
              <a:xfrm>
                <a:off x="2520" y="412"/>
                <a:ext cx="517" cy="79"/>
              </a:xfrm>
              <a:custGeom>
                <a:avLst/>
                <a:gdLst>
                  <a:gd name="T0" fmla="*/ 0 w 521"/>
                  <a:gd name="T1" fmla="*/ 0 h 81"/>
                  <a:gd name="T2" fmla="*/ 520 w 521"/>
                  <a:gd name="T3" fmla="*/ 0 h 81"/>
                  <a:gd name="T4" fmla="*/ 520 w 521"/>
                  <a:gd name="T5" fmla="*/ 80 h 81"/>
                  <a:gd name="T6" fmla="*/ 0 w 521"/>
                  <a:gd name="T7" fmla="*/ 80 h 81"/>
                  <a:gd name="T8" fmla="*/ 0 w 521"/>
                  <a:gd name="T9" fmla="*/ 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1"/>
                  <a:gd name="T16" fmla="*/ 0 h 81"/>
                  <a:gd name="T17" fmla="*/ 521 w 521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1" h="81">
                    <a:moveTo>
                      <a:pt x="0" y="0"/>
                    </a:moveTo>
                    <a:lnTo>
                      <a:pt x="520" y="0"/>
                    </a:lnTo>
                    <a:lnTo>
                      <a:pt x="520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22" name="Freeform 110"/>
              <p:cNvSpPr>
                <a:spLocks/>
              </p:cNvSpPr>
              <p:nvPr/>
            </p:nvSpPr>
            <p:spPr bwMode="auto">
              <a:xfrm>
                <a:off x="2520" y="412"/>
                <a:ext cx="523" cy="83"/>
              </a:xfrm>
              <a:custGeom>
                <a:avLst/>
                <a:gdLst>
                  <a:gd name="T0" fmla="*/ 0 w 523"/>
                  <a:gd name="T1" fmla="*/ 82 h 83"/>
                  <a:gd name="T2" fmla="*/ 522 w 523"/>
                  <a:gd name="T3" fmla="*/ 82 h 83"/>
                  <a:gd name="T4" fmla="*/ 522 w 523"/>
                  <a:gd name="T5" fmla="*/ 0 h 83"/>
                  <a:gd name="T6" fmla="*/ 0 w 523"/>
                  <a:gd name="T7" fmla="*/ 0 h 83"/>
                  <a:gd name="T8" fmla="*/ 0 w 523"/>
                  <a:gd name="T9" fmla="*/ 82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3"/>
                  <a:gd name="T16" fmla="*/ 0 h 83"/>
                  <a:gd name="T17" fmla="*/ 523 w 523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3" h="83">
                    <a:moveTo>
                      <a:pt x="0" y="82"/>
                    </a:moveTo>
                    <a:lnTo>
                      <a:pt x="522" y="82"/>
                    </a:lnTo>
                    <a:lnTo>
                      <a:pt x="522" y="0"/>
                    </a:lnTo>
                    <a:lnTo>
                      <a:pt x="0" y="0"/>
                    </a:lnTo>
                    <a:lnTo>
                      <a:pt x="0" y="8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23" name="Line 111"/>
              <p:cNvSpPr>
                <a:spLocks noChangeShapeType="1"/>
              </p:cNvSpPr>
              <p:nvPr/>
            </p:nvSpPr>
            <p:spPr bwMode="auto">
              <a:xfrm>
                <a:off x="2520" y="416"/>
                <a:ext cx="523" cy="7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24" name="Line 112"/>
              <p:cNvSpPr>
                <a:spLocks noChangeShapeType="1"/>
              </p:cNvSpPr>
              <p:nvPr/>
            </p:nvSpPr>
            <p:spPr bwMode="auto">
              <a:xfrm flipV="1">
                <a:off x="2520" y="412"/>
                <a:ext cx="517" cy="7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149" name="Freeform 117"/>
            <p:cNvSpPr>
              <a:spLocks/>
            </p:cNvSpPr>
            <p:nvPr/>
          </p:nvSpPr>
          <p:spPr bwMode="auto">
            <a:xfrm>
              <a:off x="1594" y="3590"/>
              <a:ext cx="237" cy="241"/>
            </a:xfrm>
            <a:custGeom>
              <a:avLst/>
              <a:gdLst>
                <a:gd name="T0" fmla="*/ 236 w 237"/>
                <a:gd name="T1" fmla="*/ 240 h 241"/>
                <a:gd name="T2" fmla="*/ 234 w 237"/>
                <a:gd name="T3" fmla="*/ 214 h 241"/>
                <a:gd name="T4" fmla="*/ 229 w 237"/>
                <a:gd name="T5" fmla="*/ 191 h 241"/>
                <a:gd name="T6" fmla="*/ 224 w 237"/>
                <a:gd name="T7" fmla="*/ 168 h 241"/>
                <a:gd name="T8" fmla="*/ 215 w 237"/>
                <a:gd name="T9" fmla="*/ 147 h 241"/>
                <a:gd name="T10" fmla="*/ 206 w 237"/>
                <a:gd name="T11" fmla="*/ 126 h 241"/>
                <a:gd name="T12" fmla="*/ 194 w 237"/>
                <a:gd name="T13" fmla="*/ 105 h 241"/>
                <a:gd name="T14" fmla="*/ 181 w 237"/>
                <a:gd name="T15" fmla="*/ 86 h 241"/>
                <a:gd name="T16" fmla="*/ 164 w 237"/>
                <a:gd name="T17" fmla="*/ 70 h 241"/>
                <a:gd name="T18" fmla="*/ 148 w 237"/>
                <a:gd name="T19" fmla="*/ 54 h 241"/>
                <a:gd name="T20" fmla="*/ 129 w 237"/>
                <a:gd name="T21" fmla="*/ 40 h 241"/>
                <a:gd name="T22" fmla="*/ 111 w 237"/>
                <a:gd name="T23" fmla="*/ 28 h 241"/>
                <a:gd name="T24" fmla="*/ 90 w 237"/>
                <a:gd name="T25" fmla="*/ 19 h 241"/>
                <a:gd name="T26" fmla="*/ 67 w 237"/>
                <a:gd name="T27" fmla="*/ 9 h 241"/>
                <a:gd name="T28" fmla="*/ 46 w 237"/>
                <a:gd name="T29" fmla="*/ 5 h 241"/>
                <a:gd name="T30" fmla="*/ 23 w 237"/>
                <a:gd name="T31" fmla="*/ 0 h 241"/>
                <a:gd name="T32" fmla="*/ 0 w 237"/>
                <a:gd name="T33" fmla="*/ 0 h 241"/>
                <a:gd name="T34" fmla="*/ 0 w 237"/>
                <a:gd name="T35" fmla="*/ 2 h 241"/>
                <a:gd name="T36" fmla="*/ 0 w 237"/>
                <a:gd name="T37" fmla="*/ 9 h 241"/>
                <a:gd name="T38" fmla="*/ 0 w 237"/>
                <a:gd name="T39" fmla="*/ 21 h 241"/>
                <a:gd name="T40" fmla="*/ 0 w 237"/>
                <a:gd name="T41" fmla="*/ 37 h 241"/>
                <a:gd name="T42" fmla="*/ 0 w 237"/>
                <a:gd name="T43" fmla="*/ 54 h 241"/>
                <a:gd name="T44" fmla="*/ 0 w 237"/>
                <a:gd name="T45" fmla="*/ 75 h 241"/>
                <a:gd name="T46" fmla="*/ 0 w 237"/>
                <a:gd name="T47" fmla="*/ 96 h 241"/>
                <a:gd name="T48" fmla="*/ 0 w 237"/>
                <a:gd name="T49" fmla="*/ 119 h 241"/>
                <a:gd name="T50" fmla="*/ 0 w 237"/>
                <a:gd name="T51" fmla="*/ 142 h 241"/>
                <a:gd name="T52" fmla="*/ 0 w 237"/>
                <a:gd name="T53" fmla="*/ 163 h 241"/>
                <a:gd name="T54" fmla="*/ 0 w 237"/>
                <a:gd name="T55" fmla="*/ 184 h 241"/>
                <a:gd name="T56" fmla="*/ 0 w 237"/>
                <a:gd name="T57" fmla="*/ 201 h 241"/>
                <a:gd name="T58" fmla="*/ 0 w 237"/>
                <a:gd name="T59" fmla="*/ 217 h 241"/>
                <a:gd name="T60" fmla="*/ 0 w 237"/>
                <a:gd name="T61" fmla="*/ 229 h 241"/>
                <a:gd name="T62" fmla="*/ 0 w 237"/>
                <a:gd name="T63" fmla="*/ 236 h 241"/>
                <a:gd name="T64" fmla="*/ 0 w 237"/>
                <a:gd name="T65" fmla="*/ 240 h 241"/>
                <a:gd name="T66" fmla="*/ 2 w 237"/>
                <a:gd name="T67" fmla="*/ 240 h 241"/>
                <a:gd name="T68" fmla="*/ 9 w 237"/>
                <a:gd name="T69" fmla="*/ 240 h 241"/>
                <a:gd name="T70" fmla="*/ 21 w 237"/>
                <a:gd name="T71" fmla="*/ 240 h 241"/>
                <a:gd name="T72" fmla="*/ 35 w 237"/>
                <a:gd name="T73" fmla="*/ 240 h 241"/>
                <a:gd name="T74" fmla="*/ 53 w 237"/>
                <a:gd name="T75" fmla="*/ 240 h 241"/>
                <a:gd name="T76" fmla="*/ 74 w 237"/>
                <a:gd name="T77" fmla="*/ 240 h 241"/>
                <a:gd name="T78" fmla="*/ 95 w 237"/>
                <a:gd name="T79" fmla="*/ 240 h 241"/>
                <a:gd name="T80" fmla="*/ 118 w 237"/>
                <a:gd name="T81" fmla="*/ 240 h 241"/>
                <a:gd name="T82" fmla="*/ 139 w 237"/>
                <a:gd name="T83" fmla="*/ 240 h 241"/>
                <a:gd name="T84" fmla="*/ 160 w 237"/>
                <a:gd name="T85" fmla="*/ 240 h 241"/>
                <a:gd name="T86" fmla="*/ 181 w 237"/>
                <a:gd name="T87" fmla="*/ 240 h 241"/>
                <a:gd name="T88" fmla="*/ 199 w 237"/>
                <a:gd name="T89" fmla="*/ 240 h 241"/>
                <a:gd name="T90" fmla="*/ 213 w 237"/>
                <a:gd name="T91" fmla="*/ 240 h 241"/>
                <a:gd name="T92" fmla="*/ 224 w 237"/>
                <a:gd name="T93" fmla="*/ 240 h 241"/>
                <a:gd name="T94" fmla="*/ 231 w 237"/>
                <a:gd name="T95" fmla="*/ 240 h 241"/>
                <a:gd name="T96" fmla="*/ 236 w 237"/>
                <a:gd name="T97" fmla="*/ 240 h 2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7"/>
                <a:gd name="T148" fmla="*/ 0 h 241"/>
                <a:gd name="T149" fmla="*/ 237 w 237"/>
                <a:gd name="T150" fmla="*/ 241 h 2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7" h="241">
                  <a:moveTo>
                    <a:pt x="236" y="240"/>
                  </a:moveTo>
                  <a:lnTo>
                    <a:pt x="234" y="214"/>
                  </a:lnTo>
                  <a:lnTo>
                    <a:pt x="229" y="191"/>
                  </a:lnTo>
                  <a:lnTo>
                    <a:pt x="224" y="168"/>
                  </a:lnTo>
                  <a:lnTo>
                    <a:pt x="215" y="147"/>
                  </a:lnTo>
                  <a:lnTo>
                    <a:pt x="206" y="126"/>
                  </a:lnTo>
                  <a:lnTo>
                    <a:pt x="194" y="105"/>
                  </a:lnTo>
                  <a:lnTo>
                    <a:pt x="181" y="86"/>
                  </a:lnTo>
                  <a:lnTo>
                    <a:pt x="164" y="70"/>
                  </a:lnTo>
                  <a:lnTo>
                    <a:pt x="148" y="54"/>
                  </a:lnTo>
                  <a:lnTo>
                    <a:pt x="129" y="40"/>
                  </a:lnTo>
                  <a:lnTo>
                    <a:pt x="111" y="28"/>
                  </a:lnTo>
                  <a:lnTo>
                    <a:pt x="90" y="19"/>
                  </a:lnTo>
                  <a:lnTo>
                    <a:pt x="67" y="9"/>
                  </a:lnTo>
                  <a:lnTo>
                    <a:pt x="46" y="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7"/>
                  </a:lnTo>
                  <a:lnTo>
                    <a:pt x="0" y="54"/>
                  </a:lnTo>
                  <a:lnTo>
                    <a:pt x="0" y="75"/>
                  </a:lnTo>
                  <a:lnTo>
                    <a:pt x="0" y="96"/>
                  </a:lnTo>
                  <a:lnTo>
                    <a:pt x="0" y="119"/>
                  </a:lnTo>
                  <a:lnTo>
                    <a:pt x="0" y="142"/>
                  </a:lnTo>
                  <a:lnTo>
                    <a:pt x="0" y="163"/>
                  </a:lnTo>
                  <a:lnTo>
                    <a:pt x="0" y="184"/>
                  </a:lnTo>
                  <a:lnTo>
                    <a:pt x="0" y="201"/>
                  </a:lnTo>
                  <a:lnTo>
                    <a:pt x="0" y="217"/>
                  </a:lnTo>
                  <a:lnTo>
                    <a:pt x="0" y="229"/>
                  </a:lnTo>
                  <a:lnTo>
                    <a:pt x="0" y="236"/>
                  </a:lnTo>
                  <a:lnTo>
                    <a:pt x="0" y="240"/>
                  </a:lnTo>
                  <a:lnTo>
                    <a:pt x="2" y="240"/>
                  </a:lnTo>
                  <a:lnTo>
                    <a:pt x="9" y="240"/>
                  </a:lnTo>
                  <a:lnTo>
                    <a:pt x="21" y="240"/>
                  </a:lnTo>
                  <a:lnTo>
                    <a:pt x="35" y="240"/>
                  </a:lnTo>
                  <a:lnTo>
                    <a:pt x="53" y="240"/>
                  </a:lnTo>
                  <a:lnTo>
                    <a:pt x="74" y="240"/>
                  </a:lnTo>
                  <a:lnTo>
                    <a:pt x="95" y="240"/>
                  </a:lnTo>
                  <a:lnTo>
                    <a:pt x="118" y="240"/>
                  </a:lnTo>
                  <a:lnTo>
                    <a:pt x="139" y="240"/>
                  </a:lnTo>
                  <a:lnTo>
                    <a:pt x="160" y="240"/>
                  </a:lnTo>
                  <a:lnTo>
                    <a:pt x="181" y="240"/>
                  </a:lnTo>
                  <a:lnTo>
                    <a:pt x="199" y="240"/>
                  </a:lnTo>
                  <a:lnTo>
                    <a:pt x="213" y="240"/>
                  </a:lnTo>
                  <a:lnTo>
                    <a:pt x="224" y="240"/>
                  </a:lnTo>
                  <a:lnTo>
                    <a:pt x="231" y="240"/>
                  </a:lnTo>
                  <a:lnTo>
                    <a:pt x="236" y="240"/>
                  </a:lnTo>
                </a:path>
              </a:pathLst>
            </a:custGeom>
            <a:solidFill>
              <a:srgbClr val="80808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50" name="Freeform 118"/>
            <p:cNvSpPr>
              <a:spLocks/>
            </p:cNvSpPr>
            <p:nvPr/>
          </p:nvSpPr>
          <p:spPr bwMode="auto">
            <a:xfrm>
              <a:off x="2497" y="3590"/>
              <a:ext cx="238" cy="241"/>
            </a:xfrm>
            <a:custGeom>
              <a:avLst/>
              <a:gdLst>
                <a:gd name="T0" fmla="*/ 237 w 238"/>
                <a:gd name="T1" fmla="*/ 240 h 241"/>
                <a:gd name="T2" fmla="*/ 235 w 238"/>
                <a:gd name="T3" fmla="*/ 214 h 241"/>
                <a:gd name="T4" fmla="*/ 230 w 238"/>
                <a:gd name="T5" fmla="*/ 191 h 241"/>
                <a:gd name="T6" fmla="*/ 225 w 238"/>
                <a:gd name="T7" fmla="*/ 168 h 241"/>
                <a:gd name="T8" fmla="*/ 216 w 238"/>
                <a:gd name="T9" fmla="*/ 147 h 241"/>
                <a:gd name="T10" fmla="*/ 207 w 238"/>
                <a:gd name="T11" fmla="*/ 126 h 241"/>
                <a:gd name="T12" fmla="*/ 195 w 238"/>
                <a:gd name="T13" fmla="*/ 105 h 241"/>
                <a:gd name="T14" fmla="*/ 181 w 238"/>
                <a:gd name="T15" fmla="*/ 86 h 241"/>
                <a:gd name="T16" fmla="*/ 165 w 238"/>
                <a:gd name="T17" fmla="*/ 70 h 241"/>
                <a:gd name="T18" fmla="*/ 149 w 238"/>
                <a:gd name="T19" fmla="*/ 54 h 241"/>
                <a:gd name="T20" fmla="*/ 130 w 238"/>
                <a:gd name="T21" fmla="*/ 40 h 241"/>
                <a:gd name="T22" fmla="*/ 111 w 238"/>
                <a:gd name="T23" fmla="*/ 28 h 241"/>
                <a:gd name="T24" fmla="*/ 90 w 238"/>
                <a:gd name="T25" fmla="*/ 19 h 241"/>
                <a:gd name="T26" fmla="*/ 67 w 238"/>
                <a:gd name="T27" fmla="*/ 9 h 241"/>
                <a:gd name="T28" fmla="*/ 46 w 238"/>
                <a:gd name="T29" fmla="*/ 5 h 241"/>
                <a:gd name="T30" fmla="*/ 23 w 238"/>
                <a:gd name="T31" fmla="*/ 0 h 241"/>
                <a:gd name="T32" fmla="*/ 0 w 238"/>
                <a:gd name="T33" fmla="*/ 0 h 241"/>
                <a:gd name="T34" fmla="*/ 0 w 238"/>
                <a:gd name="T35" fmla="*/ 2 h 241"/>
                <a:gd name="T36" fmla="*/ 0 w 238"/>
                <a:gd name="T37" fmla="*/ 9 h 241"/>
                <a:gd name="T38" fmla="*/ 0 w 238"/>
                <a:gd name="T39" fmla="*/ 21 h 241"/>
                <a:gd name="T40" fmla="*/ 0 w 238"/>
                <a:gd name="T41" fmla="*/ 37 h 241"/>
                <a:gd name="T42" fmla="*/ 0 w 238"/>
                <a:gd name="T43" fmla="*/ 54 h 241"/>
                <a:gd name="T44" fmla="*/ 0 w 238"/>
                <a:gd name="T45" fmla="*/ 75 h 241"/>
                <a:gd name="T46" fmla="*/ 0 w 238"/>
                <a:gd name="T47" fmla="*/ 96 h 241"/>
                <a:gd name="T48" fmla="*/ 0 w 238"/>
                <a:gd name="T49" fmla="*/ 119 h 241"/>
                <a:gd name="T50" fmla="*/ 0 w 238"/>
                <a:gd name="T51" fmla="*/ 142 h 241"/>
                <a:gd name="T52" fmla="*/ 0 w 238"/>
                <a:gd name="T53" fmla="*/ 163 h 241"/>
                <a:gd name="T54" fmla="*/ 0 w 238"/>
                <a:gd name="T55" fmla="*/ 184 h 241"/>
                <a:gd name="T56" fmla="*/ 0 w 238"/>
                <a:gd name="T57" fmla="*/ 201 h 241"/>
                <a:gd name="T58" fmla="*/ 0 w 238"/>
                <a:gd name="T59" fmla="*/ 217 h 241"/>
                <a:gd name="T60" fmla="*/ 0 w 238"/>
                <a:gd name="T61" fmla="*/ 229 h 241"/>
                <a:gd name="T62" fmla="*/ 0 w 238"/>
                <a:gd name="T63" fmla="*/ 236 h 241"/>
                <a:gd name="T64" fmla="*/ 0 w 238"/>
                <a:gd name="T65" fmla="*/ 240 h 241"/>
                <a:gd name="T66" fmla="*/ 2 w 238"/>
                <a:gd name="T67" fmla="*/ 240 h 241"/>
                <a:gd name="T68" fmla="*/ 9 w 238"/>
                <a:gd name="T69" fmla="*/ 240 h 241"/>
                <a:gd name="T70" fmla="*/ 21 w 238"/>
                <a:gd name="T71" fmla="*/ 240 h 241"/>
                <a:gd name="T72" fmla="*/ 35 w 238"/>
                <a:gd name="T73" fmla="*/ 240 h 241"/>
                <a:gd name="T74" fmla="*/ 53 w 238"/>
                <a:gd name="T75" fmla="*/ 240 h 241"/>
                <a:gd name="T76" fmla="*/ 74 w 238"/>
                <a:gd name="T77" fmla="*/ 240 h 241"/>
                <a:gd name="T78" fmla="*/ 95 w 238"/>
                <a:gd name="T79" fmla="*/ 240 h 241"/>
                <a:gd name="T80" fmla="*/ 118 w 238"/>
                <a:gd name="T81" fmla="*/ 240 h 241"/>
                <a:gd name="T82" fmla="*/ 139 w 238"/>
                <a:gd name="T83" fmla="*/ 240 h 241"/>
                <a:gd name="T84" fmla="*/ 160 w 238"/>
                <a:gd name="T85" fmla="*/ 240 h 241"/>
                <a:gd name="T86" fmla="*/ 181 w 238"/>
                <a:gd name="T87" fmla="*/ 240 h 241"/>
                <a:gd name="T88" fmla="*/ 200 w 238"/>
                <a:gd name="T89" fmla="*/ 240 h 241"/>
                <a:gd name="T90" fmla="*/ 214 w 238"/>
                <a:gd name="T91" fmla="*/ 240 h 241"/>
                <a:gd name="T92" fmla="*/ 225 w 238"/>
                <a:gd name="T93" fmla="*/ 240 h 241"/>
                <a:gd name="T94" fmla="*/ 232 w 238"/>
                <a:gd name="T95" fmla="*/ 240 h 241"/>
                <a:gd name="T96" fmla="*/ 237 w 238"/>
                <a:gd name="T97" fmla="*/ 240 h 24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8"/>
                <a:gd name="T148" fmla="*/ 0 h 241"/>
                <a:gd name="T149" fmla="*/ 238 w 238"/>
                <a:gd name="T150" fmla="*/ 241 h 24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8" h="241">
                  <a:moveTo>
                    <a:pt x="237" y="240"/>
                  </a:moveTo>
                  <a:lnTo>
                    <a:pt x="235" y="214"/>
                  </a:lnTo>
                  <a:lnTo>
                    <a:pt x="230" y="191"/>
                  </a:lnTo>
                  <a:lnTo>
                    <a:pt x="225" y="168"/>
                  </a:lnTo>
                  <a:lnTo>
                    <a:pt x="216" y="147"/>
                  </a:lnTo>
                  <a:lnTo>
                    <a:pt x="207" y="126"/>
                  </a:lnTo>
                  <a:lnTo>
                    <a:pt x="195" y="105"/>
                  </a:lnTo>
                  <a:lnTo>
                    <a:pt x="181" y="86"/>
                  </a:lnTo>
                  <a:lnTo>
                    <a:pt x="165" y="70"/>
                  </a:lnTo>
                  <a:lnTo>
                    <a:pt x="149" y="54"/>
                  </a:lnTo>
                  <a:lnTo>
                    <a:pt x="130" y="40"/>
                  </a:lnTo>
                  <a:lnTo>
                    <a:pt x="111" y="28"/>
                  </a:lnTo>
                  <a:lnTo>
                    <a:pt x="90" y="19"/>
                  </a:lnTo>
                  <a:lnTo>
                    <a:pt x="67" y="9"/>
                  </a:lnTo>
                  <a:lnTo>
                    <a:pt x="46" y="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7"/>
                  </a:lnTo>
                  <a:lnTo>
                    <a:pt x="0" y="54"/>
                  </a:lnTo>
                  <a:lnTo>
                    <a:pt x="0" y="75"/>
                  </a:lnTo>
                  <a:lnTo>
                    <a:pt x="0" y="96"/>
                  </a:lnTo>
                  <a:lnTo>
                    <a:pt x="0" y="119"/>
                  </a:lnTo>
                  <a:lnTo>
                    <a:pt x="0" y="142"/>
                  </a:lnTo>
                  <a:lnTo>
                    <a:pt x="0" y="163"/>
                  </a:lnTo>
                  <a:lnTo>
                    <a:pt x="0" y="184"/>
                  </a:lnTo>
                  <a:lnTo>
                    <a:pt x="0" y="201"/>
                  </a:lnTo>
                  <a:lnTo>
                    <a:pt x="0" y="217"/>
                  </a:lnTo>
                  <a:lnTo>
                    <a:pt x="0" y="229"/>
                  </a:lnTo>
                  <a:lnTo>
                    <a:pt x="0" y="236"/>
                  </a:lnTo>
                  <a:lnTo>
                    <a:pt x="0" y="240"/>
                  </a:lnTo>
                  <a:lnTo>
                    <a:pt x="2" y="240"/>
                  </a:lnTo>
                  <a:lnTo>
                    <a:pt x="9" y="240"/>
                  </a:lnTo>
                  <a:lnTo>
                    <a:pt x="21" y="240"/>
                  </a:lnTo>
                  <a:lnTo>
                    <a:pt x="35" y="240"/>
                  </a:lnTo>
                  <a:lnTo>
                    <a:pt x="53" y="240"/>
                  </a:lnTo>
                  <a:lnTo>
                    <a:pt x="74" y="240"/>
                  </a:lnTo>
                  <a:lnTo>
                    <a:pt x="95" y="240"/>
                  </a:lnTo>
                  <a:lnTo>
                    <a:pt x="118" y="240"/>
                  </a:lnTo>
                  <a:lnTo>
                    <a:pt x="139" y="240"/>
                  </a:lnTo>
                  <a:lnTo>
                    <a:pt x="160" y="240"/>
                  </a:lnTo>
                  <a:lnTo>
                    <a:pt x="181" y="240"/>
                  </a:lnTo>
                  <a:lnTo>
                    <a:pt x="200" y="240"/>
                  </a:lnTo>
                  <a:lnTo>
                    <a:pt x="214" y="240"/>
                  </a:lnTo>
                  <a:lnTo>
                    <a:pt x="225" y="240"/>
                  </a:lnTo>
                  <a:lnTo>
                    <a:pt x="232" y="240"/>
                  </a:lnTo>
                  <a:lnTo>
                    <a:pt x="237" y="240"/>
                  </a:lnTo>
                </a:path>
              </a:pathLst>
            </a:custGeom>
            <a:solidFill>
              <a:srgbClr val="80808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51" name="Rectangle 119"/>
            <p:cNvSpPr>
              <a:spLocks noChangeArrowheads="1"/>
            </p:cNvSpPr>
            <p:nvPr/>
          </p:nvSpPr>
          <p:spPr bwMode="auto">
            <a:xfrm>
              <a:off x="1400" y="1228"/>
              <a:ext cx="30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L11</a:t>
              </a:r>
            </a:p>
          </p:txBody>
        </p:sp>
        <p:sp>
          <p:nvSpPr>
            <p:cNvPr id="152" name="Rectangle 120"/>
            <p:cNvSpPr>
              <a:spLocks noChangeArrowheads="1"/>
            </p:cNvSpPr>
            <p:nvPr/>
          </p:nvSpPr>
          <p:spPr bwMode="auto">
            <a:xfrm>
              <a:off x="1400" y="2319"/>
              <a:ext cx="30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L12</a:t>
              </a:r>
            </a:p>
          </p:txBody>
        </p:sp>
        <p:sp>
          <p:nvSpPr>
            <p:cNvPr id="153" name="Rectangle 121"/>
            <p:cNvSpPr>
              <a:spLocks noChangeArrowheads="1"/>
            </p:cNvSpPr>
            <p:nvPr/>
          </p:nvSpPr>
          <p:spPr bwMode="auto">
            <a:xfrm>
              <a:off x="1400" y="3292"/>
              <a:ext cx="34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 L13</a:t>
              </a:r>
            </a:p>
          </p:txBody>
        </p:sp>
        <p:sp>
          <p:nvSpPr>
            <p:cNvPr id="154" name="Rectangle 122"/>
            <p:cNvSpPr>
              <a:spLocks noChangeArrowheads="1"/>
            </p:cNvSpPr>
            <p:nvPr/>
          </p:nvSpPr>
          <p:spPr bwMode="auto">
            <a:xfrm>
              <a:off x="2345" y="1228"/>
              <a:ext cx="309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L21</a:t>
              </a:r>
            </a:p>
          </p:txBody>
        </p:sp>
        <p:sp>
          <p:nvSpPr>
            <p:cNvPr id="155" name="Rectangle 123"/>
            <p:cNvSpPr>
              <a:spLocks noChangeArrowheads="1"/>
            </p:cNvSpPr>
            <p:nvPr/>
          </p:nvSpPr>
          <p:spPr bwMode="auto">
            <a:xfrm>
              <a:off x="2345" y="2319"/>
              <a:ext cx="309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L22</a:t>
              </a:r>
            </a:p>
          </p:txBody>
        </p:sp>
        <p:sp>
          <p:nvSpPr>
            <p:cNvPr id="156" name="Rectangle 124"/>
            <p:cNvSpPr>
              <a:spLocks noChangeArrowheads="1"/>
            </p:cNvSpPr>
            <p:nvPr/>
          </p:nvSpPr>
          <p:spPr bwMode="auto">
            <a:xfrm>
              <a:off x="2345" y="3292"/>
              <a:ext cx="309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L23</a:t>
              </a:r>
            </a:p>
          </p:txBody>
        </p:sp>
        <p:sp>
          <p:nvSpPr>
            <p:cNvPr id="157" name="Rectangle 125"/>
            <p:cNvSpPr>
              <a:spLocks noChangeArrowheads="1"/>
            </p:cNvSpPr>
            <p:nvPr/>
          </p:nvSpPr>
          <p:spPr bwMode="auto">
            <a:xfrm>
              <a:off x="2000" y="3626"/>
              <a:ext cx="23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>
                  <a:solidFill>
                    <a:srgbClr val="000000"/>
                  </a:solidFill>
                  <a:latin typeface="Arial" charset="0"/>
                  <a:cs typeface="Arial" charset="0"/>
                </a:rPr>
                <a:t>P</a:t>
              </a: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58" name="Rectangle 126"/>
            <p:cNvSpPr>
              <a:spLocks noChangeArrowheads="1"/>
            </p:cNvSpPr>
            <p:nvPr/>
          </p:nvSpPr>
          <p:spPr bwMode="auto">
            <a:xfrm>
              <a:off x="2914" y="3626"/>
              <a:ext cx="23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>
                  <a:solidFill>
                    <a:srgbClr val="000000"/>
                  </a:solidFill>
                  <a:latin typeface="Arial" charset="0"/>
                  <a:cs typeface="Arial" charset="0"/>
                </a:rPr>
                <a:t>P</a:t>
              </a: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59" name="Rectangle 127"/>
            <p:cNvSpPr>
              <a:spLocks noChangeArrowheads="1"/>
            </p:cNvSpPr>
            <p:nvPr/>
          </p:nvSpPr>
          <p:spPr bwMode="auto">
            <a:xfrm>
              <a:off x="3521" y="3482"/>
              <a:ext cx="1366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>
                  <a:solidFill>
                    <a:srgbClr val="000000"/>
                  </a:solidFill>
                  <a:latin typeface="Arial" charset="0"/>
                  <a:cs typeface="Arial" charset="0"/>
                </a:rPr>
                <a:t>P</a:t>
              </a: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	=	Push button</a:t>
              </a:r>
              <a:b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</a:b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L	=	Lights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S = Brightness sensor</a:t>
              </a:r>
            </a:p>
          </p:txBody>
        </p:sp>
        <p:sp>
          <p:nvSpPr>
            <p:cNvPr id="160" name="Line 128"/>
            <p:cNvSpPr>
              <a:spLocks noChangeShapeType="1"/>
            </p:cNvSpPr>
            <p:nvPr/>
          </p:nvSpPr>
          <p:spPr bwMode="auto">
            <a:xfrm>
              <a:off x="2216" y="542"/>
              <a:ext cx="0" cy="32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3336" name="Group 410"/>
            <p:cNvGrpSpPr>
              <a:grpSpLocks/>
            </p:cNvGrpSpPr>
            <p:nvPr/>
          </p:nvGrpSpPr>
          <p:grpSpPr bwMode="auto">
            <a:xfrm>
              <a:off x="49" y="459"/>
              <a:ext cx="1617" cy="1403"/>
              <a:chOff x="49" y="459"/>
              <a:chExt cx="1617" cy="1403"/>
            </a:xfrm>
          </p:grpSpPr>
          <p:sp>
            <p:nvSpPr>
              <p:cNvPr id="209" name="Line 130"/>
              <p:cNvSpPr>
                <a:spLocks noChangeShapeType="1"/>
              </p:cNvSpPr>
              <p:nvPr/>
            </p:nvSpPr>
            <p:spPr bwMode="auto">
              <a:xfrm flipH="1">
                <a:off x="984" y="583"/>
                <a:ext cx="682" cy="19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0" name="Line 132"/>
              <p:cNvSpPr>
                <a:spLocks noChangeShapeType="1"/>
              </p:cNvSpPr>
              <p:nvPr/>
            </p:nvSpPr>
            <p:spPr bwMode="auto">
              <a:xfrm>
                <a:off x="253" y="502"/>
                <a:ext cx="875" cy="76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1" name="Line 133"/>
              <p:cNvSpPr>
                <a:spLocks noChangeShapeType="1"/>
              </p:cNvSpPr>
              <p:nvPr/>
            </p:nvSpPr>
            <p:spPr bwMode="auto">
              <a:xfrm flipH="1">
                <a:off x="936" y="497"/>
                <a:ext cx="295" cy="14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2" name="Line 134"/>
              <p:cNvSpPr>
                <a:spLocks noChangeShapeType="1"/>
              </p:cNvSpPr>
              <p:nvPr/>
            </p:nvSpPr>
            <p:spPr bwMode="auto">
              <a:xfrm flipH="1">
                <a:off x="789" y="470"/>
                <a:ext cx="133" cy="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3" name="Line 135"/>
              <p:cNvSpPr>
                <a:spLocks noChangeShapeType="1"/>
              </p:cNvSpPr>
              <p:nvPr/>
            </p:nvSpPr>
            <p:spPr bwMode="auto">
              <a:xfrm>
                <a:off x="553" y="459"/>
                <a:ext cx="388" cy="90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4" name="Line 136"/>
              <p:cNvSpPr>
                <a:spLocks noChangeShapeType="1"/>
              </p:cNvSpPr>
              <p:nvPr/>
            </p:nvSpPr>
            <p:spPr bwMode="auto">
              <a:xfrm>
                <a:off x="49" y="824"/>
                <a:ext cx="1193" cy="1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3390" name="Group 409"/>
              <p:cNvGrpSpPr>
                <a:grpSpLocks/>
              </p:cNvGrpSpPr>
              <p:nvPr/>
            </p:nvGrpSpPr>
            <p:grpSpPr bwMode="auto">
              <a:xfrm>
                <a:off x="805" y="1539"/>
                <a:ext cx="436" cy="323"/>
                <a:chOff x="805" y="1692"/>
                <a:chExt cx="436" cy="323"/>
              </a:xfrm>
            </p:grpSpPr>
            <p:sp>
              <p:nvSpPr>
                <p:cNvPr id="218" name="Freeform 137"/>
                <p:cNvSpPr>
                  <a:spLocks/>
                </p:cNvSpPr>
                <p:nvPr/>
              </p:nvSpPr>
              <p:spPr bwMode="auto">
                <a:xfrm>
                  <a:off x="1044" y="1753"/>
                  <a:ext cx="158" cy="161"/>
                </a:xfrm>
                <a:custGeom>
                  <a:avLst/>
                  <a:gdLst>
                    <a:gd name="T0" fmla="*/ 0 w 162"/>
                    <a:gd name="T1" fmla="*/ 88 h 164"/>
                    <a:gd name="T2" fmla="*/ 2 w 162"/>
                    <a:gd name="T3" fmla="*/ 103 h 164"/>
                    <a:gd name="T4" fmla="*/ 9 w 162"/>
                    <a:gd name="T5" fmla="*/ 119 h 164"/>
                    <a:gd name="T6" fmla="*/ 18 w 162"/>
                    <a:gd name="T7" fmla="*/ 131 h 164"/>
                    <a:gd name="T8" fmla="*/ 30 w 162"/>
                    <a:gd name="T9" fmla="*/ 142 h 164"/>
                    <a:gd name="T10" fmla="*/ 42 w 162"/>
                    <a:gd name="T11" fmla="*/ 152 h 164"/>
                    <a:gd name="T12" fmla="*/ 58 w 162"/>
                    <a:gd name="T13" fmla="*/ 159 h 164"/>
                    <a:gd name="T14" fmla="*/ 72 w 162"/>
                    <a:gd name="T15" fmla="*/ 161 h 164"/>
                    <a:gd name="T16" fmla="*/ 87 w 162"/>
                    <a:gd name="T17" fmla="*/ 161 h 164"/>
                    <a:gd name="T18" fmla="*/ 101 w 162"/>
                    <a:gd name="T19" fmla="*/ 159 h 164"/>
                    <a:gd name="T20" fmla="*/ 117 w 162"/>
                    <a:gd name="T21" fmla="*/ 152 h 164"/>
                    <a:gd name="T22" fmla="*/ 129 w 162"/>
                    <a:gd name="T23" fmla="*/ 142 h 164"/>
                    <a:gd name="T24" fmla="*/ 140 w 162"/>
                    <a:gd name="T25" fmla="*/ 131 h 164"/>
                    <a:gd name="T26" fmla="*/ 149 w 162"/>
                    <a:gd name="T27" fmla="*/ 119 h 164"/>
                    <a:gd name="T28" fmla="*/ 157 w 162"/>
                    <a:gd name="T29" fmla="*/ 103 h 164"/>
                    <a:gd name="T30" fmla="*/ 159 w 162"/>
                    <a:gd name="T31" fmla="*/ 88 h 164"/>
                    <a:gd name="T32" fmla="*/ 159 w 162"/>
                    <a:gd name="T33" fmla="*/ 72 h 164"/>
                    <a:gd name="T34" fmla="*/ 157 w 162"/>
                    <a:gd name="T35" fmla="*/ 58 h 164"/>
                    <a:gd name="T36" fmla="*/ 149 w 162"/>
                    <a:gd name="T37" fmla="*/ 42 h 164"/>
                    <a:gd name="T38" fmla="*/ 140 w 162"/>
                    <a:gd name="T39" fmla="*/ 30 h 164"/>
                    <a:gd name="T40" fmla="*/ 129 w 162"/>
                    <a:gd name="T41" fmla="*/ 19 h 164"/>
                    <a:gd name="T42" fmla="*/ 117 w 162"/>
                    <a:gd name="T43" fmla="*/ 9 h 164"/>
                    <a:gd name="T44" fmla="*/ 101 w 162"/>
                    <a:gd name="T45" fmla="*/ 2 h 164"/>
                    <a:gd name="T46" fmla="*/ 87 w 162"/>
                    <a:gd name="T47" fmla="*/ 0 h 164"/>
                    <a:gd name="T48" fmla="*/ 72 w 162"/>
                    <a:gd name="T49" fmla="*/ 0 h 164"/>
                    <a:gd name="T50" fmla="*/ 58 w 162"/>
                    <a:gd name="T51" fmla="*/ 2 h 164"/>
                    <a:gd name="T52" fmla="*/ 42 w 162"/>
                    <a:gd name="T53" fmla="*/ 9 h 164"/>
                    <a:gd name="T54" fmla="*/ 30 w 162"/>
                    <a:gd name="T55" fmla="*/ 19 h 164"/>
                    <a:gd name="T56" fmla="*/ 18 w 162"/>
                    <a:gd name="T57" fmla="*/ 30 h 164"/>
                    <a:gd name="T58" fmla="*/ 9 w 162"/>
                    <a:gd name="T59" fmla="*/ 42 h 164"/>
                    <a:gd name="T60" fmla="*/ 2 w 162"/>
                    <a:gd name="T61" fmla="*/ 58 h 164"/>
                    <a:gd name="T62" fmla="*/ 0 w 162"/>
                    <a:gd name="T63" fmla="*/ 72 h 16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2"/>
                    <a:gd name="T97" fmla="*/ 0 h 164"/>
                    <a:gd name="T98" fmla="*/ 162 w 162"/>
                    <a:gd name="T99" fmla="*/ 164 h 16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2" h="164">
                      <a:moveTo>
                        <a:pt x="0" y="82"/>
                      </a:moveTo>
                      <a:lnTo>
                        <a:pt x="0" y="88"/>
                      </a:lnTo>
                      <a:lnTo>
                        <a:pt x="0" y="96"/>
                      </a:lnTo>
                      <a:lnTo>
                        <a:pt x="2" y="103"/>
                      </a:lnTo>
                      <a:lnTo>
                        <a:pt x="5" y="112"/>
                      </a:lnTo>
                      <a:lnTo>
                        <a:pt x="9" y="119"/>
                      </a:lnTo>
                      <a:lnTo>
                        <a:pt x="14" y="124"/>
                      </a:lnTo>
                      <a:lnTo>
                        <a:pt x="18" y="131"/>
                      </a:lnTo>
                      <a:lnTo>
                        <a:pt x="23" y="137"/>
                      </a:lnTo>
                      <a:lnTo>
                        <a:pt x="30" y="142"/>
                      </a:lnTo>
                      <a:lnTo>
                        <a:pt x="37" y="147"/>
                      </a:lnTo>
                      <a:lnTo>
                        <a:pt x="42" y="152"/>
                      </a:lnTo>
                      <a:lnTo>
                        <a:pt x="48" y="156"/>
                      </a:lnTo>
                      <a:lnTo>
                        <a:pt x="58" y="159"/>
                      </a:lnTo>
                      <a:lnTo>
                        <a:pt x="64" y="161"/>
                      </a:lnTo>
                      <a:lnTo>
                        <a:pt x="72" y="161"/>
                      </a:lnTo>
                      <a:lnTo>
                        <a:pt x="81" y="163"/>
                      </a:lnTo>
                      <a:lnTo>
                        <a:pt x="87" y="161"/>
                      </a:lnTo>
                      <a:lnTo>
                        <a:pt x="94" y="161"/>
                      </a:lnTo>
                      <a:lnTo>
                        <a:pt x="101" y="159"/>
                      </a:lnTo>
                      <a:lnTo>
                        <a:pt x="110" y="156"/>
                      </a:lnTo>
                      <a:lnTo>
                        <a:pt x="117" y="152"/>
                      </a:lnTo>
                      <a:lnTo>
                        <a:pt x="122" y="147"/>
                      </a:lnTo>
                      <a:lnTo>
                        <a:pt x="129" y="142"/>
                      </a:lnTo>
                      <a:lnTo>
                        <a:pt x="136" y="137"/>
                      </a:lnTo>
                      <a:lnTo>
                        <a:pt x="140" y="131"/>
                      </a:lnTo>
                      <a:lnTo>
                        <a:pt x="145" y="124"/>
                      </a:lnTo>
                      <a:lnTo>
                        <a:pt x="149" y="119"/>
                      </a:lnTo>
                      <a:lnTo>
                        <a:pt x="154" y="112"/>
                      </a:lnTo>
                      <a:lnTo>
                        <a:pt x="157" y="103"/>
                      </a:lnTo>
                      <a:lnTo>
                        <a:pt x="159" y="96"/>
                      </a:lnTo>
                      <a:lnTo>
                        <a:pt x="159" y="88"/>
                      </a:lnTo>
                      <a:lnTo>
                        <a:pt x="161" y="82"/>
                      </a:lnTo>
                      <a:lnTo>
                        <a:pt x="159" y="72"/>
                      </a:lnTo>
                      <a:lnTo>
                        <a:pt x="159" y="65"/>
                      </a:lnTo>
                      <a:lnTo>
                        <a:pt x="157" y="58"/>
                      </a:lnTo>
                      <a:lnTo>
                        <a:pt x="154" y="49"/>
                      </a:lnTo>
                      <a:lnTo>
                        <a:pt x="149" y="42"/>
                      </a:lnTo>
                      <a:lnTo>
                        <a:pt x="145" y="37"/>
                      </a:lnTo>
                      <a:lnTo>
                        <a:pt x="140" y="30"/>
                      </a:lnTo>
                      <a:lnTo>
                        <a:pt x="136" y="23"/>
                      </a:lnTo>
                      <a:lnTo>
                        <a:pt x="129" y="19"/>
                      </a:lnTo>
                      <a:lnTo>
                        <a:pt x="122" y="14"/>
                      </a:lnTo>
                      <a:lnTo>
                        <a:pt x="117" y="9"/>
                      </a:lnTo>
                      <a:lnTo>
                        <a:pt x="110" y="4"/>
                      </a:lnTo>
                      <a:lnTo>
                        <a:pt x="101" y="2"/>
                      </a:lnTo>
                      <a:lnTo>
                        <a:pt x="94" y="0"/>
                      </a:lnTo>
                      <a:lnTo>
                        <a:pt x="87" y="0"/>
                      </a:lnTo>
                      <a:lnTo>
                        <a:pt x="81" y="0"/>
                      </a:lnTo>
                      <a:lnTo>
                        <a:pt x="72" y="0"/>
                      </a:lnTo>
                      <a:lnTo>
                        <a:pt x="64" y="0"/>
                      </a:lnTo>
                      <a:lnTo>
                        <a:pt x="58" y="2"/>
                      </a:lnTo>
                      <a:lnTo>
                        <a:pt x="48" y="4"/>
                      </a:lnTo>
                      <a:lnTo>
                        <a:pt x="42" y="9"/>
                      </a:lnTo>
                      <a:lnTo>
                        <a:pt x="37" y="14"/>
                      </a:lnTo>
                      <a:lnTo>
                        <a:pt x="30" y="19"/>
                      </a:lnTo>
                      <a:lnTo>
                        <a:pt x="23" y="23"/>
                      </a:lnTo>
                      <a:lnTo>
                        <a:pt x="18" y="30"/>
                      </a:lnTo>
                      <a:lnTo>
                        <a:pt x="14" y="37"/>
                      </a:lnTo>
                      <a:lnTo>
                        <a:pt x="9" y="42"/>
                      </a:lnTo>
                      <a:lnTo>
                        <a:pt x="5" y="49"/>
                      </a:lnTo>
                      <a:lnTo>
                        <a:pt x="2" y="58"/>
                      </a:lnTo>
                      <a:lnTo>
                        <a:pt x="0" y="65"/>
                      </a:lnTo>
                      <a:lnTo>
                        <a:pt x="0" y="72"/>
                      </a:lnTo>
                      <a:lnTo>
                        <a:pt x="0" y="82"/>
                      </a:lnTo>
                    </a:path>
                  </a:pathLst>
                </a:custGeom>
                <a:solidFill>
                  <a:srgbClr val="FFFFFF"/>
                </a:solidFill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0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9" name="Freeform 138"/>
                <p:cNvSpPr>
                  <a:spLocks/>
                </p:cNvSpPr>
                <p:nvPr/>
              </p:nvSpPr>
              <p:spPr bwMode="auto">
                <a:xfrm>
                  <a:off x="1101" y="1692"/>
                  <a:ext cx="140" cy="323"/>
                </a:xfrm>
                <a:custGeom>
                  <a:avLst/>
                  <a:gdLst>
                    <a:gd name="T0" fmla="*/ 0 w 140"/>
                    <a:gd name="T1" fmla="*/ 0 h 323"/>
                    <a:gd name="T2" fmla="*/ 139 w 140"/>
                    <a:gd name="T3" fmla="*/ 0 h 323"/>
                    <a:gd name="T4" fmla="*/ 139 w 140"/>
                    <a:gd name="T5" fmla="*/ 322 h 323"/>
                    <a:gd name="T6" fmla="*/ 0 w 140"/>
                    <a:gd name="T7" fmla="*/ 322 h 323"/>
                    <a:gd name="T8" fmla="*/ 0 w 140"/>
                    <a:gd name="T9" fmla="*/ 0 h 3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0"/>
                    <a:gd name="T16" fmla="*/ 0 h 323"/>
                    <a:gd name="T17" fmla="*/ 140 w 140"/>
                    <a:gd name="T18" fmla="*/ 323 h 3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0" h="323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322"/>
                      </a:lnTo>
                      <a:lnTo>
                        <a:pt x="0" y="32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3020"/>
                </a:solidFill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GB" sz="2000" kern="0">
                    <a:solidFill>
                      <a:srgbClr val="000000"/>
                    </a:solidFill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20" name="Rectangle 139"/>
                <p:cNvSpPr>
                  <a:spLocks noChangeArrowheads="1"/>
                </p:cNvSpPr>
                <p:nvPr/>
              </p:nvSpPr>
              <p:spPr bwMode="auto">
                <a:xfrm>
                  <a:off x="805" y="1772"/>
                  <a:ext cx="236" cy="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46038" tIns="23812" rIns="46038" bIns="23812">
                  <a:spAutoFit/>
                </a:bodyPr>
                <a:lstStyle>
                  <a:lvl1pPr defTabSz="1905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1905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1905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1905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1905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1905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1905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1905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1905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auto" hangingPunc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en-US" sz="1600" b="1" kern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S1</a:t>
                  </a:r>
                </a:p>
              </p:txBody>
            </p:sp>
          </p:grpSp>
          <p:sp>
            <p:nvSpPr>
              <p:cNvPr id="216" name="Oval 140"/>
              <p:cNvSpPr>
                <a:spLocks noChangeArrowheads="1"/>
              </p:cNvSpPr>
              <p:nvPr/>
            </p:nvSpPr>
            <p:spPr bwMode="auto">
              <a:xfrm>
                <a:off x="415" y="594"/>
                <a:ext cx="615" cy="616"/>
              </a:xfrm>
              <a:prstGeom prst="ellipse">
                <a:avLst/>
              </a:prstGeom>
              <a:solidFill>
                <a:srgbClr val="FFFF00"/>
              </a:solidFill>
              <a:ln w="508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2000" kern="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17" name="Freeform 141"/>
              <p:cNvSpPr>
                <a:spLocks/>
              </p:cNvSpPr>
              <p:nvPr/>
            </p:nvSpPr>
            <p:spPr bwMode="auto">
              <a:xfrm>
                <a:off x="182" y="879"/>
                <a:ext cx="721" cy="620"/>
              </a:xfrm>
              <a:custGeom>
                <a:avLst/>
                <a:gdLst>
                  <a:gd name="T0" fmla="*/ 195 w 721"/>
                  <a:gd name="T1" fmla="*/ 202 h 620"/>
                  <a:gd name="T2" fmla="*/ 0 w 721"/>
                  <a:gd name="T3" fmla="*/ 255 h 620"/>
                  <a:gd name="T4" fmla="*/ 0 w 721"/>
                  <a:gd name="T5" fmla="*/ 308 h 620"/>
                  <a:gd name="T6" fmla="*/ 36 w 721"/>
                  <a:gd name="T7" fmla="*/ 364 h 620"/>
                  <a:gd name="T8" fmla="*/ 76 w 721"/>
                  <a:gd name="T9" fmla="*/ 364 h 620"/>
                  <a:gd name="T10" fmla="*/ 54 w 721"/>
                  <a:gd name="T11" fmla="*/ 417 h 620"/>
                  <a:gd name="T12" fmla="*/ 76 w 721"/>
                  <a:gd name="T13" fmla="*/ 510 h 620"/>
                  <a:gd name="T14" fmla="*/ 119 w 721"/>
                  <a:gd name="T15" fmla="*/ 523 h 620"/>
                  <a:gd name="T16" fmla="*/ 162 w 721"/>
                  <a:gd name="T17" fmla="*/ 566 h 620"/>
                  <a:gd name="T18" fmla="*/ 205 w 721"/>
                  <a:gd name="T19" fmla="*/ 594 h 620"/>
                  <a:gd name="T20" fmla="*/ 252 w 721"/>
                  <a:gd name="T21" fmla="*/ 566 h 620"/>
                  <a:gd name="T22" fmla="*/ 295 w 721"/>
                  <a:gd name="T23" fmla="*/ 607 h 620"/>
                  <a:gd name="T24" fmla="*/ 338 w 721"/>
                  <a:gd name="T25" fmla="*/ 619 h 620"/>
                  <a:gd name="T26" fmla="*/ 382 w 721"/>
                  <a:gd name="T27" fmla="*/ 619 h 620"/>
                  <a:gd name="T28" fmla="*/ 388 w 721"/>
                  <a:gd name="T29" fmla="*/ 550 h 620"/>
                  <a:gd name="T30" fmla="*/ 435 w 721"/>
                  <a:gd name="T31" fmla="*/ 578 h 620"/>
                  <a:gd name="T32" fmla="*/ 479 w 721"/>
                  <a:gd name="T33" fmla="*/ 594 h 620"/>
                  <a:gd name="T34" fmla="*/ 519 w 721"/>
                  <a:gd name="T35" fmla="*/ 594 h 620"/>
                  <a:gd name="T36" fmla="*/ 569 w 721"/>
                  <a:gd name="T37" fmla="*/ 578 h 620"/>
                  <a:gd name="T38" fmla="*/ 591 w 721"/>
                  <a:gd name="T39" fmla="*/ 510 h 620"/>
                  <a:gd name="T40" fmla="*/ 634 w 721"/>
                  <a:gd name="T41" fmla="*/ 523 h 620"/>
                  <a:gd name="T42" fmla="*/ 709 w 721"/>
                  <a:gd name="T43" fmla="*/ 470 h 620"/>
                  <a:gd name="T44" fmla="*/ 698 w 721"/>
                  <a:gd name="T45" fmla="*/ 404 h 620"/>
                  <a:gd name="T46" fmla="*/ 644 w 721"/>
                  <a:gd name="T47" fmla="*/ 364 h 620"/>
                  <a:gd name="T48" fmla="*/ 687 w 721"/>
                  <a:gd name="T49" fmla="*/ 351 h 620"/>
                  <a:gd name="T50" fmla="*/ 720 w 721"/>
                  <a:gd name="T51" fmla="*/ 283 h 620"/>
                  <a:gd name="T52" fmla="*/ 677 w 721"/>
                  <a:gd name="T53" fmla="*/ 214 h 620"/>
                  <a:gd name="T54" fmla="*/ 619 w 721"/>
                  <a:gd name="T55" fmla="*/ 187 h 620"/>
                  <a:gd name="T56" fmla="*/ 579 w 721"/>
                  <a:gd name="T57" fmla="*/ 242 h 620"/>
                  <a:gd name="T58" fmla="*/ 579 w 721"/>
                  <a:gd name="T59" fmla="*/ 174 h 620"/>
                  <a:gd name="T60" fmla="*/ 569 w 721"/>
                  <a:gd name="T61" fmla="*/ 40 h 620"/>
                  <a:gd name="T62" fmla="*/ 511 w 721"/>
                  <a:gd name="T63" fmla="*/ 40 h 620"/>
                  <a:gd name="T64" fmla="*/ 490 w 721"/>
                  <a:gd name="T65" fmla="*/ 93 h 620"/>
                  <a:gd name="T66" fmla="*/ 479 w 721"/>
                  <a:gd name="T67" fmla="*/ 149 h 620"/>
                  <a:gd name="T68" fmla="*/ 479 w 721"/>
                  <a:gd name="T69" fmla="*/ 65 h 620"/>
                  <a:gd name="T70" fmla="*/ 421 w 721"/>
                  <a:gd name="T71" fmla="*/ 0 h 620"/>
                  <a:gd name="T72" fmla="*/ 371 w 721"/>
                  <a:gd name="T73" fmla="*/ 0 h 620"/>
                  <a:gd name="T74" fmla="*/ 345 w 721"/>
                  <a:gd name="T75" fmla="*/ 52 h 620"/>
                  <a:gd name="T76" fmla="*/ 345 w 721"/>
                  <a:gd name="T77" fmla="*/ 106 h 620"/>
                  <a:gd name="T78" fmla="*/ 338 w 721"/>
                  <a:gd name="T79" fmla="*/ 40 h 620"/>
                  <a:gd name="T80" fmla="*/ 281 w 721"/>
                  <a:gd name="T81" fmla="*/ 0 h 620"/>
                  <a:gd name="T82" fmla="*/ 227 w 721"/>
                  <a:gd name="T83" fmla="*/ 0 h 620"/>
                  <a:gd name="T84" fmla="*/ 195 w 721"/>
                  <a:gd name="T85" fmla="*/ 52 h 620"/>
                  <a:gd name="T86" fmla="*/ 195 w 721"/>
                  <a:gd name="T87" fmla="*/ 106 h 620"/>
                  <a:gd name="T88" fmla="*/ 129 w 721"/>
                  <a:gd name="T89" fmla="*/ 106 h 620"/>
                  <a:gd name="T90" fmla="*/ 86 w 721"/>
                  <a:gd name="T91" fmla="*/ 159 h 620"/>
                  <a:gd name="T92" fmla="*/ 86 w 721"/>
                  <a:gd name="T93" fmla="*/ 202 h 620"/>
                  <a:gd name="T94" fmla="*/ 195 w 721"/>
                  <a:gd name="T95" fmla="*/ 202 h 62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21"/>
                  <a:gd name="T145" fmla="*/ 0 h 620"/>
                  <a:gd name="T146" fmla="*/ 721 w 721"/>
                  <a:gd name="T147" fmla="*/ 620 h 62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21" h="620">
                    <a:moveTo>
                      <a:pt x="195" y="202"/>
                    </a:moveTo>
                    <a:lnTo>
                      <a:pt x="0" y="255"/>
                    </a:lnTo>
                    <a:lnTo>
                      <a:pt x="0" y="308"/>
                    </a:lnTo>
                    <a:lnTo>
                      <a:pt x="36" y="364"/>
                    </a:lnTo>
                    <a:lnTo>
                      <a:pt x="76" y="364"/>
                    </a:lnTo>
                    <a:lnTo>
                      <a:pt x="54" y="417"/>
                    </a:lnTo>
                    <a:lnTo>
                      <a:pt x="76" y="510"/>
                    </a:lnTo>
                    <a:lnTo>
                      <a:pt x="119" y="523"/>
                    </a:lnTo>
                    <a:lnTo>
                      <a:pt x="162" y="566"/>
                    </a:lnTo>
                    <a:lnTo>
                      <a:pt x="205" y="594"/>
                    </a:lnTo>
                    <a:lnTo>
                      <a:pt x="252" y="566"/>
                    </a:lnTo>
                    <a:lnTo>
                      <a:pt x="295" y="607"/>
                    </a:lnTo>
                    <a:lnTo>
                      <a:pt x="338" y="619"/>
                    </a:lnTo>
                    <a:lnTo>
                      <a:pt x="382" y="619"/>
                    </a:lnTo>
                    <a:lnTo>
                      <a:pt x="388" y="550"/>
                    </a:lnTo>
                    <a:lnTo>
                      <a:pt x="435" y="578"/>
                    </a:lnTo>
                    <a:lnTo>
                      <a:pt x="479" y="594"/>
                    </a:lnTo>
                    <a:lnTo>
                      <a:pt x="519" y="594"/>
                    </a:lnTo>
                    <a:lnTo>
                      <a:pt x="569" y="578"/>
                    </a:lnTo>
                    <a:lnTo>
                      <a:pt x="591" y="510"/>
                    </a:lnTo>
                    <a:lnTo>
                      <a:pt x="634" y="523"/>
                    </a:lnTo>
                    <a:lnTo>
                      <a:pt x="709" y="470"/>
                    </a:lnTo>
                    <a:lnTo>
                      <a:pt x="698" y="404"/>
                    </a:lnTo>
                    <a:lnTo>
                      <a:pt x="644" y="364"/>
                    </a:lnTo>
                    <a:lnTo>
                      <a:pt x="687" y="351"/>
                    </a:lnTo>
                    <a:lnTo>
                      <a:pt x="720" y="283"/>
                    </a:lnTo>
                    <a:lnTo>
                      <a:pt x="677" y="214"/>
                    </a:lnTo>
                    <a:lnTo>
                      <a:pt x="619" y="187"/>
                    </a:lnTo>
                    <a:lnTo>
                      <a:pt x="579" y="242"/>
                    </a:lnTo>
                    <a:lnTo>
                      <a:pt x="579" y="174"/>
                    </a:lnTo>
                    <a:lnTo>
                      <a:pt x="569" y="40"/>
                    </a:lnTo>
                    <a:lnTo>
                      <a:pt x="511" y="40"/>
                    </a:lnTo>
                    <a:lnTo>
                      <a:pt x="490" y="93"/>
                    </a:lnTo>
                    <a:lnTo>
                      <a:pt x="479" y="149"/>
                    </a:lnTo>
                    <a:lnTo>
                      <a:pt x="479" y="65"/>
                    </a:lnTo>
                    <a:lnTo>
                      <a:pt x="421" y="0"/>
                    </a:lnTo>
                    <a:lnTo>
                      <a:pt x="371" y="0"/>
                    </a:lnTo>
                    <a:lnTo>
                      <a:pt x="345" y="52"/>
                    </a:lnTo>
                    <a:lnTo>
                      <a:pt x="345" y="106"/>
                    </a:lnTo>
                    <a:lnTo>
                      <a:pt x="338" y="40"/>
                    </a:lnTo>
                    <a:lnTo>
                      <a:pt x="281" y="0"/>
                    </a:lnTo>
                    <a:lnTo>
                      <a:pt x="227" y="0"/>
                    </a:lnTo>
                    <a:lnTo>
                      <a:pt x="195" y="52"/>
                    </a:lnTo>
                    <a:lnTo>
                      <a:pt x="195" y="106"/>
                    </a:lnTo>
                    <a:lnTo>
                      <a:pt x="129" y="106"/>
                    </a:lnTo>
                    <a:lnTo>
                      <a:pt x="86" y="159"/>
                    </a:lnTo>
                    <a:lnTo>
                      <a:pt x="86" y="202"/>
                    </a:lnTo>
                    <a:lnTo>
                      <a:pt x="195" y="202"/>
                    </a:lnTo>
                  </a:path>
                </a:pathLst>
              </a:custGeom>
              <a:solidFill>
                <a:srgbClr val="676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162" name="Freeform 142"/>
            <p:cNvSpPr>
              <a:spLocks/>
            </p:cNvSpPr>
            <p:nvPr/>
          </p:nvSpPr>
          <p:spPr bwMode="auto">
            <a:xfrm>
              <a:off x="3162" y="649"/>
              <a:ext cx="3071" cy="515"/>
            </a:xfrm>
            <a:custGeom>
              <a:avLst/>
              <a:gdLst>
                <a:gd name="T0" fmla="*/ 0 w 3071"/>
                <a:gd name="T1" fmla="*/ 4 h 514"/>
                <a:gd name="T2" fmla="*/ 2871 w 3071"/>
                <a:gd name="T3" fmla="*/ 2 h 514"/>
                <a:gd name="T4" fmla="*/ 2871 w 3071"/>
                <a:gd name="T5" fmla="*/ 466 h 514"/>
                <a:gd name="T6" fmla="*/ 745 w 3071"/>
                <a:gd name="T7" fmla="*/ 468 h 514"/>
                <a:gd name="T8" fmla="*/ 0 w 3071"/>
                <a:gd name="T9" fmla="*/ 0 h 514"/>
                <a:gd name="T10" fmla="*/ 0 w 3071"/>
                <a:gd name="T11" fmla="*/ 4 h 5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71"/>
                <a:gd name="T19" fmla="*/ 0 h 514"/>
                <a:gd name="T20" fmla="*/ 2700 w 3071"/>
                <a:gd name="T21" fmla="*/ 468 h 5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71" h="514">
                  <a:moveTo>
                    <a:pt x="3071" y="2"/>
                  </a:moveTo>
                  <a:lnTo>
                    <a:pt x="3071" y="514"/>
                  </a:lnTo>
                  <a:lnTo>
                    <a:pt x="592" y="506"/>
                  </a:lnTo>
                  <a:lnTo>
                    <a:pt x="0" y="0"/>
                  </a:lnTo>
                  <a:lnTo>
                    <a:pt x="3071" y="2"/>
                  </a:lnTo>
                  <a:close/>
                </a:path>
              </a:pathLst>
            </a:custGeom>
            <a:solidFill>
              <a:srgbClr val="369226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chemeClr val="bg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3" name="Freeform 143"/>
            <p:cNvSpPr>
              <a:spLocks/>
            </p:cNvSpPr>
            <p:nvPr/>
          </p:nvSpPr>
          <p:spPr bwMode="auto">
            <a:xfrm>
              <a:off x="3164" y="652"/>
              <a:ext cx="587" cy="1710"/>
            </a:xfrm>
            <a:custGeom>
              <a:avLst/>
              <a:gdLst>
                <a:gd name="T0" fmla="*/ 612 w 587"/>
                <a:gd name="T1" fmla="*/ 1662 h 1710"/>
                <a:gd name="T2" fmla="*/ 0 w 587"/>
                <a:gd name="T3" fmla="*/ 1662 h 1710"/>
                <a:gd name="T4" fmla="*/ 0 w 587"/>
                <a:gd name="T5" fmla="*/ 0 h 1710"/>
                <a:gd name="T6" fmla="*/ 612 w 587"/>
                <a:gd name="T7" fmla="*/ 470 h 1710"/>
                <a:gd name="T8" fmla="*/ 612 w 587"/>
                <a:gd name="T9" fmla="*/ 1662 h 17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7"/>
                <a:gd name="T16" fmla="*/ 0 h 1710"/>
                <a:gd name="T17" fmla="*/ 769 w 587"/>
                <a:gd name="T18" fmla="*/ 1663 h 17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7" h="1710">
                  <a:moveTo>
                    <a:pt x="587" y="1710"/>
                  </a:moveTo>
                  <a:lnTo>
                    <a:pt x="2" y="1710"/>
                  </a:lnTo>
                  <a:lnTo>
                    <a:pt x="0" y="0"/>
                  </a:lnTo>
                  <a:lnTo>
                    <a:pt x="586" y="504"/>
                  </a:lnTo>
                  <a:lnTo>
                    <a:pt x="587" y="1710"/>
                  </a:lnTo>
                </a:path>
              </a:pathLst>
            </a:custGeom>
            <a:solidFill>
              <a:srgbClr val="0C4B9D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chemeClr val="bg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64" name="Rectangle 144"/>
            <p:cNvSpPr>
              <a:spLocks noChangeArrowheads="1"/>
            </p:cNvSpPr>
            <p:nvPr/>
          </p:nvSpPr>
          <p:spPr bwMode="auto">
            <a:xfrm rot="16200000">
              <a:off x="5847" y="822"/>
              <a:ext cx="33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L23</a:t>
              </a:r>
            </a:p>
          </p:txBody>
        </p:sp>
        <p:sp>
          <p:nvSpPr>
            <p:cNvPr id="165" name="Rectangle 146"/>
            <p:cNvSpPr>
              <a:spLocks noChangeArrowheads="1"/>
            </p:cNvSpPr>
            <p:nvPr/>
          </p:nvSpPr>
          <p:spPr bwMode="auto">
            <a:xfrm>
              <a:off x="3780" y="1534"/>
              <a:ext cx="35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0/2/11</a:t>
              </a:r>
            </a:p>
          </p:txBody>
        </p:sp>
        <p:sp>
          <p:nvSpPr>
            <p:cNvPr id="166" name="Rectangle 147"/>
            <p:cNvSpPr>
              <a:spLocks noChangeArrowheads="1"/>
            </p:cNvSpPr>
            <p:nvPr/>
          </p:nvSpPr>
          <p:spPr bwMode="auto">
            <a:xfrm>
              <a:off x="5000" y="1534"/>
              <a:ext cx="3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0/2/11</a:t>
              </a:r>
            </a:p>
          </p:txBody>
        </p:sp>
        <p:sp>
          <p:nvSpPr>
            <p:cNvPr id="167" name="Rectangle 148"/>
            <p:cNvSpPr>
              <a:spLocks noChangeArrowheads="1"/>
            </p:cNvSpPr>
            <p:nvPr/>
          </p:nvSpPr>
          <p:spPr bwMode="auto">
            <a:xfrm>
              <a:off x="3780" y="1827"/>
              <a:ext cx="35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5/2/66</a:t>
              </a:r>
            </a:p>
          </p:txBody>
        </p:sp>
        <p:sp>
          <p:nvSpPr>
            <p:cNvPr id="168" name="Rectangle 149"/>
            <p:cNvSpPr>
              <a:spLocks noChangeArrowheads="1"/>
            </p:cNvSpPr>
            <p:nvPr/>
          </p:nvSpPr>
          <p:spPr bwMode="auto">
            <a:xfrm>
              <a:off x="4187" y="1827"/>
              <a:ext cx="35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5/2/66</a:t>
              </a:r>
            </a:p>
          </p:txBody>
        </p:sp>
        <p:sp>
          <p:nvSpPr>
            <p:cNvPr id="169" name="Rectangle 154"/>
            <p:cNvSpPr>
              <a:spLocks noChangeArrowheads="1"/>
            </p:cNvSpPr>
            <p:nvPr/>
          </p:nvSpPr>
          <p:spPr bwMode="auto">
            <a:xfrm>
              <a:off x="3344" y="1822"/>
              <a:ext cx="236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>
                  <a:solidFill>
                    <a:schemeClr val="bg1"/>
                  </a:solidFill>
                  <a:latin typeface="Arial" charset="0"/>
                  <a:cs typeface="Arial" charset="0"/>
                </a:rPr>
                <a:t>P</a:t>
              </a: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0" name="Rectangle 155"/>
            <p:cNvSpPr>
              <a:spLocks noChangeArrowheads="1"/>
            </p:cNvSpPr>
            <p:nvPr/>
          </p:nvSpPr>
          <p:spPr bwMode="auto">
            <a:xfrm>
              <a:off x="3344" y="2121"/>
              <a:ext cx="23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>
                  <a:solidFill>
                    <a:schemeClr val="bg1"/>
                  </a:solidFill>
                  <a:latin typeface="Arial" charset="0"/>
                  <a:cs typeface="Arial" charset="0"/>
                </a:rPr>
                <a:t>P</a:t>
              </a: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71" name="Rectangle 156"/>
            <p:cNvSpPr>
              <a:spLocks noChangeArrowheads="1"/>
            </p:cNvSpPr>
            <p:nvPr/>
          </p:nvSpPr>
          <p:spPr bwMode="auto">
            <a:xfrm>
              <a:off x="3344" y="1515"/>
              <a:ext cx="23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S1</a:t>
              </a:r>
            </a:p>
          </p:txBody>
        </p:sp>
        <p:sp>
          <p:nvSpPr>
            <p:cNvPr id="172" name="Rectangle 157"/>
            <p:cNvSpPr>
              <a:spLocks noChangeArrowheads="1"/>
            </p:cNvSpPr>
            <p:nvPr/>
          </p:nvSpPr>
          <p:spPr bwMode="auto">
            <a:xfrm rot="16200000">
              <a:off x="3809" y="822"/>
              <a:ext cx="33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L11</a:t>
              </a:r>
            </a:p>
          </p:txBody>
        </p:sp>
        <p:sp>
          <p:nvSpPr>
            <p:cNvPr id="173" name="Rectangle 158"/>
            <p:cNvSpPr>
              <a:spLocks noChangeArrowheads="1"/>
            </p:cNvSpPr>
            <p:nvPr/>
          </p:nvSpPr>
          <p:spPr bwMode="auto">
            <a:xfrm rot="16200000">
              <a:off x="4218" y="822"/>
              <a:ext cx="33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L12</a:t>
              </a:r>
            </a:p>
          </p:txBody>
        </p:sp>
        <p:sp>
          <p:nvSpPr>
            <p:cNvPr id="174" name="Rectangle 159"/>
            <p:cNvSpPr>
              <a:spLocks noChangeArrowheads="1"/>
            </p:cNvSpPr>
            <p:nvPr/>
          </p:nvSpPr>
          <p:spPr bwMode="auto">
            <a:xfrm rot="16200000">
              <a:off x="4619" y="822"/>
              <a:ext cx="33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L13</a:t>
              </a:r>
            </a:p>
          </p:txBody>
        </p:sp>
        <p:sp>
          <p:nvSpPr>
            <p:cNvPr id="175" name="Rectangle 160"/>
            <p:cNvSpPr>
              <a:spLocks noChangeArrowheads="1"/>
            </p:cNvSpPr>
            <p:nvPr/>
          </p:nvSpPr>
          <p:spPr bwMode="auto">
            <a:xfrm rot="16200000">
              <a:off x="5032" y="822"/>
              <a:ext cx="33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L21</a:t>
              </a:r>
            </a:p>
          </p:txBody>
        </p:sp>
        <p:sp>
          <p:nvSpPr>
            <p:cNvPr id="176" name="Rectangle 161"/>
            <p:cNvSpPr>
              <a:spLocks noChangeArrowheads="1"/>
            </p:cNvSpPr>
            <p:nvPr/>
          </p:nvSpPr>
          <p:spPr bwMode="auto">
            <a:xfrm rot="16200000">
              <a:off x="5452" y="822"/>
              <a:ext cx="33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L22</a:t>
              </a:r>
            </a:p>
          </p:txBody>
        </p:sp>
        <p:sp>
          <p:nvSpPr>
            <p:cNvPr id="177" name="Rectangle 162"/>
            <p:cNvSpPr>
              <a:spLocks noChangeArrowheads="1"/>
            </p:cNvSpPr>
            <p:nvPr/>
          </p:nvSpPr>
          <p:spPr bwMode="auto">
            <a:xfrm rot="2410736">
              <a:off x="3277" y="749"/>
              <a:ext cx="50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Actuator</a:t>
              </a:r>
              <a:endParaRPr lang="de-DE" altLang="en-US" sz="1400" b="1" kern="0" smtClean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8" name="Rectangle 163"/>
            <p:cNvSpPr>
              <a:spLocks noChangeArrowheads="1"/>
            </p:cNvSpPr>
            <p:nvPr/>
          </p:nvSpPr>
          <p:spPr bwMode="auto">
            <a:xfrm rot="2391063">
              <a:off x="3163" y="868"/>
              <a:ext cx="4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Sensors</a:t>
              </a:r>
            </a:p>
          </p:txBody>
        </p:sp>
        <p:sp>
          <p:nvSpPr>
            <p:cNvPr id="179" name="Line 165"/>
            <p:cNvSpPr>
              <a:spLocks noChangeShapeType="1"/>
            </p:cNvSpPr>
            <p:nvPr/>
          </p:nvSpPr>
          <p:spPr bwMode="auto">
            <a:xfrm>
              <a:off x="3166" y="1460"/>
              <a:ext cx="306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0" name="Line 166"/>
            <p:cNvSpPr>
              <a:spLocks noChangeShapeType="1"/>
            </p:cNvSpPr>
            <p:nvPr/>
          </p:nvSpPr>
          <p:spPr bwMode="auto">
            <a:xfrm>
              <a:off x="3170" y="1762"/>
              <a:ext cx="306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1" name="Line 167"/>
            <p:cNvSpPr>
              <a:spLocks noChangeShapeType="1"/>
            </p:cNvSpPr>
            <p:nvPr/>
          </p:nvSpPr>
          <p:spPr bwMode="auto">
            <a:xfrm>
              <a:off x="3166" y="2062"/>
              <a:ext cx="306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2" name="Line 170"/>
            <p:cNvSpPr>
              <a:spLocks noChangeShapeType="1"/>
            </p:cNvSpPr>
            <p:nvPr/>
          </p:nvSpPr>
          <p:spPr bwMode="auto">
            <a:xfrm flipV="1">
              <a:off x="3169" y="1157"/>
              <a:ext cx="590" cy="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3358" name="Group 171"/>
            <p:cNvGrpSpPr>
              <a:grpSpLocks/>
            </p:cNvGrpSpPr>
            <p:nvPr/>
          </p:nvGrpSpPr>
          <p:grpSpPr bwMode="auto">
            <a:xfrm>
              <a:off x="2774" y="3670"/>
              <a:ext cx="118" cy="118"/>
              <a:chOff x="3072" y="3670"/>
              <a:chExt cx="118" cy="118"/>
            </a:xfrm>
          </p:grpSpPr>
          <p:sp>
            <p:nvSpPr>
              <p:cNvPr id="207" name="Oval 172"/>
              <p:cNvSpPr>
                <a:spLocks noChangeArrowheads="1"/>
              </p:cNvSpPr>
              <p:nvPr/>
            </p:nvSpPr>
            <p:spPr bwMode="auto">
              <a:xfrm>
                <a:off x="3072" y="3670"/>
                <a:ext cx="122" cy="118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2000" kern="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08" name="Oval 173"/>
              <p:cNvSpPr>
                <a:spLocks noChangeArrowheads="1"/>
              </p:cNvSpPr>
              <p:nvPr/>
            </p:nvSpPr>
            <p:spPr bwMode="auto">
              <a:xfrm>
                <a:off x="3116" y="3714"/>
                <a:ext cx="28" cy="32"/>
              </a:xfrm>
              <a:prstGeom prst="ellipse">
                <a:avLst/>
              </a:prstGeom>
              <a:solidFill>
                <a:srgbClr val="FFFFFF"/>
              </a:solidFill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2000" kern="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13359" name="Group 174"/>
            <p:cNvGrpSpPr>
              <a:grpSpLocks/>
            </p:cNvGrpSpPr>
            <p:nvPr/>
          </p:nvGrpSpPr>
          <p:grpSpPr bwMode="auto">
            <a:xfrm>
              <a:off x="1870" y="3660"/>
              <a:ext cx="118" cy="118"/>
              <a:chOff x="2006" y="3660"/>
              <a:chExt cx="118" cy="118"/>
            </a:xfrm>
          </p:grpSpPr>
          <p:sp>
            <p:nvSpPr>
              <p:cNvPr id="205" name="Oval 175"/>
              <p:cNvSpPr>
                <a:spLocks noChangeArrowheads="1"/>
              </p:cNvSpPr>
              <p:nvPr/>
            </p:nvSpPr>
            <p:spPr bwMode="auto">
              <a:xfrm>
                <a:off x="2006" y="3660"/>
                <a:ext cx="118" cy="118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2000" kern="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06" name="Oval 176"/>
              <p:cNvSpPr>
                <a:spLocks noChangeArrowheads="1"/>
              </p:cNvSpPr>
              <p:nvPr/>
            </p:nvSpPr>
            <p:spPr bwMode="auto">
              <a:xfrm>
                <a:off x="2050" y="3702"/>
                <a:ext cx="33" cy="32"/>
              </a:xfrm>
              <a:prstGeom prst="ellipse">
                <a:avLst/>
              </a:prstGeom>
              <a:solidFill>
                <a:srgbClr val="FFFFFF"/>
              </a:solidFill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2000" kern="0" smtClean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185" name="Line 177"/>
            <p:cNvSpPr>
              <a:spLocks noChangeShapeType="1"/>
            </p:cNvSpPr>
            <p:nvPr/>
          </p:nvSpPr>
          <p:spPr bwMode="auto">
            <a:xfrm>
              <a:off x="3749" y="652"/>
              <a:ext cx="0" cy="5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3361" name="Group 388"/>
            <p:cNvGrpSpPr>
              <a:grpSpLocks/>
            </p:cNvGrpSpPr>
            <p:nvPr/>
          </p:nvGrpSpPr>
          <p:grpSpPr bwMode="auto">
            <a:xfrm>
              <a:off x="1500" y="552"/>
              <a:ext cx="523" cy="83"/>
              <a:chOff x="2516" y="412"/>
              <a:chExt cx="523" cy="83"/>
            </a:xfrm>
          </p:grpSpPr>
          <p:sp>
            <p:nvSpPr>
              <p:cNvPr id="201" name="Freeform 109"/>
              <p:cNvSpPr>
                <a:spLocks/>
              </p:cNvSpPr>
              <p:nvPr/>
            </p:nvSpPr>
            <p:spPr bwMode="auto">
              <a:xfrm>
                <a:off x="2516" y="412"/>
                <a:ext cx="517" cy="79"/>
              </a:xfrm>
              <a:custGeom>
                <a:avLst/>
                <a:gdLst>
                  <a:gd name="T0" fmla="*/ 0 w 521"/>
                  <a:gd name="T1" fmla="*/ 0 h 81"/>
                  <a:gd name="T2" fmla="*/ 520 w 521"/>
                  <a:gd name="T3" fmla="*/ 0 h 81"/>
                  <a:gd name="T4" fmla="*/ 520 w 521"/>
                  <a:gd name="T5" fmla="*/ 80 h 81"/>
                  <a:gd name="T6" fmla="*/ 0 w 521"/>
                  <a:gd name="T7" fmla="*/ 80 h 81"/>
                  <a:gd name="T8" fmla="*/ 0 w 521"/>
                  <a:gd name="T9" fmla="*/ 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1"/>
                  <a:gd name="T16" fmla="*/ 0 h 81"/>
                  <a:gd name="T17" fmla="*/ 521 w 521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1" h="81">
                    <a:moveTo>
                      <a:pt x="0" y="0"/>
                    </a:moveTo>
                    <a:lnTo>
                      <a:pt x="520" y="0"/>
                    </a:lnTo>
                    <a:lnTo>
                      <a:pt x="520" y="80"/>
                    </a:lnTo>
                    <a:lnTo>
                      <a:pt x="0" y="8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2" name="Freeform 110"/>
              <p:cNvSpPr>
                <a:spLocks/>
              </p:cNvSpPr>
              <p:nvPr/>
            </p:nvSpPr>
            <p:spPr bwMode="auto">
              <a:xfrm>
                <a:off x="2516" y="412"/>
                <a:ext cx="523" cy="83"/>
              </a:xfrm>
              <a:custGeom>
                <a:avLst/>
                <a:gdLst>
                  <a:gd name="T0" fmla="*/ 0 w 523"/>
                  <a:gd name="T1" fmla="*/ 82 h 83"/>
                  <a:gd name="T2" fmla="*/ 522 w 523"/>
                  <a:gd name="T3" fmla="*/ 82 h 83"/>
                  <a:gd name="T4" fmla="*/ 522 w 523"/>
                  <a:gd name="T5" fmla="*/ 0 h 83"/>
                  <a:gd name="T6" fmla="*/ 0 w 523"/>
                  <a:gd name="T7" fmla="*/ 0 h 83"/>
                  <a:gd name="T8" fmla="*/ 0 w 523"/>
                  <a:gd name="T9" fmla="*/ 82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3"/>
                  <a:gd name="T16" fmla="*/ 0 h 83"/>
                  <a:gd name="T17" fmla="*/ 523 w 523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3" h="83">
                    <a:moveTo>
                      <a:pt x="0" y="82"/>
                    </a:moveTo>
                    <a:lnTo>
                      <a:pt x="522" y="82"/>
                    </a:lnTo>
                    <a:lnTo>
                      <a:pt x="522" y="0"/>
                    </a:lnTo>
                    <a:lnTo>
                      <a:pt x="0" y="0"/>
                    </a:lnTo>
                    <a:lnTo>
                      <a:pt x="0" y="8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3" name="Line 111"/>
              <p:cNvSpPr>
                <a:spLocks noChangeShapeType="1"/>
              </p:cNvSpPr>
              <p:nvPr/>
            </p:nvSpPr>
            <p:spPr bwMode="auto">
              <a:xfrm>
                <a:off x="2516" y="416"/>
                <a:ext cx="523" cy="7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4" name="Line 112"/>
              <p:cNvSpPr>
                <a:spLocks noChangeShapeType="1"/>
              </p:cNvSpPr>
              <p:nvPr/>
            </p:nvSpPr>
            <p:spPr bwMode="auto">
              <a:xfrm flipV="1">
                <a:off x="2516" y="412"/>
                <a:ext cx="517" cy="7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2000" kern="0">
                  <a:solidFill>
                    <a:srgbClr val="0000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187" name="Line 168"/>
            <p:cNvSpPr>
              <a:spLocks noChangeShapeType="1"/>
            </p:cNvSpPr>
            <p:nvPr/>
          </p:nvSpPr>
          <p:spPr bwMode="auto">
            <a:xfrm>
              <a:off x="4173" y="649"/>
              <a:ext cx="0" cy="171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8" name="Line 179"/>
            <p:cNvSpPr>
              <a:spLocks noChangeShapeType="1"/>
            </p:cNvSpPr>
            <p:nvPr/>
          </p:nvSpPr>
          <p:spPr bwMode="auto">
            <a:xfrm>
              <a:off x="4577" y="649"/>
              <a:ext cx="0" cy="170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9" name="Line 181"/>
            <p:cNvSpPr>
              <a:spLocks noChangeShapeType="1"/>
            </p:cNvSpPr>
            <p:nvPr/>
          </p:nvSpPr>
          <p:spPr bwMode="auto">
            <a:xfrm>
              <a:off x="4987" y="652"/>
              <a:ext cx="0" cy="170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0" name="Line 169"/>
            <p:cNvSpPr>
              <a:spLocks noChangeShapeType="1"/>
            </p:cNvSpPr>
            <p:nvPr/>
          </p:nvSpPr>
          <p:spPr bwMode="auto">
            <a:xfrm>
              <a:off x="5407" y="652"/>
              <a:ext cx="0" cy="169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" name="Line 184"/>
            <p:cNvSpPr>
              <a:spLocks noChangeShapeType="1"/>
            </p:cNvSpPr>
            <p:nvPr/>
          </p:nvSpPr>
          <p:spPr bwMode="auto">
            <a:xfrm>
              <a:off x="5821" y="652"/>
              <a:ext cx="0" cy="170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2" name="Rectangle 149"/>
            <p:cNvSpPr>
              <a:spLocks noChangeArrowheads="1"/>
            </p:cNvSpPr>
            <p:nvPr/>
          </p:nvSpPr>
          <p:spPr bwMode="auto">
            <a:xfrm>
              <a:off x="4598" y="1827"/>
              <a:ext cx="3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5/2/66</a:t>
              </a:r>
            </a:p>
          </p:txBody>
        </p:sp>
        <p:sp>
          <p:nvSpPr>
            <p:cNvPr id="193" name="Rectangle 151"/>
            <p:cNvSpPr>
              <a:spLocks noChangeArrowheads="1"/>
            </p:cNvSpPr>
            <p:nvPr/>
          </p:nvSpPr>
          <p:spPr bwMode="auto">
            <a:xfrm>
              <a:off x="5003" y="2115"/>
              <a:ext cx="3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CC"/>
                  </a:solidFill>
                  <a:latin typeface="Arial" charset="0"/>
                  <a:cs typeface="Arial" charset="0"/>
                </a:rPr>
                <a:t>5/2/67</a:t>
              </a:r>
            </a:p>
          </p:txBody>
        </p:sp>
        <p:sp>
          <p:nvSpPr>
            <p:cNvPr id="194" name="Rectangle 151"/>
            <p:cNvSpPr>
              <a:spLocks noChangeArrowheads="1"/>
            </p:cNvSpPr>
            <p:nvPr/>
          </p:nvSpPr>
          <p:spPr bwMode="auto">
            <a:xfrm>
              <a:off x="5437" y="2115"/>
              <a:ext cx="3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CC"/>
                  </a:solidFill>
                  <a:latin typeface="Arial" charset="0"/>
                  <a:cs typeface="Arial" charset="0"/>
                </a:rPr>
                <a:t>5/2/67</a:t>
              </a:r>
            </a:p>
          </p:txBody>
        </p:sp>
        <p:sp>
          <p:nvSpPr>
            <p:cNvPr id="195" name="Rectangle 151"/>
            <p:cNvSpPr>
              <a:spLocks noChangeArrowheads="1"/>
            </p:cNvSpPr>
            <p:nvPr/>
          </p:nvSpPr>
          <p:spPr bwMode="auto">
            <a:xfrm>
              <a:off x="5825" y="2115"/>
              <a:ext cx="35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200" b="1" kern="0" smtClean="0">
                  <a:solidFill>
                    <a:srgbClr val="0000CC"/>
                  </a:solidFill>
                  <a:latin typeface="Arial" charset="0"/>
                  <a:cs typeface="Arial" charset="0"/>
                </a:rPr>
                <a:t>5/2/67</a:t>
              </a:r>
            </a:p>
          </p:txBody>
        </p:sp>
        <p:sp>
          <p:nvSpPr>
            <p:cNvPr id="196" name="Rectangle 406"/>
            <p:cNvSpPr>
              <a:spLocks noChangeArrowheads="1"/>
            </p:cNvSpPr>
            <p:nvPr/>
          </p:nvSpPr>
          <p:spPr bwMode="auto">
            <a:xfrm>
              <a:off x="3759" y="1164"/>
              <a:ext cx="2481" cy="2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2000" kern="0">
                <a:solidFill>
                  <a:srgbClr val="000000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7" name="Rectangle 164"/>
            <p:cNvSpPr>
              <a:spLocks noChangeArrowheads="1"/>
            </p:cNvSpPr>
            <p:nvPr/>
          </p:nvSpPr>
          <p:spPr bwMode="auto">
            <a:xfrm>
              <a:off x="3751" y="1460"/>
              <a:ext cx="2482" cy="90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 sz="2000" kern="0" smtClean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8" name="Rectangle 145"/>
            <p:cNvSpPr>
              <a:spLocks noChangeArrowheads="1"/>
            </p:cNvSpPr>
            <p:nvPr/>
          </p:nvSpPr>
          <p:spPr bwMode="auto">
            <a:xfrm>
              <a:off x="4204" y="1193"/>
              <a:ext cx="1223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6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Group addresses</a:t>
              </a:r>
            </a:p>
          </p:txBody>
        </p:sp>
        <p:sp>
          <p:nvSpPr>
            <p:cNvPr id="199" name="Rectangle 127"/>
            <p:cNvSpPr>
              <a:spLocks noChangeArrowheads="1"/>
            </p:cNvSpPr>
            <p:nvPr/>
          </p:nvSpPr>
          <p:spPr bwMode="auto">
            <a:xfrm>
              <a:off x="3176" y="2523"/>
              <a:ext cx="1318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Main groups: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0 =	central functions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5	=	e.g. floor 5</a:t>
              </a:r>
            </a:p>
          </p:txBody>
        </p:sp>
        <p:sp>
          <p:nvSpPr>
            <p:cNvPr id="200" name="Rectangle 127"/>
            <p:cNvSpPr>
              <a:spLocks noChangeArrowheads="1"/>
            </p:cNvSpPr>
            <p:nvPr/>
          </p:nvSpPr>
          <p:spPr bwMode="auto">
            <a:xfrm>
              <a:off x="5082" y="2523"/>
              <a:ext cx="944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90500"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0500" algn="l"/>
                  <a:tab pos="3810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Middle groups: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altLang="en-US" sz="1400" b="1" kern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2 =	Lighting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en-US" sz="1400" b="1" kern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900113" y="549275"/>
            <a:ext cx="6985000" cy="64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Internal line telegram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457325"/>
            <a:ext cx="9056688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xfrm>
            <a:off x="900113" y="692150"/>
            <a:ext cx="5111750" cy="504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smtClean="0"/>
              <a:t>Line-crossing telegram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341438"/>
            <a:ext cx="8562975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971550" y="620713"/>
            <a:ext cx="6985000" cy="576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smtClean="0"/>
              <a:t>Area-crossing telegram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70" y="1484784"/>
            <a:ext cx="8640960" cy="48102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900113" y="620713"/>
            <a:ext cx="6985000" cy="576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Coupler: Routing counter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06513"/>
            <a:ext cx="5703888" cy="521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 bwMode="auto">
          <a:xfrm>
            <a:off x="900113" y="547688"/>
            <a:ext cx="6985000" cy="649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Internal and external interfaces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1340768"/>
            <a:ext cx="7261175" cy="519338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xfrm>
            <a:off x="900113" y="693738"/>
            <a:ext cx="7488237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z="2000" smtClean="0"/>
              <a:t>Example: Division of lines in a medium-sized project</a:t>
            </a:r>
            <a:endParaRPr lang="en-GB" altLang="en-US" sz="2000" smtClean="0"/>
          </a:p>
        </p:txBody>
      </p:sp>
      <p:graphicFrame>
        <p:nvGraphicFramePr>
          <p:cNvPr id="12" name="Group 186"/>
          <p:cNvGraphicFramePr>
            <a:graphicFrameLocks noGrp="1"/>
          </p:cNvGraphicFramePr>
          <p:nvPr/>
        </p:nvGraphicFramePr>
        <p:xfrm>
          <a:off x="5203825" y="1690688"/>
          <a:ext cx="3832225" cy="3970337"/>
        </p:xfrm>
        <a:graphic>
          <a:graphicData uri="http://schemas.openxmlformats.org/drawingml/2006/table">
            <a:tbl>
              <a:tblPr/>
              <a:tblGrid>
                <a:gridCol w="707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3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073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Area</a:t>
                      </a:r>
                      <a:endParaRPr kumimoji="0" lang="de-DE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922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9226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Line</a:t>
                      </a:r>
                      <a:endParaRPr kumimoji="0" lang="de-DE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922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9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43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No.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Comment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No.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Comment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17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Area 0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Backbone line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17">
                <a:tc rowSpan="6"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 rowSpan="6"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West wing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Main line West</a:t>
                      </a:r>
                      <a:endParaRPr kumimoji="0" lang="de-DE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1st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2nd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3rd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4th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5th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17">
                <a:tc rowSpan="6"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East wing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Main line East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1st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2nd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3rd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4th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21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1800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5th floor</a:t>
                      </a:r>
                    </a:p>
                  </a:txBody>
                  <a:tcPr marL="17998" marR="17998" marT="18001" marB="180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19511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341438"/>
            <a:ext cx="51339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900113" y="620713"/>
            <a:ext cx="6985000" cy="576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000" smtClean="0"/>
              <a:t>Backbone / Line coupler classical structure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7427913" cy="531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Connecting lines via the LAN network</a:t>
            </a:r>
          </a:p>
        </p:txBody>
      </p:sp>
      <p:sp>
        <p:nvSpPr>
          <p:cNvPr id="21507" name="Slide Number Placeholder 2"/>
          <p:cNvSpPr txBox="1">
            <a:spLocks/>
          </p:cNvSpPr>
          <p:nvPr/>
        </p:nvSpPr>
        <p:spPr bwMode="auto">
          <a:xfrm>
            <a:off x="8890000" y="6597650"/>
            <a:ext cx="10541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2577536F-D415-4878-9876-557FC760C1B3}" type="slidenum">
              <a:rPr lang="de-DE" altLang="en-US" sz="1200">
                <a:solidFill>
                  <a:srgbClr val="000000"/>
                </a:solidFill>
              </a:rPr>
              <a:pPr algn="r"/>
              <a:t>19</a:t>
            </a:fld>
            <a:endParaRPr lang="de-DE" altLang="en-US" sz="1200">
              <a:solidFill>
                <a:srgbClr val="000000"/>
              </a:solidFill>
            </a:endParaRP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1309688"/>
            <a:ext cx="6850063" cy="52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xfrm>
            <a:off x="900113" y="692150"/>
            <a:ext cx="6634162" cy="449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Line coupler replaced by IP Router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96975"/>
            <a:ext cx="7356475" cy="541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Old line coupler type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82700"/>
            <a:ext cx="849630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08-07-17 KNX Power Point Template">
  <a:themeElements>
    <a:clrScheme name="2007-07-01 KNX Power Poin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007-07-01 KNX Power Point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007-07-01 KNX Power 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A86420B6C7F74EACF581EBF46E534B" ma:contentTypeVersion="8" ma:contentTypeDescription="Create a new document." ma:contentTypeScope="" ma:versionID="b58a820c9614d73eb45e33de0f59b938">
  <xsd:schema xmlns:xsd="http://www.w3.org/2001/XMLSchema" xmlns:xs="http://www.w3.org/2001/XMLSchema" xmlns:p="http://schemas.microsoft.com/office/2006/metadata/properties" xmlns:ns2="2917a5ba-d822-4ec4-b382-f81418de051f" targetNamespace="http://schemas.microsoft.com/office/2006/metadata/properties" ma:root="true" ma:fieldsID="cfad9c6f413003fde28525aebc2213b1" ns2:_="">
    <xsd:import namespace="2917a5ba-d822-4ec4-b382-f81418de05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7a5ba-d822-4ec4-b382-f81418de0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FA2849-67A2-4D36-BCE8-6E270C7FE24E}"/>
</file>

<file path=customXml/itemProps2.xml><?xml version="1.0" encoding="utf-8"?>
<ds:datastoreItem xmlns:ds="http://schemas.openxmlformats.org/officeDocument/2006/customXml" ds:itemID="{559B6D01-3178-431F-831C-5B0B06AE3096}"/>
</file>

<file path=customXml/itemProps3.xml><?xml version="1.0" encoding="utf-8"?>
<ds:datastoreItem xmlns:ds="http://schemas.openxmlformats.org/officeDocument/2006/customXml" ds:itemID="{B387550D-ABD4-46CE-8E6D-80E44BB6B97F}"/>
</file>

<file path=docProps/app.xml><?xml version="1.0" encoding="utf-8"?>
<Properties xmlns="http://schemas.openxmlformats.org/officeDocument/2006/extended-properties" xmlns:vt="http://schemas.openxmlformats.org/officeDocument/2006/docPropsVTypes">
  <Template>2008-07-17 KNX Power Point Template</Template>
  <TotalTime>1725</TotalTime>
  <Words>294</Words>
  <Application>Microsoft Office PowerPoint</Application>
  <PresentationFormat>On-screen Show (4:3)</PresentationFormat>
  <Paragraphs>159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2008-07-17 KNX Power Point Template</vt:lpstr>
      <vt:lpstr>Topology - Abbreviations</vt:lpstr>
      <vt:lpstr>Topology – Overal view</vt:lpstr>
      <vt:lpstr>Line</vt:lpstr>
      <vt:lpstr>Area</vt:lpstr>
      <vt:lpstr>Several areas</vt:lpstr>
      <vt:lpstr>Individual address</vt:lpstr>
      <vt:lpstr>Coupler – gate function</vt:lpstr>
      <vt:lpstr>Coupler: Block diagram</vt:lpstr>
      <vt:lpstr>Coupler: Fields of application</vt:lpstr>
      <vt:lpstr>Coupler: Connecting several lines</vt:lpstr>
      <vt:lpstr>Example: group addressing</vt:lpstr>
      <vt:lpstr>Internal line telegram</vt:lpstr>
      <vt:lpstr>Line-crossing telegram</vt:lpstr>
      <vt:lpstr>Area-crossing telegram</vt:lpstr>
      <vt:lpstr>Coupler: Routing counter</vt:lpstr>
      <vt:lpstr>Internal and external interfaces</vt:lpstr>
      <vt:lpstr>Example: Division of lines in a medium-sized project</vt:lpstr>
      <vt:lpstr>Backbone / Line coupler classical structure</vt:lpstr>
      <vt:lpstr>Connecting lines via the LAN network</vt:lpstr>
      <vt:lpstr>Line coupler replaced by IP Router</vt:lpstr>
      <vt:lpstr>Old line coupler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Topology</dc:title>
  <dc:creator>KNX Association</dc:creator>
  <cp:lastModifiedBy>Ufuk Unal</cp:lastModifiedBy>
  <cp:revision>148</cp:revision>
  <cp:lastPrinted>2013-09-16T13:00:27Z</cp:lastPrinted>
  <dcterms:created xsi:type="dcterms:W3CDTF">2012-09-10T07:59:43Z</dcterms:created>
  <dcterms:modified xsi:type="dcterms:W3CDTF">2019-04-11T06:58:11Z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0x01010099A86420B6C7F74EACF581EBF46E534B</vt:lpwstr>
  </property>
</Properties>
</file>