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1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0"/>
  </p:notesMasterIdLst>
  <p:handoutMasterIdLst>
    <p:handoutMasterId r:id="rId21"/>
  </p:handoutMasterIdLst>
  <p:sldIdLst>
    <p:sldId id="29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5" r:id="rId10"/>
    <p:sldId id="304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</p:sldIdLst>
  <p:sldSz cx="9144000" cy="6858000" type="screen4x3"/>
  <p:notesSz cx="6858000" cy="9144000"/>
  <p:custDataLst>
    <p:tags r:id="rId2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475">
          <p15:clr>
            <a:srgbClr val="A4A3A4"/>
          </p15:clr>
        </p15:guide>
        <p15:guide id="4" orient="horz" pos="3294">
          <p15:clr>
            <a:srgbClr val="A4A3A4"/>
          </p15:clr>
        </p15:guide>
        <p15:guide id="5" orient="horz" pos="3974">
          <p15:clr>
            <a:srgbClr val="A4A3A4"/>
          </p15:clr>
        </p15:guide>
        <p15:guide id="6" orient="horz" pos="1253">
          <p15:clr>
            <a:srgbClr val="A4A3A4"/>
          </p15:clr>
        </p15:guide>
        <p15:guide id="7" orient="horz" pos="2614">
          <p15:clr>
            <a:srgbClr val="A4A3A4"/>
          </p15:clr>
        </p15:guide>
        <p15:guide id="8" orient="horz" pos="2840">
          <p15:clr>
            <a:srgbClr val="A4A3A4"/>
          </p15:clr>
        </p15:guide>
        <p15:guide id="9" pos="2290">
          <p15:clr>
            <a:srgbClr val="A4A3A4"/>
          </p15:clr>
        </p15:guide>
        <p15:guide id="10" pos="3334">
          <p15:clr>
            <a:srgbClr val="A4A3A4"/>
          </p15:clr>
        </p15:guide>
        <p15:guide id="11" pos="38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9226"/>
    <a:srgbClr val="0C4B9D"/>
    <a:srgbClr val="D6E3BC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 varScale="1">
        <p:scale>
          <a:sx n="87" d="100"/>
          <a:sy n="87" d="100"/>
        </p:scale>
        <p:origin x="967" y="70"/>
      </p:cViewPr>
      <p:guideLst>
        <p:guide orient="horz" pos="663"/>
        <p:guide orient="horz" pos="935"/>
        <p:guide orient="horz" pos="3475"/>
        <p:guide orient="horz" pos="3294"/>
        <p:guide orient="horz" pos="3974"/>
        <p:guide orient="horz" pos="1253"/>
        <p:guide orient="horz" pos="2614"/>
        <p:guide orient="horz" pos="2840"/>
        <p:guide pos="2290"/>
        <p:guide pos="3334"/>
        <p:guide pos="3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2574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EDFA14-C13E-4762-A910-8DC7212F3E63}" type="datetimeFigureOut">
              <a:rPr lang="de-DE"/>
              <a:pPr>
                <a:defRPr/>
              </a:pPr>
              <a:t>31.03.2020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3CDEB83-E971-4011-A7CC-2D5A7F8D5D6D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C6E7876-D29C-4C92-B2FB-6DF31FA866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474663" y="1960563"/>
            <a:ext cx="1446212" cy="1304925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nl-BE" smtClean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1920875" y="1960563"/>
            <a:ext cx="1447800" cy="1304925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nl-BE" smtClean="0"/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474663" y="3262313"/>
            <a:ext cx="1446212" cy="1304925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nl-BE" smtClean="0"/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1920875" y="3262313"/>
            <a:ext cx="1447800" cy="1304925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nl-BE" smtClean="0"/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474663" y="4567238"/>
            <a:ext cx="1446212" cy="1306512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nl-BE" smtClean="0"/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1920875" y="4567238"/>
            <a:ext cx="1447800" cy="1306512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nl-BE" smtClean="0"/>
          </a:p>
        </p:txBody>
      </p:sp>
      <p:grpSp>
        <p:nvGrpSpPr>
          <p:cNvPr id="10" name="Group 18"/>
          <p:cNvGrpSpPr>
            <a:grpSpLocks/>
          </p:cNvGrpSpPr>
          <p:nvPr/>
        </p:nvGrpSpPr>
        <p:grpSpPr bwMode="auto">
          <a:xfrm>
            <a:off x="331788" y="5875338"/>
            <a:ext cx="3036887" cy="433387"/>
            <a:chOff x="209" y="3698"/>
            <a:chExt cx="1913" cy="273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09" y="3698"/>
              <a:ext cx="1913" cy="2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de-DE" altLang="nl-BE" smtClean="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09" y="3698"/>
              <a:ext cx="1913" cy="273"/>
            </a:xfrm>
            <a:prstGeom prst="rect">
              <a:avLst/>
            </a:prstGeom>
            <a:noFill/>
            <a:ln w="19050" cap="rnd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de-DE" altLang="nl-BE" smtClean="0"/>
            </a:p>
          </p:txBody>
        </p:sp>
      </p:grpSp>
      <p:pic>
        <p:nvPicPr>
          <p:cNvPr id="13" name="Picture 30" descr="ColorWebGrBelow_72d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747713"/>
            <a:ext cx="2962275" cy="584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35375" y="1989138"/>
            <a:ext cx="4824413" cy="1908175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369226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nl-NL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35375" y="4945063"/>
            <a:ext cx="4824413" cy="1076325"/>
          </a:xfrm>
          <a:prstGeom prst="rect">
            <a:avLst/>
          </a:prstGeom>
        </p:spPr>
        <p:txBody>
          <a:bodyPr anchor="b"/>
          <a:lstStyle>
            <a:lvl1pPr marL="0" indent="0" algn="r">
              <a:buFont typeface="Wingdings" pitchFamily="2" charset="2"/>
              <a:buNone/>
              <a:defRPr sz="1700" b="0">
                <a:solidFill>
                  <a:srgbClr val="0C4B9D"/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2126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3" y="1412875"/>
            <a:ext cx="7416800" cy="4895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6985000" cy="50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rgbClr val="0C4B9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315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2048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9804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5530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476250"/>
            <a:ext cx="6480175" cy="71913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41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7582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02274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8754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476250"/>
            <a:ext cx="6480175" cy="71913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0113" y="1412875"/>
            <a:ext cx="7416800" cy="4895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3898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62713" y="476250"/>
            <a:ext cx="1854200" cy="583247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0113" y="476250"/>
            <a:ext cx="5410200" cy="58324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2407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6508750"/>
            <a:ext cx="9144000" cy="3762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027" name="Rectangle 11"/>
          <p:cNvSpPr>
            <a:spLocks noChangeArrowheads="1"/>
          </p:cNvSpPr>
          <p:nvPr/>
        </p:nvSpPr>
        <p:spPr bwMode="auto">
          <a:xfrm>
            <a:off x="517525" y="5949950"/>
            <a:ext cx="1795463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nl-BE" smtClean="0"/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250825" y="6583363"/>
            <a:ext cx="20891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de-DE" altLang="de-DE" sz="800" dirty="0">
                <a:solidFill>
                  <a:schemeClr val="bg1"/>
                </a:solidFill>
                <a:latin typeface="+mj-lt"/>
              </a:rPr>
              <a:t>KNX </a:t>
            </a:r>
            <a:r>
              <a:rPr lang="de-DE" altLang="de-DE" sz="800" dirty="0" err="1">
                <a:solidFill>
                  <a:schemeClr val="bg1"/>
                </a:solidFill>
                <a:latin typeface="+mj-lt"/>
              </a:rPr>
              <a:t>Association</a:t>
            </a:r>
            <a:r>
              <a:rPr lang="de-DE" altLang="de-DE" sz="800" dirty="0">
                <a:solidFill>
                  <a:schemeClr val="bg1"/>
                </a:solidFill>
                <a:latin typeface="+mj-lt"/>
              </a:rPr>
              <a:t> International</a:t>
            </a:r>
            <a:endParaRPr lang="en-GB" altLang="de-DE" sz="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7958138" y="6553200"/>
            <a:ext cx="10461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GB" altLang="de-DE" sz="800" smtClean="0">
                <a:solidFill>
                  <a:schemeClr val="bg1"/>
                </a:solidFill>
              </a:rPr>
              <a:t>Page No. </a:t>
            </a:r>
            <a:fld id="{A84793DC-C524-40DF-9ACB-410BE1D2DF34}" type="slidenum">
              <a:rPr lang="en-GB" altLang="de-DE" sz="800" smtClean="0">
                <a:solidFill>
                  <a:schemeClr val="bg1"/>
                </a:solidFill>
              </a:rPr>
              <a:pPr algn="r">
                <a:defRPr/>
              </a:pPr>
              <a:t>‹#›</a:t>
            </a:fld>
            <a:endParaRPr lang="en-GB" altLang="de-DE" sz="800" smtClean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en-GB" altLang="de-DE" sz="800" smtClean="0">
                <a:solidFill>
                  <a:schemeClr val="bg1"/>
                </a:solidFill>
              </a:rPr>
              <a:t>December 2013</a:t>
            </a:r>
          </a:p>
        </p:txBody>
      </p:sp>
      <p:sp>
        <p:nvSpPr>
          <p:cNvPr id="1030" name="Text Box 15"/>
          <p:cNvSpPr txBox="1">
            <a:spLocks noChangeArrowheads="1"/>
          </p:cNvSpPr>
          <p:nvPr/>
        </p:nvSpPr>
        <p:spPr bwMode="auto">
          <a:xfrm>
            <a:off x="1600200" y="6569075"/>
            <a:ext cx="66294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altLang="de-DE" sz="1100" b="1" smtClean="0">
                <a:solidFill>
                  <a:schemeClr val="bg1"/>
                </a:solidFill>
              </a:rPr>
              <a:t>KNX: The worldwide STANDARD for home &amp; building control</a:t>
            </a:r>
          </a:p>
        </p:txBody>
      </p:sp>
      <p:pic>
        <p:nvPicPr>
          <p:cNvPr id="1031" name="Picture 16" descr="KNX_CERTI_MARK_RGB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87325"/>
            <a:ext cx="137001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17"/>
          <p:cNvSpPr>
            <a:spLocks noChangeArrowheads="1"/>
          </p:cNvSpPr>
          <p:nvPr/>
        </p:nvSpPr>
        <p:spPr bwMode="auto">
          <a:xfrm>
            <a:off x="973138" y="1196975"/>
            <a:ext cx="6985000" cy="71438"/>
          </a:xfrm>
          <a:prstGeom prst="rect">
            <a:avLst/>
          </a:prstGeom>
          <a:gradFill rotWithShape="1">
            <a:gsLst>
              <a:gs pos="0">
                <a:srgbClr val="369226"/>
              </a:gs>
              <a:gs pos="100000">
                <a:srgbClr val="014B9D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nl-BE" smtClean="0"/>
          </a:p>
        </p:txBody>
      </p:sp>
      <p:sp>
        <p:nvSpPr>
          <p:cNvPr id="1033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defRPr sz="2800" b="1">
          <a:solidFill>
            <a:srgbClr val="0C4B9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Wingdings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Wingdings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Wingdings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Wingdings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buChar char="§"/>
        <a:defRPr sz="2600" b="1">
          <a:solidFill>
            <a:srgbClr val="3692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Char char="•"/>
        <a:defRPr sz="2200">
          <a:solidFill>
            <a:srgbClr val="0C4B9D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Arial" panose="020B0604020202020204" pitchFamily="34" charset="0"/>
        <a:buChar char="-"/>
        <a:defRPr sz="2400">
          <a:solidFill>
            <a:srgbClr val="0C4B9D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Arial" panose="020B0604020202020204" pitchFamily="34" charset="0"/>
        <a:buChar char="-"/>
        <a:defRPr sz="1400" i="1">
          <a:solidFill>
            <a:srgbClr val="0C4B9D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Arial" panose="020B0604020202020204" pitchFamily="34" charset="0"/>
        <a:buChar char="-"/>
        <a:defRPr sz="1200" i="1">
          <a:solidFill>
            <a:srgbClr val="0C4B9D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Arial" charset="0"/>
        <a:buChar char="-"/>
        <a:defRPr sz="1200" i="1">
          <a:solidFill>
            <a:srgbClr val="0C4B9D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Arial" charset="0"/>
        <a:buChar char="-"/>
        <a:defRPr sz="1200" i="1">
          <a:solidFill>
            <a:srgbClr val="0C4B9D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Arial" charset="0"/>
        <a:buChar char="-"/>
        <a:defRPr sz="1200" i="1">
          <a:solidFill>
            <a:srgbClr val="0C4B9D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Arial" charset="0"/>
        <a:buChar char="-"/>
        <a:defRPr sz="1200" i="1">
          <a:solidFill>
            <a:srgbClr val="0C4B9D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pPr eaLnBrk="1" hangingPunct="1"/>
            <a:r>
              <a:rPr lang="de-DE" altLang="en-US" sz="2000" smtClean="0"/>
              <a:t/>
            </a:r>
            <a:br>
              <a:rPr lang="de-DE" altLang="en-US" sz="2000" smtClean="0"/>
            </a:br>
            <a:r>
              <a:rPr lang="de-DE" altLang="en-US" sz="2000" smtClean="0"/>
              <a:t>Attenuation by walls and ceilings depending on the material and the wall thickness</a:t>
            </a:r>
            <a:r>
              <a:rPr lang="de-DE" altLang="nl-BE" sz="2000" smtClean="0"/>
              <a:t/>
            </a:r>
            <a:br>
              <a:rPr lang="de-DE" altLang="nl-BE" sz="2000" smtClean="0"/>
            </a:br>
            <a:endParaRPr lang="de-DE" altLang="nl-BE" sz="2000" smtClean="0"/>
          </a:p>
        </p:txBody>
      </p:sp>
      <p:pic>
        <p:nvPicPr>
          <p:cNvPr id="5123" name="Picture 1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412875"/>
            <a:ext cx="5122863" cy="4957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2"/>
          <p:cNvSpPr>
            <a:spLocks noGrp="1"/>
          </p:cNvSpPr>
          <p:nvPr>
            <p:ph type="title"/>
          </p:nvPr>
        </p:nvSpPr>
        <p:spPr>
          <a:xfrm>
            <a:off x="900113" y="693738"/>
            <a:ext cx="6985000" cy="503237"/>
          </a:xfrm>
          <a:ln/>
        </p:spPr>
        <p:txBody>
          <a:bodyPr/>
          <a:lstStyle/>
          <a:p>
            <a:r>
              <a:rPr lang="de-DE" altLang="en-US" sz="2000" smtClean="0"/>
              <a:t>Radio shadows by metal walls, doors or cabinets</a:t>
            </a:r>
          </a:p>
        </p:txBody>
      </p:sp>
      <p:pic>
        <p:nvPicPr>
          <p:cNvPr id="61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341438"/>
            <a:ext cx="5748338" cy="5118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r>
              <a:rPr lang="de-DE" altLang="en-US" smtClean="0"/>
              <a:t>Consequences of reflections</a:t>
            </a:r>
          </a:p>
        </p:txBody>
      </p:sp>
      <p:pic>
        <p:nvPicPr>
          <p:cNvPr id="71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349500"/>
            <a:ext cx="6700837" cy="3248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2" name="Textfeld 3"/>
          <p:cNvSpPr txBox="1">
            <a:spLocks noChangeArrowheads="1"/>
          </p:cNvSpPr>
          <p:nvPr/>
        </p:nvSpPr>
        <p:spPr bwMode="auto">
          <a:xfrm>
            <a:off x="2195513" y="2852738"/>
            <a:ext cx="2016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de-DE" altLang="en-US" sz="1000">
                <a:solidFill>
                  <a:srgbClr val="000000"/>
                </a:solidFill>
              </a:rPr>
              <a:t>Positive reflection:</a:t>
            </a:r>
            <a:br>
              <a:rPr lang="de-DE" altLang="en-US" sz="1000">
                <a:solidFill>
                  <a:srgbClr val="000000"/>
                </a:solidFill>
              </a:rPr>
            </a:br>
            <a:r>
              <a:rPr lang="de-DE" altLang="en-US" sz="1000">
                <a:solidFill>
                  <a:srgbClr val="000000"/>
                </a:solidFill>
              </a:rPr>
              <a:t>signal amplified by reflection</a:t>
            </a:r>
          </a:p>
        </p:txBody>
      </p:sp>
      <p:sp>
        <p:nvSpPr>
          <p:cNvPr id="7173" name="Textfeld 5"/>
          <p:cNvSpPr txBox="1">
            <a:spLocks noChangeArrowheads="1"/>
          </p:cNvSpPr>
          <p:nvPr/>
        </p:nvSpPr>
        <p:spPr bwMode="auto">
          <a:xfrm>
            <a:off x="5562600" y="2790825"/>
            <a:ext cx="2016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de-DE" altLang="en-US" sz="1000">
                <a:solidFill>
                  <a:srgbClr val="000000"/>
                </a:solidFill>
              </a:rPr>
              <a:t>Negative reflection:</a:t>
            </a:r>
            <a:br>
              <a:rPr lang="de-DE" altLang="en-US" sz="1000">
                <a:solidFill>
                  <a:srgbClr val="000000"/>
                </a:solidFill>
              </a:rPr>
            </a:br>
            <a:r>
              <a:rPr lang="de-DE" altLang="en-US" sz="1000">
                <a:solidFill>
                  <a:srgbClr val="000000"/>
                </a:solidFill>
              </a:rPr>
              <a:t>signal reversed by reflection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r>
              <a:rPr lang="de-DE" altLang="en-US" sz="1800" smtClean="0"/>
              <a:t>Signal attenuation resp. amplification by reflections </a:t>
            </a:r>
          </a:p>
        </p:txBody>
      </p:sp>
      <p:pic>
        <p:nvPicPr>
          <p:cNvPr id="81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557338"/>
            <a:ext cx="5441950" cy="4576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r>
              <a:rPr lang="de-DE" altLang="en-US" smtClean="0"/>
              <a:t>Types of modulation</a:t>
            </a:r>
          </a:p>
        </p:txBody>
      </p:sp>
      <p:pic>
        <p:nvPicPr>
          <p:cNvPr id="921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" y="1773238"/>
            <a:ext cx="7435850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r>
              <a:rPr lang="de-DE" altLang="en-US" smtClean="0"/>
              <a:t>Propagation of radio waves</a:t>
            </a:r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484313"/>
            <a:ext cx="4897438" cy="4656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r>
              <a:rPr lang="en-US" altLang="en-US" sz="2400" smtClean="0"/>
              <a:t>Block diagram of a KNX radio transmission</a:t>
            </a:r>
            <a:endParaRPr lang="de-DE" altLang="en-US" sz="2400" smtClean="0"/>
          </a:p>
        </p:txBody>
      </p:sp>
      <p:pic>
        <p:nvPicPr>
          <p:cNvPr id="1126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1844675"/>
            <a:ext cx="8994775" cy="302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2"/>
          <p:cNvSpPr>
            <a:spLocks noGrp="1"/>
          </p:cNvSpPr>
          <p:nvPr>
            <p:ph type="title"/>
          </p:nvPr>
        </p:nvSpPr>
        <p:spPr>
          <a:xfrm>
            <a:off x="971550" y="476250"/>
            <a:ext cx="6624638" cy="647700"/>
          </a:xfrm>
          <a:ln/>
        </p:spPr>
        <p:txBody>
          <a:bodyPr/>
          <a:lstStyle/>
          <a:p>
            <a:r>
              <a:rPr lang="en-US" altLang="en-US" sz="2400" smtClean="0"/>
              <a:t>KNX RF-Multi different channels and allocated frequencies</a:t>
            </a:r>
            <a:endParaRPr lang="de-DE" altLang="en-US" sz="2400" smtClean="0"/>
          </a:p>
        </p:txBody>
      </p:sp>
      <p:pic>
        <p:nvPicPr>
          <p:cNvPr id="122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916113"/>
            <a:ext cx="6605588" cy="3698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r>
              <a:rPr lang="de-DE" altLang="en-US" smtClean="0"/>
              <a:t>Structure KNX RF telegram</a:t>
            </a:r>
          </a:p>
        </p:txBody>
      </p:sp>
      <p:pic>
        <p:nvPicPr>
          <p:cNvPr id="1331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349500"/>
            <a:ext cx="888365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r>
              <a:rPr lang="de-DE" altLang="en-US" smtClean="0"/>
              <a:t>First data block</a:t>
            </a:r>
          </a:p>
        </p:txBody>
      </p:sp>
      <p:grpSp>
        <p:nvGrpSpPr>
          <p:cNvPr id="14339" name="Group 4"/>
          <p:cNvGrpSpPr>
            <a:grpSpLocks/>
          </p:cNvGrpSpPr>
          <p:nvPr/>
        </p:nvGrpSpPr>
        <p:grpSpPr bwMode="auto">
          <a:xfrm>
            <a:off x="1881188" y="2390775"/>
            <a:ext cx="5381625" cy="2076450"/>
            <a:chOff x="1289" y="1908"/>
            <a:chExt cx="8476" cy="3095"/>
          </a:xfrm>
        </p:grpSpPr>
        <p:sp>
          <p:nvSpPr>
            <p:cNvPr id="14340" name="AutoShape 429"/>
            <p:cNvSpPr>
              <a:spLocks noChangeArrowheads="1"/>
            </p:cNvSpPr>
            <p:nvPr/>
          </p:nvSpPr>
          <p:spPr bwMode="auto">
            <a:xfrm>
              <a:off x="1289" y="4351"/>
              <a:ext cx="1763" cy="652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BE" altLang="en-US" sz="11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Control field</a:t>
              </a:r>
              <a:endParaRPr lang="en-US" alt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341" name="AutoShape 430"/>
            <p:cNvSpPr>
              <a:spLocks noChangeArrowheads="1"/>
            </p:cNvSpPr>
            <p:nvPr/>
          </p:nvSpPr>
          <p:spPr bwMode="auto">
            <a:xfrm>
              <a:off x="2893" y="4351"/>
              <a:ext cx="5283" cy="652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altLang="en-US" sz="11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KNX serial number or domain address</a:t>
              </a:r>
            </a:p>
          </p:txBody>
        </p:sp>
        <p:sp>
          <p:nvSpPr>
            <p:cNvPr id="14342" name="AutoShape 431"/>
            <p:cNvSpPr>
              <a:spLocks noChangeArrowheads="1"/>
            </p:cNvSpPr>
            <p:nvPr/>
          </p:nvSpPr>
          <p:spPr bwMode="auto">
            <a:xfrm>
              <a:off x="8002" y="4351"/>
              <a:ext cx="1763" cy="652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altLang="en-US" sz="11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Checksum</a:t>
              </a:r>
            </a:p>
          </p:txBody>
        </p:sp>
        <p:sp>
          <p:nvSpPr>
            <p:cNvPr id="14343" name="AutoShape 426"/>
            <p:cNvSpPr>
              <a:spLocks noChangeArrowheads="1"/>
            </p:cNvSpPr>
            <p:nvPr/>
          </p:nvSpPr>
          <p:spPr bwMode="auto">
            <a:xfrm>
              <a:off x="4562" y="1908"/>
              <a:ext cx="1849" cy="660"/>
            </a:xfrm>
            <a:prstGeom prst="cube">
              <a:avLst>
                <a:gd name="adj" fmla="val 25000"/>
              </a:avLst>
            </a:prstGeom>
            <a:solidFill>
              <a:srgbClr val="F7CAA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nl-BE" altLang="en-US" sz="11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Data block 1</a:t>
              </a:r>
              <a:endParaRPr lang="en-US" alt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344" name="AutoShape 427"/>
            <p:cNvCxnSpPr>
              <a:cxnSpLocks noChangeShapeType="1"/>
            </p:cNvCxnSpPr>
            <p:nvPr/>
          </p:nvCxnSpPr>
          <p:spPr bwMode="auto">
            <a:xfrm flipV="1">
              <a:off x="1453" y="2284"/>
              <a:ext cx="3109" cy="206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45" name="AutoShape 428"/>
            <p:cNvCxnSpPr>
              <a:cxnSpLocks noChangeShapeType="1"/>
            </p:cNvCxnSpPr>
            <p:nvPr/>
          </p:nvCxnSpPr>
          <p:spPr bwMode="auto">
            <a:xfrm>
              <a:off x="6411" y="2220"/>
              <a:ext cx="3354" cy="213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r>
              <a:rPr lang="de-DE" altLang="en-US" smtClean="0"/>
              <a:t>Second data block</a:t>
            </a:r>
          </a:p>
        </p:txBody>
      </p:sp>
      <p:sp>
        <p:nvSpPr>
          <p:cNvPr id="15363" name="Content Placeholder 1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1531938" y="2495550"/>
            <a:ext cx="6080125" cy="1866900"/>
            <a:chOff x="0" y="0"/>
            <a:chExt cx="6081781" cy="1694180"/>
          </a:xfrm>
        </p:grpSpPr>
        <p:sp>
          <p:nvSpPr>
            <p:cNvPr id="15365" name="AutoShape 434"/>
            <p:cNvSpPr>
              <a:spLocks noChangeArrowheads="1"/>
            </p:cNvSpPr>
            <p:nvPr/>
          </p:nvSpPr>
          <p:spPr bwMode="auto">
            <a:xfrm>
              <a:off x="0" y="1280160"/>
              <a:ext cx="1047115" cy="414020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BE" altLang="en-US" sz="11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Control field</a:t>
              </a:r>
              <a:endParaRPr lang="en-US" alt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366" name="AutoShape 435"/>
            <p:cNvSpPr>
              <a:spLocks noChangeArrowheads="1"/>
            </p:cNvSpPr>
            <p:nvPr/>
          </p:nvSpPr>
          <p:spPr bwMode="auto">
            <a:xfrm>
              <a:off x="938254" y="1280160"/>
              <a:ext cx="1532255" cy="414020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altLang="en-US" sz="11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Individual address</a:t>
              </a:r>
            </a:p>
          </p:txBody>
        </p:sp>
        <p:sp>
          <p:nvSpPr>
            <p:cNvPr id="15367" name="AutoShape 436"/>
            <p:cNvSpPr>
              <a:spLocks noChangeArrowheads="1"/>
            </p:cNvSpPr>
            <p:nvPr/>
          </p:nvSpPr>
          <p:spPr bwMode="auto">
            <a:xfrm>
              <a:off x="2369488" y="1280160"/>
              <a:ext cx="1467485" cy="414020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BE" altLang="en-US" sz="11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Destination address</a:t>
              </a:r>
              <a:endParaRPr lang="en-US" alt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5368" name="Group 8"/>
            <p:cNvGrpSpPr>
              <a:grpSpLocks/>
            </p:cNvGrpSpPr>
            <p:nvPr/>
          </p:nvGrpSpPr>
          <p:grpSpPr bwMode="auto">
            <a:xfrm>
              <a:off x="87464" y="0"/>
              <a:ext cx="5981037" cy="1313429"/>
              <a:chOff x="0" y="0"/>
              <a:chExt cx="5981037" cy="1313429"/>
            </a:xfrm>
          </p:grpSpPr>
          <p:sp>
            <p:nvSpPr>
              <p:cNvPr id="15372" name="AutoShape 437"/>
              <p:cNvSpPr>
                <a:spLocks noChangeArrowheads="1"/>
              </p:cNvSpPr>
              <p:nvPr/>
            </p:nvSpPr>
            <p:spPr bwMode="auto">
              <a:xfrm>
                <a:off x="2297927" y="0"/>
                <a:ext cx="1174115" cy="419100"/>
              </a:xfrm>
              <a:prstGeom prst="cube">
                <a:avLst>
                  <a:gd name="adj" fmla="val 25000"/>
                </a:avLst>
              </a:prstGeom>
              <a:solidFill>
                <a:srgbClr val="5B9BD5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l-BE" altLang="en-US" sz="110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Data block 2</a:t>
                </a:r>
                <a:endParaRPr lang="en-US" altLang="en-US" sz="11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373" name="AutoShape 438"/>
              <p:cNvCxnSpPr>
                <a:cxnSpLocks noChangeShapeType="1"/>
              </p:cNvCxnSpPr>
              <p:nvPr/>
            </p:nvCxnSpPr>
            <p:spPr bwMode="auto">
              <a:xfrm flipV="1">
                <a:off x="0" y="262393"/>
                <a:ext cx="2297927" cy="105015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74" name="AutoShape 439"/>
              <p:cNvCxnSpPr>
                <a:cxnSpLocks noChangeShapeType="1"/>
              </p:cNvCxnSpPr>
              <p:nvPr/>
            </p:nvCxnSpPr>
            <p:spPr bwMode="auto">
              <a:xfrm>
                <a:off x="3474720" y="206734"/>
                <a:ext cx="2506317" cy="110669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5369" name="AutoShape 447"/>
            <p:cNvSpPr>
              <a:spLocks noChangeArrowheads="1"/>
            </p:cNvSpPr>
            <p:nvPr/>
          </p:nvSpPr>
          <p:spPr bwMode="auto">
            <a:xfrm>
              <a:off x="3729162" y="1280160"/>
              <a:ext cx="1047115" cy="414020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BE" altLang="en-US" sz="11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Control field</a:t>
              </a:r>
              <a:endParaRPr lang="en-US" alt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370" name="AutoShape 448"/>
            <p:cNvSpPr>
              <a:spLocks noChangeArrowheads="1"/>
            </p:cNvSpPr>
            <p:nvPr/>
          </p:nvSpPr>
          <p:spPr bwMode="auto">
            <a:xfrm>
              <a:off x="4651513" y="1280160"/>
              <a:ext cx="664845" cy="414020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l-BE" altLang="en-US" sz="11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Data</a:t>
              </a:r>
              <a:endParaRPr lang="en-US" alt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371" name="AutoShape 449"/>
            <p:cNvSpPr>
              <a:spLocks noChangeArrowheads="1"/>
            </p:cNvSpPr>
            <p:nvPr/>
          </p:nvSpPr>
          <p:spPr bwMode="auto">
            <a:xfrm>
              <a:off x="5160396" y="1280160"/>
              <a:ext cx="921385" cy="414020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altLang="en-US" sz="11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Checksum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r>
              <a:rPr lang="en-US" altLang="en-US" sz="2400" smtClean="0"/>
              <a:t>Principle structure of a KNX RF </a:t>
            </a:r>
            <a:endParaRPr lang="de-DE" altLang="en-US" sz="2400" smtClean="0"/>
          </a:p>
        </p:txBody>
      </p:sp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2887663"/>
            <a:ext cx="576580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r>
              <a:rPr lang="en-US" altLang="en-US" smtClean="0"/>
              <a:t>Repeater function in KNX RF</a:t>
            </a:r>
            <a:endParaRPr lang="de-DE" altLang="en-US" smtClean="0"/>
          </a:p>
        </p:txBody>
      </p:sp>
      <p:pic>
        <p:nvPicPr>
          <p:cNvPr id="17411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460500"/>
            <a:ext cx="6985000" cy="4610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r>
              <a:rPr lang="de-DE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Topology of RF</a:t>
            </a:r>
            <a:endParaRPr lang="de-DE" altLang="en-US" smtClean="0"/>
          </a:p>
        </p:txBody>
      </p:sp>
      <p:pic>
        <p:nvPicPr>
          <p:cNvPr id="1843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268413"/>
            <a:ext cx="746760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r>
              <a:rPr lang="en-US" altLang="en-US" sz="2000" smtClean="0"/>
              <a:t>Example for commissioning an Easy Mode Push Button</a:t>
            </a:r>
            <a:endParaRPr lang="de-DE" altLang="en-US" sz="2000" smtClean="0"/>
          </a:p>
        </p:txBody>
      </p:sp>
      <p:pic>
        <p:nvPicPr>
          <p:cNvPr id="19459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1412875"/>
            <a:ext cx="7175500" cy="4895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r>
              <a:rPr lang="de-DE" altLang="en-US" smtClean="0"/>
              <a:t>Easy Mode communication</a:t>
            </a:r>
          </a:p>
        </p:txBody>
      </p:sp>
      <p:pic>
        <p:nvPicPr>
          <p:cNvPr id="2048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628775"/>
            <a:ext cx="5541963" cy="4610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r>
              <a:rPr lang="de-DE" altLang="en-US" smtClean="0"/>
              <a:t>Domain address ETS 5</a:t>
            </a:r>
          </a:p>
        </p:txBody>
      </p:sp>
      <p:pic>
        <p:nvPicPr>
          <p:cNvPr id="21507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700213"/>
            <a:ext cx="6942137" cy="3673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2"/>
          <p:cNvSpPr>
            <a:spLocks noGrp="1"/>
          </p:cNvSpPr>
          <p:nvPr>
            <p:ph type="title"/>
          </p:nvPr>
        </p:nvSpPr>
        <p:spPr>
          <a:xfrm>
            <a:off x="971550" y="620713"/>
            <a:ext cx="6985000" cy="503237"/>
          </a:xfrm>
          <a:ln/>
        </p:spPr>
        <p:txBody>
          <a:bodyPr/>
          <a:lstStyle/>
          <a:p>
            <a:r>
              <a:rPr lang="nl-BE" altLang="en-US" smtClean="0"/>
              <a:t>KNX RF data interface</a:t>
            </a:r>
            <a:endParaRPr lang="en-US" altLang="en-US" smtClean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628775"/>
            <a:ext cx="5224462" cy="389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8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 Telegrammübertragung - allgemein  &amp;quot;&quot;/&gt;&lt;property id=&quot;20307&quot; value=&quot;296&quot;/&gt;&lt;/object&gt;&lt;object type=&quot;3&quot; unique_id=&quot;10004&quot;&gt;&lt;property id=&quot;20148&quot; value=&quot;5&quot;/&gt;&lt;property id=&quot;20300&quot; value=&quot;Slide 2 - &amp;quot;Telegramm: Aufbau&amp;quot;&quot;/&gt;&lt;property id=&quot;20307&quot; value=&quot;297&quot;/&gt;&lt;/object&gt;&lt;object type=&quot;3&quot; unique_id=&quot;10005&quot;&gt;&lt;property id=&quot;20148&quot; value=&quot;5&quot;/&gt;&lt;property id=&quot;20300&quot; value=&quot;Slide 3 - &amp;quot;Telegramm - Zeitbedarf&amp;quot;&quot;/&gt;&lt;property id=&quot;20307&quot; value=&quot;298&quot;/&gt;&lt;/object&gt;&lt;object type=&quot;3&quot; unique_id=&quot;10006&quot;&gt;&lt;property id=&quot;20148&quot; value=&quot;5&quot;/&gt;&lt;property id=&quot;20300&quot; value=&quot;Slide 4 - &amp;quot;Telegramm - Zeitbedarf&amp;quot;&quot;/&gt;&lt;property id=&quot;20307&quot; value=&quot;299&quot;/&gt;&lt;/object&gt;&lt;object type=&quot;3&quot; unique_id=&quot;10007&quot;&gt;&lt;property id=&quot;20148&quot; value=&quot;5&quot;/&gt;&lt;property id=&quot;20300&quot; value=&quot;Slide 5 - &amp;quot;Telegramm - Quittung&amp;quot;&quot;/&gt;&lt;property id=&quot;20307&quot; value=&quot;300&quot;/&gt;&lt;/object&gt;&lt;object type=&quot;3&quot; unique_id=&quot;10008&quot;&gt;&lt;property id=&quot;20148&quot; value=&quot;5&quot;/&gt;&lt;property id=&quot;20300&quot; value=&quot;Slide 6 - &amp;quot;Telegramm - Zahlensysteme&amp;quot;&quot;/&gt;&lt;property id=&quot;20307&quot; value=&quot;301&quot;/&gt;&lt;/object&gt;&lt;object type=&quot;3&quot; unique_id=&quot;10009&quot;&gt;&lt;property id=&quot;20148&quot; value=&quot;5&quot;/&gt;&lt;property id=&quot;20300&quot; value=&quot;Slide 7 - &amp;quot;Telegramm - Datenformate&amp;quot;&quot;/&gt;&lt;property id=&quot;20307&quot; value=&quot;302&quot;/&gt;&lt;/object&gt;&lt;object type=&quot;3&quot; unique_id=&quot;10010&quot;&gt;&lt;property id=&quot;20148&quot; value=&quot;5&quot;/&gt;&lt;property id=&quot;20300&quot; value=&quot;Slide 8 - &amp;quot;Umwandlung Zahlensysteme&amp;quot;&quot;/&gt;&lt;property id=&quot;20307&quot; value=&quot;303&quot;/&gt;&lt;/object&gt;&lt;object type=&quot;3&quot; unique_id=&quot;10011&quot;&gt;&lt;property id=&quot;20148&quot; value=&quot;5&quot;/&gt;&lt;property id=&quot;20300&quot; value=&quot;Slide 9 - &amp;quot;Steuerfeld&amp;quot;&quot;/&gt;&lt;property id=&quot;20307&quot; value=&quot;304&quot;/&gt;&lt;/object&gt;&lt;object type=&quot;3&quot; unique_id=&quot;10012&quot;&gt;&lt;property id=&quot;20148&quot; value=&quot;5&quot;/&gt;&lt;property id=&quot;20300&quot; value=&quot;Slide 10 - &amp;quot;Quelladresse (physikalische Adresse)&amp;quot;&quot;/&gt;&lt;property id=&quot;20307&quot; value=&quot;305&quot;/&gt;&lt;/object&gt;&lt;object type=&quot;3&quot; unique_id=&quot;10013&quot;&gt;&lt;property id=&quot;20148&quot; value=&quot;5&quot;/&gt;&lt;property id=&quot;20300&quot; value=&quot;Slide 11 - &amp;quot;Zieladresse (wenn Gruppenadresse)&amp;quot;&quot;/&gt;&lt;property id=&quot;20307&quot; value=&quot;306&quot;/&gt;&lt;/object&gt;&lt;object type=&quot;3&quot; unique_id=&quot;10014&quot;&gt;&lt;property id=&quot;20148&quot; value=&quot;5&quot;/&gt;&lt;property id=&quot;20300&quot; value=&quot;Slide 12 - &amp;quot;Sicherungsfeld&amp;quot;&quot;/&gt;&lt;property id=&quot;20307&quot; value=&quot;311&quot;/&gt;&lt;/object&gt;&lt;/object&gt;&lt;object type=&quot;8&quot; unique_id=&quot;10028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2008-07-17 KNX Power Point Template">
  <a:themeElements>
    <a:clrScheme name="2007-07-01 KNX Power Point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2007-07-01 KNX Power Point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007-07-01 KNX Power Poin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7-07-01 KNX Power Point Template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7-07-01 KNX Power Point Template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7-07-01 KNX Power Point Template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7-07-01 KNX Power Point Template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7-07-01 KNX Power Point Template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7-07-01 KNX Power Point Template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7-07-01 KNX Power Point Template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7-07-01 KNX Power Point Template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A86420B6C7F74EACF581EBF46E534B" ma:contentTypeVersion="8" ma:contentTypeDescription="Create a new document." ma:contentTypeScope="" ma:versionID="b58a820c9614d73eb45e33de0f59b938">
  <xsd:schema xmlns:xsd="http://www.w3.org/2001/XMLSchema" xmlns:xs="http://www.w3.org/2001/XMLSchema" xmlns:p="http://schemas.microsoft.com/office/2006/metadata/properties" xmlns:ns2="2917a5ba-d822-4ec4-b382-f81418de051f" targetNamespace="http://schemas.microsoft.com/office/2006/metadata/properties" ma:root="true" ma:fieldsID="cfad9c6f413003fde28525aebc2213b1" ns2:_="">
    <xsd:import namespace="2917a5ba-d822-4ec4-b382-f81418de05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17a5ba-d822-4ec4-b382-f81418de05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4CBB0A4-07FE-4681-807D-F85699759E38}"/>
</file>

<file path=customXml/itemProps2.xml><?xml version="1.0" encoding="utf-8"?>
<ds:datastoreItem xmlns:ds="http://schemas.openxmlformats.org/officeDocument/2006/customXml" ds:itemID="{690106D7-AAA7-471F-BE9E-51112E71742B}"/>
</file>

<file path=customXml/itemProps3.xml><?xml version="1.0" encoding="utf-8"?>
<ds:datastoreItem xmlns:ds="http://schemas.openxmlformats.org/officeDocument/2006/customXml" ds:itemID="{EF4355EE-5428-4134-8984-2E6F0E75A15D}"/>
</file>

<file path=docProps/app.xml><?xml version="1.0" encoding="utf-8"?>
<Properties xmlns="http://schemas.openxmlformats.org/officeDocument/2006/extended-properties" xmlns:vt="http://schemas.openxmlformats.org/officeDocument/2006/docPropsVTypes">
  <Template>2008-07-17 KNX Power Point Template</Template>
  <TotalTime>1832</TotalTime>
  <Words>114</Words>
  <Application>Microsoft Office PowerPoint</Application>
  <PresentationFormat>On-screen Show (4:3)</PresentationFormat>
  <Paragraphs>31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Wingdings</vt:lpstr>
      <vt:lpstr>Calibri</vt:lpstr>
      <vt:lpstr>Times New Roman</vt:lpstr>
      <vt:lpstr>2008-07-17 KNX Power Point Template</vt:lpstr>
      <vt:lpstr> Attenuation by walls and ceilings depending on the material and the wall thickness </vt:lpstr>
      <vt:lpstr>Radio shadows by metal walls, doors or cabinets</vt:lpstr>
      <vt:lpstr>Consequences of reflections</vt:lpstr>
      <vt:lpstr>Signal attenuation resp. amplification by reflections </vt:lpstr>
      <vt:lpstr>Types of modulation</vt:lpstr>
      <vt:lpstr>Propagation of radio waves</vt:lpstr>
      <vt:lpstr>Block diagram of a KNX radio transmission</vt:lpstr>
      <vt:lpstr>KNX RF-Multi different channels and allocated frequencies</vt:lpstr>
      <vt:lpstr>Structure KNX RF telegram</vt:lpstr>
      <vt:lpstr>First data block</vt:lpstr>
      <vt:lpstr>Second data block</vt:lpstr>
      <vt:lpstr>Principle structure of a KNX RF </vt:lpstr>
      <vt:lpstr>Repeater function in KNX RF</vt:lpstr>
      <vt:lpstr>Topology of RF</vt:lpstr>
      <vt:lpstr>Example for commissioning an Easy Mode Push Button</vt:lpstr>
      <vt:lpstr>Easy Mode communication</vt:lpstr>
      <vt:lpstr>Domain address ETS 5</vt:lpstr>
      <vt:lpstr>KNX RF data interface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lange</dc:creator>
  <cp:lastModifiedBy>Ufuk Unal</cp:lastModifiedBy>
  <cp:revision>128</cp:revision>
  <dcterms:created xsi:type="dcterms:W3CDTF">2012-09-10T07:59:43Z</dcterms:created>
  <dcterms:modified xsi:type="dcterms:W3CDTF">2020-03-31T11:16:15Z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0x01010099A86420B6C7F74EACF581EBF46E534B</vt:lpwstr>
  </property>
</Properties>
</file>