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0" r:id="rId1"/>
  </p:sldMasterIdLst>
  <p:notesMasterIdLst>
    <p:notesMasterId r:id="rId41"/>
  </p:notesMasterIdLst>
  <p:sldIdLst>
    <p:sldId id="312" r:id="rId2"/>
    <p:sldId id="313" r:id="rId3"/>
    <p:sldId id="323" r:id="rId4"/>
    <p:sldId id="324" r:id="rId5"/>
    <p:sldId id="314" r:id="rId6"/>
    <p:sldId id="315" r:id="rId7"/>
    <p:sldId id="319" r:id="rId8"/>
    <p:sldId id="317" r:id="rId9"/>
    <p:sldId id="316" r:id="rId10"/>
    <p:sldId id="318" r:id="rId11"/>
    <p:sldId id="320" r:id="rId12"/>
    <p:sldId id="321" r:id="rId13"/>
    <p:sldId id="322" r:id="rId14"/>
    <p:sldId id="261" r:id="rId15"/>
    <p:sldId id="280" r:id="rId16"/>
    <p:sldId id="325" r:id="rId17"/>
    <p:sldId id="273" r:id="rId18"/>
    <p:sldId id="309" r:id="rId19"/>
    <p:sldId id="274" r:id="rId20"/>
    <p:sldId id="308" r:id="rId21"/>
    <p:sldId id="276" r:id="rId22"/>
    <p:sldId id="277" r:id="rId23"/>
    <p:sldId id="278" r:id="rId24"/>
    <p:sldId id="281" r:id="rId25"/>
    <p:sldId id="282" r:id="rId26"/>
    <p:sldId id="283" r:id="rId27"/>
    <p:sldId id="284" r:id="rId28"/>
    <p:sldId id="285" r:id="rId29"/>
    <p:sldId id="310" r:id="rId30"/>
    <p:sldId id="292" r:id="rId31"/>
    <p:sldId id="291" r:id="rId32"/>
    <p:sldId id="286" r:id="rId33"/>
    <p:sldId id="306" r:id="rId34"/>
    <p:sldId id="287" r:id="rId35"/>
    <p:sldId id="293" r:id="rId36"/>
    <p:sldId id="311" r:id="rId37"/>
    <p:sldId id="294" r:id="rId38"/>
    <p:sldId id="295" r:id="rId39"/>
    <p:sldId id="301" r:id="rId40"/>
  </p:sldIdLst>
  <p:sldSz cx="9144000" cy="5715000" type="screen16x1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4"/>
  </p:normalViewPr>
  <p:slideViewPr>
    <p:cSldViewPr snapToGrid="0" snapToObjects="1">
      <p:cViewPr varScale="1">
        <p:scale>
          <a:sx n="120" d="100"/>
          <a:sy n="120" d="100"/>
        </p:scale>
        <p:origin x="200" y="256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har char="●"/>
              <a:defRPr/>
            </a:lvl1pPr>
            <a:lvl2pPr marL="457200" marR="0" lvl="1" indent="0" algn="l" rtl="0">
              <a:spcBef>
                <a:spcPts val="0"/>
              </a:spcBef>
              <a:buChar char="○"/>
              <a:defRPr/>
            </a:lvl2pPr>
            <a:lvl3pPr marL="914400" marR="0" lvl="2" indent="0" algn="l" rtl="0">
              <a:spcBef>
                <a:spcPts val="0"/>
              </a:spcBef>
              <a:buChar char="■"/>
              <a:defRPr/>
            </a:lvl3pPr>
            <a:lvl4pPr marL="1371600" marR="0" lvl="3" indent="0" algn="l" rtl="0">
              <a:spcBef>
                <a:spcPts val="0"/>
              </a:spcBef>
              <a:buChar char="●"/>
              <a:defRPr/>
            </a:lvl4pPr>
            <a:lvl5pPr marL="1828800" marR="0" lvl="4" indent="0" algn="l" rtl="0">
              <a:spcBef>
                <a:spcPts val="0"/>
              </a:spcBef>
              <a:buChar char="○"/>
              <a:defRPr/>
            </a:lvl5pPr>
            <a:lvl6pPr marL="2286000" marR="0" lvl="5" indent="0" algn="l" rtl="0">
              <a:spcBef>
                <a:spcPts val="0"/>
              </a:spcBef>
              <a:buChar char="■"/>
              <a:defRPr/>
            </a:lvl6pPr>
            <a:lvl7pPr marL="2743200" marR="0" lvl="6" indent="0" algn="l" rtl="0">
              <a:spcBef>
                <a:spcPts val="0"/>
              </a:spcBef>
              <a:buChar char="●"/>
              <a:defRPr/>
            </a:lvl7pPr>
            <a:lvl8pPr marL="3200400" marR="0" lvl="7" indent="0" algn="l" rtl="0">
              <a:spcBef>
                <a:spcPts val="0"/>
              </a:spcBef>
              <a:buChar char="○"/>
              <a:defRPr/>
            </a:lvl8pPr>
            <a:lvl9pPr marL="3657600" marR="0" lvl="8" indent="0" algn="l" rtl="0">
              <a:spcBef>
                <a:spcPts val="0"/>
              </a:spcBef>
              <a:buChar char="■"/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defRPr/>
            </a:lvl1pPr>
            <a:lvl2pPr marL="457200" marR="0" lvl="1" indent="0" algn="l" rtl="0">
              <a:spcBef>
                <a:spcPts val="0"/>
              </a:spcBef>
              <a:defRPr/>
            </a:lvl2pPr>
            <a:lvl3pPr marL="914400" marR="0" lvl="2" indent="0" algn="l" rtl="0">
              <a:spcBef>
                <a:spcPts val="0"/>
              </a:spcBef>
              <a:defRPr/>
            </a:lvl3pPr>
            <a:lvl4pPr marL="1371600" marR="0" lvl="3" indent="0" algn="l" rtl="0">
              <a:spcBef>
                <a:spcPts val="0"/>
              </a:spcBef>
              <a:defRPr/>
            </a:lvl4pPr>
            <a:lvl5pPr marL="1828800" marR="0" lvl="4" indent="0" algn="l" rtl="0">
              <a:spcBef>
                <a:spcPts val="0"/>
              </a:spcBef>
              <a:defRPr/>
            </a:lvl5pPr>
            <a:lvl6pPr marL="2286000" marR="0" lvl="5" indent="0" algn="l" rtl="0">
              <a:spcBef>
                <a:spcPts val="0"/>
              </a:spcBef>
              <a:defRPr/>
            </a:lvl6pPr>
            <a:lvl7pPr marL="2743200" marR="0" lvl="6" indent="0" algn="l" rtl="0">
              <a:spcBef>
                <a:spcPts val="0"/>
              </a:spcBef>
              <a:defRPr/>
            </a:lvl7pPr>
            <a:lvl8pPr marL="3200400" marR="0" lvl="7" indent="0" algn="l" rtl="0">
              <a:spcBef>
                <a:spcPts val="0"/>
              </a:spcBef>
              <a:defRPr/>
            </a:lvl8pPr>
            <a:lvl9pPr marL="3657600" marR="0" lvl="8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b" anchorCtr="0">
            <a:noAutofit/>
          </a:bodyPr>
          <a:lstStyle/>
          <a:p>
            <a:pPr marL="0" marR="0" lvl="0" indent="-88900" algn="r" rtl="0">
              <a:spcBef>
                <a:spcPts val="0"/>
              </a:spcBef>
              <a:buSzPct val="100000"/>
            </a:pPr>
            <a:endParaRPr/>
          </a:p>
          <a:p>
            <a:pPr marL="457200" marR="0" lvl="1" indent="-88900" algn="l" rtl="0">
              <a:spcBef>
                <a:spcPts val="0"/>
              </a:spcBef>
              <a:buSzPct val="100000"/>
            </a:pPr>
            <a:endParaRPr/>
          </a:p>
          <a:p>
            <a:pPr marL="914400" marR="0" lvl="2" indent="-88900" algn="l" rtl="0">
              <a:spcBef>
                <a:spcPts val="0"/>
              </a:spcBef>
              <a:buSzPct val="100000"/>
            </a:pPr>
            <a:endParaRPr/>
          </a:p>
          <a:p>
            <a:pPr marL="1371600" marR="0" lvl="3" indent="-88900" algn="l" rtl="0">
              <a:spcBef>
                <a:spcPts val="0"/>
              </a:spcBef>
              <a:buSzPct val="100000"/>
            </a:pPr>
            <a:endParaRPr/>
          </a:p>
          <a:p>
            <a:pPr marL="1828800" marR="0" lvl="4" indent="-88900" algn="l" rtl="0">
              <a:spcBef>
                <a:spcPts val="0"/>
              </a:spcBef>
              <a:buSzPct val="100000"/>
            </a:pPr>
            <a:endParaRPr/>
          </a:p>
          <a:p>
            <a:pPr marL="2286000" marR="0" lvl="5" indent="-88900" algn="l" rtl="0">
              <a:spcBef>
                <a:spcPts val="0"/>
              </a:spcBef>
              <a:buSzPct val="100000"/>
            </a:pPr>
            <a:endParaRPr/>
          </a:p>
          <a:p>
            <a:pPr marL="2743200" marR="0" lvl="6" indent="-88900" algn="l" rtl="0">
              <a:spcBef>
                <a:spcPts val="0"/>
              </a:spcBef>
              <a:buSzPct val="100000"/>
            </a:pPr>
            <a:endParaRPr/>
          </a:p>
          <a:p>
            <a:pPr marL="3200400" marR="0" lvl="7" indent="-88900" algn="l" rtl="0">
              <a:spcBef>
                <a:spcPts val="0"/>
              </a:spcBef>
              <a:buSzPct val="100000"/>
            </a:pPr>
            <a:endParaRPr/>
          </a:p>
          <a:p>
            <a:pPr marL="3657600" marR="0" lvl="8" indent="-88900" algn="l" rtl="0">
              <a:spcBef>
                <a:spcPts val="0"/>
              </a:spcBef>
              <a:buSzPct val="100000"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●"/>
              <a:tabLst/>
              <a:defRPr/>
            </a:pPr>
            <a:r>
              <a:rPr lang="da-DK" dirty="0"/>
              <a:t>Skelettet udskiftes</a:t>
            </a:r>
            <a:r>
              <a:rPr lang="da-DK" baseline="0" dirty="0"/>
              <a:t> igennem hele livet. Knoglemassen topper i 20-30 års alderen og så går det ned af bakke</a:t>
            </a:r>
            <a:endParaRPr lang="da-DK" dirty="0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-88900" algn="r" rtl="0">
              <a:spcBef>
                <a:spcPts val="0"/>
              </a:spcBef>
              <a:buSzPct val="100000"/>
            </a:pPr>
            <a:endParaRPr lang="da-DK"/>
          </a:p>
          <a:p>
            <a:pPr marL="457200" marR="0" lvl="1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914400" marR="0" lvl="2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1371600" marR="0" lvl="3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1828800" marR="0" lvl="4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2286000" marR="0" lvl="5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2743200" marR="0" lvl="6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3200400" marR="0" lvl="7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3657600" marR="0" lvl="8" indent="-88900" algn="l" rtl="0">
              <a:spcBef>
                <a:spcPts val="0"/>
              </a:spcBef>
              <a:buSzPct val="100000"/>
            </a:pPr>
            <a:endParaRPr lang="da-DK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 alle knogler gælder det, at deres </a:t>
            </a:r>
            <a:r>
              <a:rPr lang="da-DK" sz="1200" b="0" i="1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ledflader</a:t>
            </a:r>
            <a:r>
              <a:rPr lang="da-DK" sz="12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 temmelig glatte. Dér hvor muskler og sener hæfter, er der ofte uregelmæssige fremspring på knoglen.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-88900" algn="r" rtl="0">
              <a:spcBef>
                <a:spcPts val="0"/>
              </a:spcBef>
              <a:buSzPct val="100000"/>
            </a:pPr>
            <a:endParaRPr lang="da-DK"/>
          </a:p>
          <a:p>
            <a:pPr marL="457200" marR="0" lvl="1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914400" marR="0" lvl="2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1371600" marR="0" lvl="3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1828800" marR="0" lvl="4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2286000" marR="0" lvl="5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2743200" marR="0" lvl="6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3200400" marR="0" lvl="7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3657600" marR="0" lvl="8" indent="-88900" algn="l" rtl="0">
              <a:spcBef>
                <a:spcPts val="0"/>
              </a:spcBef>
              <a:buSzPct val="100000"/>
            </a:pPr>
            <a:endParaRPr lang="da-D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Shape 1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Shape 2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94" name="Shape 29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Shape 2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2" name="Shape 23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Forskellige typer af ægte led</a:t>
            </a:r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-88900" algn="r" rtl="0">
              <a:spcBef>
                <a:spcPts val="0"/>
              </a:spcBef>
              <a:buSzPct val="100000"/>
            </a:pPr>
            <a:endParaRPr lang="da-DK"/>
          </a:p>
          <a:p>
            <a:pPr marL="457200" marR="0" lvl="1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914400" marR="0" lvl="2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1371600" marR="0" lvl="3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1828800" marR="0" lvl="4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2286000" marR="0" lvl="5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2743200" marR="0" lvl="6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3200400" marR="0" lvl="7" indent="-88900" algn="l" rtl="0">
              <a:spcBef>
                <a:spcPts val="0"/>
              </a:spcBef>
              <a:buSzPct val="100000"/>
            </a:pPr>
            <a:endParaRPr lang="da-DK"/>
          </a:p>
          <a:p>
            <a:pPr marL="3657600" marR="0" lvl="8" indent="-88900" algn="l" rtl="0">
              <a:spcBef>
                <a:spcPts val="0"/>
              </a:spcBef>
              <a:buSzPct val="100000"/>
            </a:pPr>
            <a:endParaRPr lang="da-DK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37" name="Shape 23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Shape 25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Shape 2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59" name="Shape 25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266" name="Shape 26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da-DK"/>
              <a:t> </a:t>
            </a:r>
          </a:p>
        </p:txBody>
      </p:sp>
      <p:sp>
        <p:nvSpPr>
          <p:cNvPr id="273" name="Shape 27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4" name="Shape 2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Ledbånd holder igen!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03" name="Shape 303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Shape 3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10" name="Shape 31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da-DK"/>
              <a:t> </a:t>
            </a:r>
          </a:p>
        </p:txBody>
      </p:sp>
      <p:sp>
        <p:nvSpPr>
          <p:cNvPr id="317" name="Shape 31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8" name="Shape 3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Shape 3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Shape 33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Shape 33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34" name="Shape 334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Shape 39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Shape 3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00" name="Shape 400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Shape 37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r>
              <a:rPr lang="da-DK"/>
              <a:t> </a:t>
            </a:r>
          </a:p>
        </p:txBody>
      </p:sp>
      <p:sp>
        <p:nvSpPr>
          <p:cNvPr id="380" name="Shape 38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1" name="Shape 3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339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Shape 34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1" name="Shape 341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Shape 347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Shape 3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349" name="Shape 349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Shape 40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da-DK" dirty="0"/>
          </a:p>
        </p:txBody>
      </p:sp>
      <p:sp>
        <p:nvSpPr>
          <p:cNvPr id="408" name="Shape 408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Shape 41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14" name="Shape 414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Shape 420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Shape 4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22" name="Shape 422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 lIns="91425" tIns="91425" rIns="91425" bIns="9142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1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2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3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4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5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6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7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  <a:p>
            <a:pPr lvl="8">
              <a:spcBef>
                <a:spcPts val="0"/>
              </a:spcBef>
              <a:buClr>
                <a:srgbClr val="000000"/>
              </a:buClr>
              <a:buSzPct val="1000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7" name="Shape 46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s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frundet rektangel 12"/>
          <p:cNvSpPr/>
          <p:nvPr/>
        </p:nvSpPr>
        <p:spPr>
          <a:xfrm>
            <a:off x="65313" y="58130"/>
            <a:ext cx="9013372" cy="5576834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dertitel 8"/>
          <p:cNvSpPr>
            <a:spLocks noGrp="1"/>
          </p:cNvSpPr>
          <p:nvPr>
            <p:ph type="subTitle" idx="1"/>
          </p:nvPr>
        </p:nvSpPr>
        <p:spPr>
          <a:xfrm>
            <a:off x="1295400" y="2667000"/>
            <a:ext cx="6400800" cy="13335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a-DK"/>
              <a:t>Klik for at redigere undertiteltypografien i masteren</a:t>
            </a:r>
            <a:endParaRPr kumimoji="0" lang="en-US"/>
          </a:p>
        </p:txBody>
      </p:sp>
      <p:sp>
        <p:nvSpPr>
          <p:cNvPr id="28" name="Pladsholder til dato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17" name="Pladsholder til sidefod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Pladsholder til diasnumm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  <p:sp>
        <p:nvSpPr>
          <p:cNvPr id="7" name="Rektangel 6"/>
          <p:cNvSpPr/>
          <p:nvPr/>
        </p:nvSpPr>
        <p:spPr>
          <a:xfrm>
            <a:off x="62932" y="1207753"/>
            <a:ext cx="9021537" cy="1272791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ktangel 9"/>
          <p:cNvSpPr/>
          <p:nvPr/>
        </p:nvSpPr>
        <p:spPr>
          <a:xfrm>
            <a:off x="62932" y="1163934"/>
            <a:ext cx="9021537" cy="100483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ktangel 10"/>
          <p:cNvSpPr/>
          <p:nvPr/>
        </p:nvSpPr>
        <p:spPr>
          <a:xfrm>
            <a:off x="62932" y="2480541"/>
            <a:ext cx="9021537" cy="9211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254942"/>
            <a:ext cx="8229600" cy="1225021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457200" marR="0" lvl="1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914400" marR="0" lvl="2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1371600" marR="0" lvl="3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1828800" marR="0" lvl="4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2286000" marR="0" lvl="5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2743200" marR="0" lvl="6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3200400" marR="0" lvl="7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3657600" marR="0" lvl="8" indent="-88900" algn="l" rtl="0">
              <a:spcBef>
                <a:spcPts val="0"/>
              </a:spcBef>
              <a:buSzPct val="140000"/>
            </a:pPr>
            <a:endParaRPr lang="da-DK"/>
          </a:p>
        </p:txBody>
      </p:sp>
      <p:sp>
        <p:nvSpPr>
          <p:cNvPr id="8" name="Pladsholder til indhold 7"/>
          <p:cNvSpPr>
            <a:spLocks noGrp="1"/>
          </p:cNvSpPr>
          <p:nvPr>
            <p:ph sz="quarter" idx="1"/>
          </p:nvPr>
        </p:nvSpPr>
        <p:spPr>
          <a:xfrm>
            <a:off x="914400" y="1206500"/>
            <a:ext cx="7772400" cy="3810000"/>
          </a:xfrm>
        </p:spPr>
        <p:txBody>
          <a:bodyPr vert="horz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fsnitsoversk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frundet rektangel 9"/>
          <p:cNvSpPr/>
          <p:nvPr/>
        </p:nvSpPr>
        <p:spPr>
          <a:xfrm>
            <a:off x="65313" y="58130"/>
            <a:ext cx="9013372" cy="5576834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793750"/>
            <a:ext cx="7772400" cy="1135063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123282"/>
            <a:ext cx="7772400" cy="1115218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00100" y="5143500"/>
            <a:ext cx="4000500" cy="3810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Rektangel 6"/>
          <p:cNvSpPr/>
          <p:nvPr/>
        </p:nvSpPr>
        <p:spPr>
          <a:xfrm flipV="1">
            <a:off x="69413" y="1980692"/>
            <a:ext cx="9013515" cy="76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ktangel 7"/>
          <p:cNvSpPr/>
          <p:nvPr/>
        </p:nvSpPr>
        <p:spPr>
          <a:xfrm>
            <a:off x="69147" y="1951230"/>
            <a:ext cx="9013781" cy="3809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ktangel 8"/>
          <p:cNvSpPr/>
          <p:nvPr/>
        </p:nvSpPr>
        <p:spPr>
          <a:xfrm>
            <a:off x="68307" y="2057400"/>
            <a:ext cx="9014621" cy="3810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146304" y="5173980"/>
            <a:ext cx="457200" cy="381000"/>
          </a:xfrm>
        </p:spPr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457200" marR="0" lvl="1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914400" marR="0" lvl="2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1371600" marR="0" lvl="3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1828800" marR="0" lvl="4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2286000" marR="0" lvl="5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2743200" marR="0" lvl="6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3200400" marR="0" lvl="7" indent="-88900" algn="l" rtl="0">
              <a:spcBef>
                <a:spcPts val="0"/>
              </a:spcBef>
              <a:buSzPct val="140000"/>
            </a:pPr>
            <a:endParaRPr lang="da-DK"/>
          </a:p>
          <a:p>
            <a:pPr marL="3657600" marR="0" lvl="8" indent="-88900" algn="l" rtl="0">
              <a:spcBef>
                <a:spcPts val="0"/>
              </a:spcBef>
              <a:buSzPct val="140000"/>
            </a:pPr>
            <a:endParaRPr lang="da-DK"/>
          </a:p>
        </p:txBody>
      </p:sp>
      <p:sp>
        <p:nvSpPr>
          <p:cNvPr id="9" name="Pladsholder til indhold 8"/>
          <p:cNvSpPr>
            <a:spLocks noGrp="1"/>
          </p:cNvSpPr>
          <p:nvPr>
            <p:ph sz="quarter" idx="1"/>
          </p:nvPr>
        </p:nvSpPr>
        <p:spPr>
          <a:xfrm>
            <a:off x="914400" y="1206500"/>
            <a:ext cx="3749040" cy="3810000"/>
          </a:xfrm>
        </p:spPr>
        <p:txBody>
          <a:bodyPr vert="horz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2"/>
          </p:nvPr>
        </p:nvSpPr>
        <p:spPr>
          <a:xfrm>
            <a:off x="4933950" y="1206500"/>
            <a:ext cx="3749040" cy="3810000"/>
          </a:xfrm>
        </p:spPr>
        <p:txBody>
          <a:bodyPr vert="horz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27542"/>
            <a:ext cx="7772400" cy="9525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914400" y="1206500"/>
            <a:ext cx="3733800" cy="635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3"/>
          </p:nvPr>
        </p:nvSpPr>
        <p:spPr>
          <a:xfrm>
            <a:off x="4953000" y="1206500"/>
            <a:ext cx="3733800" cy="635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  <p:sp>
        <p:nvSpPr>
          <p:cNvPr id="11" name="Pladsholder til indhold 10"/>
          <p:cNvSpPr>
            <a:spLocks noGrp="1"/>
          </p:cNvSpPr>
          <p:nvPr>
            <p:ph sz="half" idx="2"/>
          </p:nvPr>
        </p:nvSpPr>
        <p:spPr>
          <a:xfrm>
            <a:off x="914400" y="1873250"/>
            <a:ext cx="3733800" cy="3238500"/>
          </a:xfrm>
        </p:spPr>
        <p:txBody>
          <a:bodyPr vert="horz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13" name="Pladsholder til indhold 12"/>
          <p:cNvSpPr>
            <a:spLocks noGrp="1"/>
          </p:cNvSpPr>
          <p:nvPr>
            <p:ph sz="half" idx="4"/>
          </p:nvPr>
        </p:nvSpPr>
        <p:spPr>
          <a:xfrm>
            <a:off x="4953000" y="1873250"/>
            <a:ext cx="3733800" cy="3238500"/>
          </a:xfrm>
        </p:spPr>
        <p:txBody>
          <a:bodyPr vert="horz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frundet rektangel 8"/>
          <p:cNvSpPr/>
          <p:nvPr/>
        </p:nvSpPr>
        <p:spPr>
          <a:xfrm>
            <a:off x="64008" y="58129"/>
            <a:ext cx="9013372" cy="557784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27542"/>
            <a:ext cx="7772400" cy="9525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2"/>
          </p:nvPr>
        </p:nvSpPr>
        <p:spPr>
          <a:xfrm>
            <a:off x="914400" y="1333500"/>
            <a:ext cx="1905000" cy="37465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  <p:sp>
        <p:nvSpPr>
          <p:cNvPr id="11" name="Pladsholder til indhold 10"/>
          <p:cNvSpPr>
            <a:spLocks noGrp="1"/>
          </p:cNvSpPr>
          <p:nvPr>
            <p:ph sz="quarter" idx="1"/>
          </p:nvPr>
        </p:nvSpPr>
        <p:spPr>
          <a:xfrm>
            <a:off x="2971800" y="1333500"/>
            <a:ext cx="5715000" cy="3746500"/>
          </a:xfrm>
        </p:spPr>
        <p:txBody>
          <a:bodyPr vert="horz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083792"/>
            <a:ext cx="7315200" cy="435240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914400" y="4538188"/>
            <a:ext cx="7315200" cy="5715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914400" y="5143500"/>
            <a:ext cx="3886200" cy="3810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146304" y="5173980"/>
            <a:ext cx="457200" cy="381000"/>
          </a:xfrm>
        </p:spPr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  <p:sp>
        <p:nvSpPr>
          <p:cNvPr id="11" name="Rektangel 10"/>
          <p:cNvSpPr/>
          <p:nvPr/>
        </p:nvSpPr>
        <p:spPr>
          <a:xfrm flipV="1">
            <a:off x="68307" y="3902963"/>
            <a:ext cx="9006840" cy="762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ktangel 11"/>
          <p:cNvSpPr/>
          <p:nvPr/>
        </p:nvSpPr>
        <p:spPr>
          <a:xfrm>
            <a:off x="68509" y="3875396"/>
            <a:ext cx="9006639" cy="3809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ktangel 12"/>
          <p:cNvSpPr/>
          <p:nvPr/>
        </p:nvSpPr>
        <p:spPr>
          <a:xfrm>
            <a:off x="68511" y="3977687"/>
            <a:ext cx="9006637" cy="40673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68309" y="55563"/>
            <a:ext cx="9001873" cy="3817938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a-DK"/>
              <a:t>Klik på ikonet for at tilføje et billede</a:t>
            </a:r>
            <a:endParaRPr kumimoji="0" lang="en-US" dirty="0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28868"/>
            <a:ext cx="2011680" cy="4876271"/>
          </a:xfrm>
        </p:spPr>
        <p:txBody>
          <a:bodyPr vert="eaVert"/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9144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da-DK"/>
              <a:t>Klik for at redigere teksttypografierne i masteren</a:t>
            </a:r>
          </a:p>
          <a:p>
            <a:pPr lvl="1" eaLnBrk="1" latinLnBrk="0" hangingPunct="1"/>
            <a:r>
              <a:rPr lang="da-DK"/>
              <a:t>Andet niveau</a:t>
            </a:r>
          </a:p>
          <a:p>
            <a:pPr lvl="2" eaLnBrk="1" latinLnBrk="0" hangingPunct="1"/>
            <a:r>
              <a:rPr lang="da-DK"/>
              <a:t>Tredje niveau</a:t>
            </a:r>
          </a:p>
          <a:p>
            <a:pPr lvl="3" eaLnBrk="1" latinLnBrk="0" hangingPunct="1"/>
            <a:r>
              <a:rPr lang="da-DK"/>
              <a:t>Fjerde niveau</a:t>
            </a:r>
          </a:p>
          <a:p>
            <a:pPr lvl="4" eaLnBrk="1" latinLnBrk="0" hangingPunct="1"/>
            <a:r>
              <a:rPr lang="da-DK"/>
              <a:t>Femte niveau</a:t>
            </a:r>
            <a:endParaRPr kumimoji="0" lang="en-US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/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frundet rektangel 7"/>
          <p:cNvSpPr/>
          <p:nvPr/>
        </p:nvSpPr>
        <p:spPr>
          <a:xfrm>
            <a:off x="64008" y="58129"/>
            <a:ext cx="9013372" cy="557784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Pladsholder til titel 21"/>
          <p:cNvSpPr>
            <a:spLocks noGrp="1"/>
          </p:cNvSpPr>
          <p:nvPr>
            <p:ph type="title"/>
          </p:nvPr>
        </p:nvSpPr>
        <p:spPr>
          <a:xfrm>
            <a:off x="914400" y="228865"/>
            <a:ext cx="7772400" cy="9525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a-DK"/>
              <a:t>Klik for at redigere i masteren</a:t>
            </a:r>
            <a:endParaRPr kumimoji="0" lang="en-US"/>
          </a:p>
        </p:txBody>
      </p:sp>
      <p:sp>
        <p:nvSpPr>
          <p:cNvPr id="13" name="Pladsholder til tekst 12"/>
          <p:cNvSpPr>
            <a:spLocks noGrp="1"/>
          </p:cNvSpPr>
          <p:nvPr>
            <p:ph type="body" idx="1"/>
          </p:nvPr>
        </p:nvSpPr>
        <p:spPr>
          <a:xfrm>
            <a:off x="914400" y="1206500"/>
            <a:ext cx="7772400" cy="3810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a-DK"/>
              <a:t>Klik for at redigere teksttypografierne i masteren</a:t>
            </a:r>
          </a:p>
          <a:p>
            <a:pPr lvl="1" eaLnBrk="1" latinLnBrk="0" hangingPunct="1"/>
            <a:r>
              <a:rPr kumimoji="0" lang="da-DK"/>
              <a:t>Andet niveau</a:t>
            </a:r>
          </a:p>
          <a:p>
            <a:pPr lvl="2" eaLnBrk="1" latinLnBrk="0" hangingPunct="1"/>
            <a:r>
              <a:rPr kumimoji="0" lang="da-DK"/>
              <a:t>Tredje niveau</a:t>
            </a:r>
          </a:p>
          <a:p>
            <a:pPr lvl="3" eaLnBrk="1" latinLnBrk="0" hangingPunct="1"/>
            <a:r>
              <a:rPr kumimoji="0" lang="da-DK"/>
              <a:t>Fjerde niveau</a:t>
            </a:r>
          </a:p>
          <a:p>
            <a:pPr lvl="4" eaLnBrk="1" latinLnBrk="0" hangingPunct="1"/>
            <a:r>
              <a:rPr kumimoji="0" lang="da-DK"/>
              <a:t>Femte niveau</a:t>
            </a:r>
            <a:endParaRPr kumimoji="0" lang="en-US"/>
          </a:p>
        </p:txBody>
      </p:sp>
      <p:sp>
        <p:nvSpPr>
          <p:cNvPr id="14" name="Pladsholder til dato 13"/>
          <p:cNvSpPr>
            <a:spLocks noGrp="1"/>
          </p:cNvSpPr>
          <p:nvPr>
            <p:ph type="dt" sz="half" idx="2"/>
          </p:nvPr>
        </p:nvSpPr>
        <p:spPr>
          <a:xfrm>
            <a:off x="6172200" y="5159375"/>
            <a:ext cx="2476500" cy="396875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699CB88-5E1A-4FAC-892A-60949ACB1F6F}" type="datetimeFigureOut">
              <a:rPr lang="en-US" smtClean="0"/>
              <a:pPr/>
              <a:t>4/7/22</a:t>
            </a:fld>
            <a:endParaRPr lang="en-US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3"/>
          </p:nvPr>
        </p:nvSpPr>
        <p:spPr>
          <a:xfrm>
            <a:off x="914400" y="5143500"/>
            <a:ext cx="3962400" cy="3810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23" name="Pladsholder til diasnummer 22"/>
          <p:cNvSpPr>
            <a:spLocks noGrp="1"/>
          </p:cNvSpPr>
          <p:nvPr>
            <p:ph type="sldNum" sz="quarter" idx="4"/>
          </p:nvPr>
        </p:nvSpPr>
        <p:spPr>
          <a:xfrm>
            <a:off x="146304" y="5175250"/>
            <a:ext cx="457200" cy="3810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r">
              <a:spcBef>
                <a:spcPts val="0"/>
              </a:spcBef>
              <a:buNone/>
            </a:pPr>
            <a:fld id="{00000000-1234-1234-1234-123412341234}" type="slidenum">
              <a:rPr lang="da-DK" sz="1000" smtClean="0">
                <a:solidFill>
                  <a:schemeClr val="dk2"/>
                </a:solidFill>
              </a:rPr>
              <a:pPr lvl="0" algn="r">
                <a:spcBef>
                  <a:spcPts val="0"/>
                </a:spcBef>
                <a:buNone/>
              </a:pPr>
              <a:t>‹nr.›</a:t>
            </a:fld>
            <a:endParaRPr lang="da-DK" sz="1000" dirty="0">
              <a:solidFill>
                <a:schemeClr val="dk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undhed.dk/borger/patienthaandbogen/knogler-muskler-og-led/illustrationer/animationer/facetleddene/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youtube.com/watch?v=w8oWD5y0F1c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sundhed.dk/borger/patienthaandbogen/undersoegelser/undersoegelser/roentgen/roentgen-af-knoglerne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a-DK" dirty="0"/>
              <a:t>Lægesekretæruddannelsen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Anatomi, fysiologi, patologi og psykologi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Hvorfor er det relevant for dig?</a:t>
            </a:r>
          </a:p>
        </p:txBody>
      </p:sp>
      <p:pic>
        <p:nvPicPr>
          <p:cNvPr id="4" name="Pladsholder til indhold 3" descr="question_question_mark_help_response_symbol_icon_characters_problem-1403204.jpg!d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52000" r="-52000"/>
          <a:stretch>
            <a:fillRect/>
          </a:stretch>
        </p:blipFill>
        <p:spPr/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Anatomi og fysiologi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dirty="0"/>
              <a:t>Anatomi er læren om, hvordan kroppens forskellige strukturer er opbygget (celler, væv, organer, systemer)</a:t>
            </a:r>
          </a:p>
          <a:p>
            <a:r>
              <a:rPr lang="da-DK" dirty="0"/>
              <a:t>Fysiologi beskriver, hvordan disse forskellige strukturer virker og samarbejder</a:t>
            </a:r>
          </a:p>
        </p:txBody>
      </p:sp>
      <p:pic>
        <p:nvPicPr>
          <p:cNvPr id="4" name="Billede 3" descr="csm_shutterstock_267174050_01_379d06ae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064" y="2946844"/>
            <a:ext cx="4710128" cy="237315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P-P-P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a-DK" dirty="0"/>
              <a:t>Patologi, sygdomslære: læren om forandringer i væv og celler forårsaget af sygdom</a:t>
            </a:r>
          </a:p>
          <a:p>
            <a:r>
              <a:rPr lang="da-DK" dirty="0"/>
              <a:t>Psykologi: beskæftiger sig hvordan mennesket tanker, føler, handler og oplever i forskellige sammenhænge</a:t>
            </a:r>
          </a:p>
          <a:p>
            <a:r>
              <a:rPr lang="da-DK" dirty="0"/>
              <a:t>Psykiatri: forebyggelse, diagnosticering, behandling og forebyggelse af psykiske sygdomme</a:t>
            </a:r>
          </a:p>
        </p:txBody>
      </p:sp>
      <p:pic>
        <p:nvPicPr>
          <p:cNvPr id="4" name="Billede 3" descr="gehir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0529" y="3890000"/>
            <a:ext cx="1491317" cy="15049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Bevægeapparatet</a:t>
            </a:r>
          </a:p>
        </p:txBody>
      </p:sp>
      <p:pic>
        <p:nvPicPr>
          <p:cNvPr id="4" name="Pladsholder til indhold 3" descr="Ikke-navngivet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rcRect l="-48852" r="-48852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Bevægeapparatet består af…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180975" indent="-180975">
              <a:spcBef>
                <a:spcPts val="360"/>
              </a:spcBef>
              <a:buClr>
                <a:srgbClr val="005DA3"/>
              </a:buClr>
              <a:buSzPct val="25000"/>
            </a:pPr>
            <a:r>
              <a:rPr lang="da-DK" sz="2800" dirty="0">
                <a:solidFill>
                  <a:schemeClr val="dk1"/>
                </a:solidFill>
              </a:rPr>
              <a:t>Knogler</a:t>
            </a:r>
          </a:p>
          <a:p>
            <a:pPr marL="180975" indent="-180975">
              <a:spcBef>
                <a:spcPts val="360"/>
              </a:spcBef>
              <a:buClr>
                <a:srgbClr val="005DA3"/>
              </a:buClr>
              <a:buSzPct val="25000"/>
            </a:pPr>
            <a:r>
              <a:rPr lang="da-DK" sz="2800" dirty="0">
                <a:solidFill>
                  <a:schemeClr val="dk1"/>
                </a:solidFill>
              </a:rPr>
              <a:t>Muskler</a:t>
            </a:r>
          </a:p>
          <a:p>
            <a:pPr marL="180975" indent="-180975">
              <a:spcBef>
                <a:spcPts val="360"/>
              </a:spcBef>
              <a:buClr>
                <a:srgbClr val="005DA3"/>
              </a:buClr>
              <a:buSzPct val="25000"/>
            </a:pPr>
            <a:r>
              <a:rPr lang="da-DK" sz="2800" dirty="0">
                <a:solidFill>
                  <a:schemeClr val="dk1"/>
                </a:solidFill>
              </a:rPr>
              <a:t>Sener og ledbånd</a:t>
            </a:r>
          </a:p>
          <a:p>
            <a:pPr marL="180975" indent="-180975">
              <a:spcBef>
                <a:spcPts val="360"/>
              </a:spcBef>
              <a:buClr>
                <a:srgbClr val="005DA3"/>
              </a:buClr>
              <a:buSzPct val="25000"/>
            </a:pPr>
            <a:endParaRPr lang="da-DK" sz="2800" dirty="0">
              <a:solidFill>
                <a:schemeClr val="dk1"/>
              </a:solidFill>
            </a:endParaRPr>
          </a:p>
          <a:p>
            <a:pPr marL="180975" lvl="0" indent="-180975">
              <a:spcBef>
                <a:spcPts val="360"/>
              </a:spcBef>
              <a:buClr>
                <a:srgbClr val="005DA3"/>
              </a:buClr>
              <a:buSzPct val="25000"/>
              <a:buNone/>
            </a:pPr>
            <a:r>
              <a:rPr lang="da-DK" sz="2800" dirty="0">
                <a:solidFill>
                  <a:schemeClr val="dk1"/>
                </a:solidFill>
              </a:rPr>
              <a:t>Hvad er bevægeapparatets </a:t>
            </a:r>
          </a:p>
          <a:p>
            <a:pPr marL="180975" lvl="0" indent="-180975">
              <a:spcBef>
                <a:spcPts val="360"/>
              </a:spcBef>
              <a:buClr>
                <a:srgbClr val="005DA3"/>
              </a:buClr>
              <a:buSzPct val="25000"/>
              <a:buNone/>
            </a:pPr>
            <a:r>
              <a:rPr lang="da-DK" sz="2800" dirty="0">
                <a:solidFill>
                  <a:schemeClr val="dk1"/>
                </a:solidFill>
              </a:rPr>
              <a:t>overordnede funktion?</a:t>
            </a:r>
          </a:p>
          <a:p>
            <a:pPr marL="180975" indent="-180975">
              <a:spcBef>
                <a:spcPts val="360"/>
              </a:spcBef>
              <a:buClr>
                <a:srgbClr val="005DA3"/>
              </a:buClr>
              <a:buSzPct val="25000"/>
              <a:buNone/>
            </a:pPr>
            <a:endParaRPr lang="da-DK" sz="2800" dirty="0">
              <a:solidFill>
                <a:schemeClr val="dk1"/>
              </a:solidFill>
            </a:endParaRPr>
          </a:p>
        </p:txBody>
      </p:sp>
      <p:pic>
        <p:nvPicPr>
          <p:cNvPr id="5" name="Billede 4" descr="Ikke-navngiv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024" y="1181365"/>
            <a:ext cx="2656776" cy="3727980"/>
          </a:xfrm>
          <a:prstGeom prst="rect">
            <a:avLst/>
          </a:prstGeom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lede 10" descr="Muskeloversig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6360" y="170962"/>
            <a:ext cx="5907640" cy="5157183"/>
          </a:xfrm>
          <a:prstGeom prst="rect">
            <a:avLst/>
          </a:prstGeom>
        </p:spPr>
      </p:pic>
      <p:pic>
        <p:nvPicPr>
          <p:cNvPr id="10" name="Pladsholder til indhold 9" descr="Skelet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l="-113375" r="-113375"/>
          <a:stretch>
            <a:fillRect/>
          </a:stretch>
        </p:blipFill>
        <p:spPr>
          <a:xfrm>
            <a:off x="-3590432" y="383404"/>
            <a:ext cx="10954481" cy="510272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Skelettet er levende!</a:t>
            </a:r>
          </a:p>
        </p:txBody>
      </p:sp>
      <p:pic>
        <p:nvPicPr>
          <p:cNvPr id="4" name="Pladsholder til indhold 3" descr="Ikke-navngivet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rcRect l="-22189" r="-22189"/>
          <a:stretch>
            <a:fillRect/>
          </a:stretch>
        </p:blipFill>
        <p:spPr/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Skelettet og knogler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da-DK" sz="2800" dirty="0">
                <a:solidFill>
                  <a:schemeClr val="dk1"/>
                </a:solidFill>
              </a:rPr>
              <a:t>Her er en liste over skelettets opgaver. Brug lidt tid på at uddybede disse punkter:</a:t>
            </a:r>
          </a:p>
          <a:p>
            <a:pPr marL="0" lvl="0" indent="0">
              <a:lnSpc>
                <a:spcPct val="80000"/>
              </a:lnSpc>
              <a:spcBef>
                <a:spcPts val="0"/>
              </a:spcBef>
              <a:buNone/>
            </a:pPr>
            <a:endParaRPr lang="da-DK" sz="2800" dirty="0">
              <a:solidFill>
                <a:schemeClr val="dk1"/>
              </a:solidFill>
            </a:endParaRP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a-DK" sz="2800" dirty="0">
                <a:solidFill>
                  <a:schemeClr val="dk1"/>
                </a:solidFill>
              </a:rPr>
              <a:t>Understøtter bevægelse</a:t>
            </a: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a-DK" sz="2800" dirty="0">
                <a:solidFill>
                  <a:schemeClr val="dk1"/>
                </a:solidFill>
              </a:rPr>
              <a:t>Beskytter</a:t>
            </a: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a-DK" sz="2800" dirty="0">
                <a:solidFill>
                  <a:schemeClr val="dk1"/>
                </a:solidFill>
              </a:rPr>
              <a:t>Producerer blodlegemer</a:t>
            </a: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r>
              <a:rPr lang="da-DK" sz="2800" dirty="0">
                <a:solidFill>
                  <a:schemeClr val="dk1"/>
                </a:solidFill>
              </a:rPr>
              <a:t>Mineraldepot</a:t>
            </a: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endParaRPr lang="da-DK" sz="2800" dirty="0">
              <a:solidFill>
                <a:schemeClr val="dk1"/>
              </a:solidFill>
            </a:endParaRP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None/>
            </a:pPr>
            <a:endParaRPr lang="da-DK" sz="2800" dirty="0">
              <a:solidFill>
                <a:schemeClr val="dk1"/>
              </a:solidFill>
            </a:endParaRP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endParaRPr lang="da-DK" sz="2800" dirty="0">
              <a:solidFill>
                <a:schemeClr val="dk1"/>
              </a:solidFill>
            </a:endParaRPr>
          </a:p>
          <a:p>
            <a:pPr marL="514350" lvl="0" indent="-514350">
              <a:lnSpc>
                <a:spcPct val="80000"/>
              </a:lnSpc>
              <a:spcBef>
                <a:spcPts val="0"/>
              </a:spcBef>
              <a:buFont typeface="+mj-lt"/>
              <a:buAutoNum type="arabicPeriod"/>
            </a:pPr>
            <a:endParaRPr lang="da-DK" sz="2800" dirty="0">
              <a:solidFill>
                <a:schemeClr val="dk1"/>
              </a:solidFill>
            </a:endParaRPr>
          </a:p>
          <a:p>
            <a:pPr marL="0" lvl="0" indent="0">
              <a:lnSpc>
                <a:spcPct val="80000"/>
              </a:lnSpc>
              <a:spcBef>
                <a:spcPts val="0"/>
              </a:spcBef>
              <a:buNone/>
            </a:pPr>
            <a:endParaRPr lang="da-DK" sz="2800" dirty="0">
              <a:solidFill>
                <a:schemeClr val="dk1"/>
              </a:solidFill>
            </a:endParaRPr>
          </a:p>
          <a:p>
            <a:pPr marL="0" lv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da-DK" sz="2800" dirty="0">
                <a:solidFill>
                  <a:schemeClr val="dk1"/>
                </a:solidFill>
              </a:rPr>
              <a:t> </a:t>
            </a:r>
            <a:endParaRPr lang="da-DK" dirty="0"/>
          </a:p>
        </p:txBody>
      </p:sp>
      <p:pic>
        <p:nvPicPr>
          <p:cNvPr id="4" name="Billede 3" descr="Ikke-navngiv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8860" y="1759331"/>
            <a:ext cx="3266772" cy="3256418"/>
          </a:xfrm>
          <a:prstGeom prst="rect">
            <a:avLst/>
          </a:prstGeom>
        </p:spPr>
      </p:pic>
      <p:pic>
        <p:nvPicPr>
          <p:cNvPr id="5" name="Billede 4" descr="Ikke-navngiv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2376" y="308356"/>
            <a:ext cx="1286256" cy="78028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Skelettet består af 206 knogler (os)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457200" indent="-342900">
              <a:spcBef>
                <a:spcPts val="320"/>
              </a:spcBef>
              <a:buSzPct val="100000"/>
              <a:buNone/>
            </a:pPr>
            <a:r>
              <a:rPr lang="da-DK" sz="2800" dirty="0">
                <a:solidFill>
                  <a:schemeClr val="dk1"/>
                </a:solidFill>
              </a:rPr>
              <a:t>3 forskellige knogletyper:</a:t>
            </a:r>
          </a:p>
          <a:p>
            <a:pPr marL="457200" lvl="0" indent="-342900">
              <a:spcBef>
                <a:spcPts val="320"/>
              </a:spcBef>
              <a:buSzPct val="100000"/>
              <a:buFont typeface="Arial"/>
              <a:buAutoNum type="arabicPeriod"/>
            </a:pPr>
            <a:r>
              <a:rPr lang="da-DK" sz="2800" i="1" dirty="0">
                <a:solidFill>
                  <a:schemeClr val="dk1"/>
                </a:solidFill>
              </a:rPr>
              <a:t>Rørknogler</a:t>
            </a:r>
            <a:r>
              <a:rPr lang="da-DK" sz="2800" dirty="0">
                <a:solidFill>
                  <a:schemeClr val="dk1"/>
                </a:solidFill>
              </a:rPr>
              <a:t> 								er typisk lange knogler,</a:t>
            </a:r>
            <a:r>
              <a:rPr lang="da-DK" sz="2800" dirty="0"/>
              <a:t> </a:t>
            </a:r>
            <a:r>
              <a:rPr lang="da-DK" sz="2800" dirty="0">
                <a:solidFill>
                  <a:schemeClr val="dk1"/>
                </a:solidFill>
              </a:rPr>
              <a:t>fx lårbenet</a:t>
            </a:r>
          </a:p>
          <a:p>
            <a:pPr marL="457200" lvl="0" indent="-342900">
              <a:spcBef>
                <a:spcPts val="320"/>
              </a:spcBef>
              <a:buSzPct val="100000"/>
              <a:buFont typeface="Arial"/>
              <a:buAutoNum type="arabicPeriod"/>
            </a:pPr>
            <a:r>
              <a:rPr lang="da-DK" sz="2800" i="1" dirty="0">
                <a:solidFill>
                  <a:schemeClr val="dk1"/>
                </a:solidFill>
              </a:rPr>
              <a:t>Flade knogler</a:t>
            </a:r>
            <a:r>
              <a:rPr lang="da-DK" sz="2800" dirty="0">
                <a:solidFill>
                  <a:schemeClr val="dk1"/>
                </a:solidFill>
              </a:rPr>
              <a:t>							 fx brystben, ribben, skulderblad,</a:t>
            </a:r>
            <a:r>
              <a:rPr lang="da-DK" sz="2800" dirty="0"/>
              <a:t> 			</a:t>
            </a:r>
            <a:r>
              <a:rPr lang="da-DK" sz="2800" dirty="0">
                <a:solidFill>
                  <a:schemeClr val="dk1"/>
                </a:solidFill>
              </a:rPr>
              <a:t>hofteben og mange af hovedets knogler</a:t>
            </a:r>
          </a:p>
          <a:p>
            <a:pPr marL="457200" lvl="0" indent="-342900">
              <a:spcBef>
                <a:spcPts val="320"/>
              </a:spcBef>
              <a:buSzPct val="100000"/>
              <a:buFont typeface="Arial"/>
              <a:buAutoNum type="arabicPeriod"/>
            </a:pPr>
            <a:r>
              <a:rPr lang="da-DK" sz="2800" i="1" dirty="0">
                <a:solidFill>
                  <a:schemeClr val="dk1"/>
                </a:solidFill>
              </a:rPr>
              <a:t>Uregelmæssige knogler</a:t>
            </a:r>
            <a:r>
              <a:rPr lang="da-DK" sz="2800" dirty="0">
                <a:solidFill>
                  <a:schemeClr val="dk1"/>
                </a:solidFill>
              </a:rPr>
              <a:t>						fx ryghvirvler, håndrodsknogler, 		fodrodsknogler og mellemøre</a:t>
            </a:r>
          </a:p>
          <a:p>
            <a:pPr>
              <a:buNone/>
            </a:pPr>
            <a:endParaRPr lang="da-DK" sz="2800" dirty="0">
              <a:solidFill>
                <a:schemeClr val="dk1"/>
              </a:solidFill>
            </a:endParaRPr>
          </a:p>
          <a:p>
            <a:pPr>
              <a:buNone/>
            </a:pPr>
            <a:endParaRPr lang="da-DK" dirty="0"/>
          </a:p>
        </p:txBody>
      </p:sp>
      <p:pic>
        <p:nvPicPr>
          <p:cNvPr id="4" name="Billede 3" descr="Ikke-navngiv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116" y="955851"/>
            <a:ext cx="2688336" cy="383438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Knoglestruktu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0426" y="2247523"/>
            <a:ext cx="4633573" cy="327585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Knoglernes opbygning 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759651" y="1206500"/>
            <a:ext cx="7927149" cy="3810000"/>
          </a:xfrm>
        </p:spPr>
        <p:txBody>
          <a:bodyPr anchor="t">
            <a:normAutofit fontScale="92500" lnSpcReduction="10000"/>
          </a:bodyPr>
          <a:lstStyle/>
          <a:p>
            <a:pPr lvl="0">
              <a:buNone/>
            </a:pPr>
            <a:r>
              <a:rPr lang="da-DK" sz="2800" dirty="0"/>
              <a:t>Nedenunder er der liste over de komponenter, der danner</a:t>
            </a:r>
          </a:p>
          <a:p>
            <a:pPr lvl="0">
              <a:buNone/>
            </a:pPr>
            <a:r>
              <a:rPr lang="da-DK" sz="2800" dirty="0"/>
              <a:t>vores knogler. Beskriv de forskellige komponenter og</a:t>
            </a:r>
          </a:p>
          <a:p>
            <a:pPr lvl="0">
              <a:buNone/>
            </a:pPr>
            <a:r>
              <a:rPr lang="da-DK" sz="2800" dirty="0"/>
              <a:t>forklar, hvilken opgave de har (s. 387-388)</a:t>
            </a:r>
          </a:p>
          <a:p>
            <a:pPr lvl="0">
              <a:buNone/>
            </a:pPr>
            <a:endParaRPr lang="da-DK" sz="2800" dirty="0"/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 err="1"/>
              <a:t>Periost</a:t>
            </a:r>
            <a:r>
              <a:rPr lang="da-DK" sz="2162" dirty="0"/>
              <a:t> (knoglehinde/benhinde) </a:t>
            </a:r>
            <a:r>
              <a:rPr lang="da-DK" sz="2162" dirty="0">
                <a:solidFill>
                  <a:schemeClr val="dk1"/>
                </a:solidFill>
              </a:rPr>
              <a:t>  </a:t>
            </a:r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 err="1">
                <a:solidFill>
                  <a:schemeClr val="dk1"/>
                </a:solidFill>
              </a:rPr>
              <a:t>Spongiøst</a:t>
            </a:r>
            <a:r>
              <a:rPr lang="da-DK" sz="2162" dirty="0">
                <a:solidFill>
                  <a:schemeClr val="dk1"/>
                </a:solidFill>
              </a:rPr>
              <a:t> knoglevæv</a:t>
            </a:r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>
                <a:solidFill>
                  <a:schemeClr val="dk1"/>
                </a:solidFill>
              </a:rPr>
              <a:t>Kompakt knoglevæv</a:t>
            </a:r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>
                <a:solidFill>
                  <a:schemeClr val="dk1"/>
                </a:solidFill>
              </a:rPr>
              <a:t>Lymfekar</a:t>
            </a:r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>
                <a:solidFill>
                  <a:schemeClr val="dk1"/>
                </a:solidFill>
              </a:rPr>
              <a:t>Arterie</a:t>
            </a:r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 err="1">
                <a:solidFill>
                  <a:schemeClr val="dk1"/>
                </a:solidFill>
              </a:rPr>
              <a:t>Vena</a:t>
            </a:r>
            <a:endParaRPr lang="da-DK" sz="2162" dirty="0">
              <a:solidFill>
                <a:schemeClr val="dk1"/>
              </a:solidFill>
            </a:endParaRPr>
          </a:p>
          <a:p>
            <a:pPr marL="628650" lvl="0" indent="-514350">
              <a:spcBef>
                <a:spcPts val="0"/>
              </a:spcBef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da-DK" sz="2162" dirty="0">
                <a:solidFill>
                  <a:schemeClr val="dk1"/>
                </a:solidFill>
              </a:rPr>
              <a:t>Knoglemarv    </a:t>
            </a:r>
            <a:r>
              <a:rPr lang="da-DK" sz="2162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</a:p>
          <a:p>
            <a:pPr lvl="0">
              <a:buNone/>
            </a:pPr>
            <a:endParaRPr lang="da-DK" sz="2800" dirty="0"/>
          </a:p>
          <a:p>
            <a:pPr>
              <a:buNone/>
            </a:pPr>
            <a:endParaRPr lang="da-DK" dirty="0"/>
          </a:p>
        </p:txBody>
      </p:sp>
      <p:pic>
        <p:nvPicPr>
          <p:cNvPr id="5" name="Billede 4" descr="Ikke-navngiv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544" y="274882"/>
            <a:ext cx="1286256" cy="7802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2769" y="1526968"/>
            <a:ext cx="1143000" cy="29591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Knoglemarven (</a:t>
            </a:r>
            <a:r>
              <a:rPr lang="da-DK" dirty="0" err="1"/>
              <a:t>medulla</a:t>
            </a:r>
            <a:r>
              <a:rPr lang="da-DK" dirty="0"/>
              <a:t> </a:t>
            </a:r>
            <a:r>
              <a:rPr lang="da-DK" dirty="0" err="1"/>
              <a:t>ossium</a:t>
            </a:r>
            <a:r>
              <a:rPr lang="da-DK" dirty="0"/>
              <a:t>)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522260" y="1206500"/>
            <a:ext cx="7050509" cy="4075276"/>
          </a:xfrm>
        </p:spPr>
        <p:txBody>
          <a:bodyPr>
            <a:normAutofit fontScale="70000" lnSpcReduction="20000"/>
          </a:bodyPr>
          <a:lstStyle/>
          <a:p>
            <a:pPr marL="28575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Udgør i alt 2½ kg hos et voksent menneske</a:t>
            </a:r>
          </a:p>
          <a:p>
            <a:pPr marL="28575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Udfylder alle marvhuler og hulrum i knoglens indre</a:t>
            </a:r>
          </a:p>
          <a:p>
            <a:pPr marL="28575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Inddeles i gul og rød knoglemarv</a:t>
            </a:r>
          </a:p>
          <a:p>
            <a:pPr marL="285750" indent="-311150">
              <a:spcBef>
                <a:spcPts val="0"/>
              </a:spcBef>
              <a:buClr>
                <a:schemeClr val="dk1"/>
              </a:buClr>
              <a:buSzPct val="100000"/>
              <a:buNone/>
            </a:pPr>
            <a:endParaRPr lang="da-DK" sz="2824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0" lvl="0" indent="0">
              <a:spcBef>
                <a:spcPts val="0"/>
              </a:spcBef>
              <a:buSzPct val="25000"/>
              <a:buNone/>
            </a:pPr>
            <a:r>
              <a:rPr lang="da-DK" sz="2824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Forskel på barn og voksen:</a:t>
            </a:r>
          </a:p>
          <a:p>
            <a:pPr marL="46863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30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Et nyfødt barn har rød knoglemarv i alle skelettets knogler         </a:t>
            </a:r>
          </a:p>
          <a:p>
            <a:pPr marL="46863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30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Den gule knoglemarv opstår i takt med at knoglerne forbenes        </a:t>
            </a:r>
          </a:p>
          <a:p>
            <a:pPr marL="0" lvl="0" indent="0">
              <a:spcBef>
                <a:spcPts val="0"/>
              </a:spcBef>
              <a:buSzPct val="25000"/>
              <a:buNone/>
            </a:pPr>
            <a:r>
              <a:rPr lang="da-DK" sz="2824" b="1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Voksne:</a:t>
            </a:r>
          </a:p>
          <a:p>
            <a:pPr marL="457200" lvl="0" indent="-34290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Rød knoglemarv: </a:t>
            </a:r>
          </a:p>
          <a:p>
            <a:pPr marL="914400" lvl="0" indent="0">
              <a:spcBef>
                <a:spcPts val="0"/>
              </a:spcBef>
              <a:buNone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Ca. 1½ kg  - bloddannende, består af blodceller samt forstadier til disse</a:t>
            </a:r>
          </a:p>
          <a:p>
            <a:pPr marL="914400" lvl="0" indent="0">
              <a:spcBef>
                <a:spcPts val="0"/>
              </a:spcBef>
              <a:buNone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Findes i kranieknogler, brystben, ribben, ryghvirvler,</a:t>
            </a:r>
          </a:p>
          <a:p>
            <a:pPr marL="457200" lvl="0" indent="457200">
              <a:spcBef>
                <a:spcPts val="0"/>
              </a:spcBef>
              <a:buNone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skulderblade, bækken og øverste del af lårben</a:t>
            </a:r>
          </a:p>
          <a:p>
            <a:pPr marL="285750" lvl="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Gul knoglemarv:</a:t>
            </a:r>
          </a:p>
          <a:p>
            <a:pPr marL="914400" lvl="0" indent="0">
              <a:spcBef>
                <a:spcPts val="0"/>
              </a:spcBef>
              <a:buNone/>
            </a:pPr>
            <a:r>
              <a:rPr lang="da-DK" sz="2824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Er inaktiv (ikke-bloddannende, domineres af fedtceller, men kan ved behov omdannes til rød knoglemarv)</a:t>
            </a:r>
          </a:p>
          <a:p>
            <a:pPr marL="285750" lvl="0" indent="-31115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endParaRPr lang="da-DK" sz="2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Ikke-navngiv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672" y="2187956"/>
            <a:ext cx="4263747" cy="282854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Knoglerne består af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>
          <a:xfrm>
            <a:off x="474782" y="1206500"/>
            <a:ext cx="7772400" cy="3810000"/>
          </a:xfrm>
        </p:spPr>
        <p:txBody>
          <a:bodyPr>
            <a:normAutofit fontScale="92500" lnSpcReduction="20000"/>
          </a:bodyPr>
          <a:lstStyle/>
          <a:p>
            <a:pPr marL="457200" lvl="0" indent="-457200">
              <a:spcBef>
                <a:spcPts val="0"/>
              </a:spcBef>
              <a:buNone/>
            </a:pPr>
            <a:r>
              <a:rPr lang="da-DK" sz="2400" b="1" dirty="0"/>
              <a:t>1. Knogleceller</a:t>
            </a:r>
          </a:p>
          <a:p>
            <a:pPr marL="457200" indent="-457200">
              <a:spcBef>
                <a:spcPts val="0"/>
              </a:spcBef>
            </a:pPr>
            <a:r>
              <a:rPr lang="da-DK" sz="2400" dirty="0" err="1"/>
              <a:t>Osteocytter</a:t>
            </a:r>
            <a:r>
              <a:rPr lang="da-DK" sz="2400" dirty="0"/>
              <a:t> (modne knogleceller, bringer </a:t>
            </a:r>
            <a:r>
              <a:rPr lang="da-DK" sz="2400" dirty="0" err="1"/>
              <a:t>næringstoffer</a:t>
            </a:r>
            <a:r>
              <a:rPr lang="da-DK" sz="2400" dirty="0"/>
              <a:t> igennem knoglen)</a:t>
            </a:r>
          </a:p>
          <a:p>
            <a:pPr marL="457200" indent="-457200">
              <a:spcBef>
                <a:spcPts val="0"/>
              </a:spcBef>
            </a:pPr>
            <a:r>
              <a:rPr lang="da-DK" sz="2400" dirty="0" err="1"/>
              <a:t>Osteoblaster</a:t>
            </a:r>
            <a:r>
              <a:rPr lang="da-DK" sz="2400" dirty="0"/>
              <a:t> (knogledannende)</a:t>
            </a:r>
          </a:p>
          <a:p>
            <a:pPr marL="457200" indent="-457200">
              <a:spcBef>
                <a:spcPts val="0"/>
              </a:spcBef>
            </a:pPr>
            <a:r>
              <a:rPr lang="da-DK" sz="2400" dirty="0" err="1"/>
              <a:t>Osteoklaster</a:t>
            </a:r>
            <a:r>
              <a:rPr lang="da-DK" sz="2400" dirty="0"/>
              <a:t> (nedbryder knoglevæv</a:t>
            </a:r>
          </a:p>
          <a:p>
            <a:pPr marL="457200" indent="-457200">
              <a:spcBef>
                <a:spcPts val="0"/>
              </a:spcBef>
              <a:buNone/>
            </a:pPr>
            <a:endParaRPr lang="da-DK" sz="2400" b="1" dirty="0"/>
          </a:p>
          <a:p>
            <a:pPr marL="457200" indent="-457200">
              <a:spcBef>
                <a:spcPts val="0"/>
              </a:spcBef>
              <a:buNone/>
            </a:pPr>
            <a:r>
              <a:rPr lang="da-DK" sz="2400" b="1" dirty="0"/>
              <a:t>2. </a:t>
            </a:r>
            <a:r>
              <a:rPr lang="da-DK" sz="2400" b="1" dirty="0" err="1"/>
              <a:t>Intercellulærsubstans</a:t>
            </a:r>
            <a:r>
              <a:rPr lang="da-DK" sz="2400" b="1" dirty="0"/>
              <a:t> 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da-DK" sz="2400" b="1" dirty="0"/>
              <a:t>(mellem knoglecellerne)</a:t>
            </a:r>
            <a:endParaRPr lang="da-DK" sz="2400" dirty="0"/>
          </a:p>
          <a:p>
            <a:pPr marL="457200" indent="-457200">
              <a:spcBef>
                <a:spcPts val="0"/>
              </a:spcBef>
            </a:pPr>
            <a:r>
              <a:rPr lang="da-DK" sz="2400" dirty="0"/>
              <a:t>Grundsubstans af </a:t>
            </a:r>
            <a:r>
              <a:rPr lang="da-DK" sz="2400" dirty="0" err="1"/>
              <a:t>glykoprotein</a:t>
            </a:r>
            <a:r>
              <a:rPr lang="da-DK" sz="2400" dirty="0"/>
              <a:t> </a:t>
            </a:r>
          </a:p>
          <a:p>
            <a:pPr marL="457200" indent="-457200">
              <a:spcBef>
                <a:spcPts val="0"/>
              </a:spcBef>
              <a:buNone/>
            </a:pPr>
            <a:r>
              <a:rPr lang="da-DK" sz="2400" dirty="0"/>
              <a:t>      (kulhydrat og protein)</a:t>
            </a:r>
          </a:p>
          <a:p>
            <a:pPr marL="457200" indent="-457200">
              <a:spcBef>
                <a:spcPts val="0"/>
              </a:spcBef>
            </a:pPr>
            <a:r>
              <a:rPr lang="da-DK" sz="2400" dirty="0"/>
              <a:t>Proteinfibre (elastiske og </a:t>
            </a:r>
            <a:r>
              <a:rPr lang="da-DK" sz="2400" dirty="0" err="1"/>
              <a:t>kollagene</a:t>
            </a:r>
            <a:r>
              <a:rPr lang="da-DK" sz="2400" dirty="0"/>
              <a:t>)</a:t>
            </a:r>
          </a:p>
          <a:p>
            <a:pPr marL="457200" indent="-457200">
              <a:spcBef>
                <a:spcPts val="0"/>
              </a:spcBef>
            </a:pPr>
            <a:r>
              <a:rPr lang="da-DK" sz="2400" dirty="0" err="1"/>
              <a:t>Calsiumfosfat</a:t>
            </a:r>
            <a:r>
              <a:rPr lang="da-DK" sz="2400" dirty="0"/>
              <a:t> (kalk)</a:t>
            </a:r>
          </a:p>
          <a:p>
            <a:pPr lvl="0">
              <a:spcBef>
                <a:spcPts val="0"/>
              </a:spcBef>
              <a:buNone/>
            </a:pPr>
            <a:r>
              <a:rPr lang="da-DK" sz="2400" dirty="0"/>
              <a:t>					</a:t>
            </a:r>
          </a:p>
          <a:p>
            <a:pPr marL="457200" lvl="0" indent="-342900">
              <a:spcBef>
                <a:spcPts val="0"/>
              </a:spcBef>
              <a:buSzPct val="100000"/>
              <a:buNone/>
            </a:pPr>
            <a:endParaRPr lang="da-DK" sz="2400" dirty="0">
              <a:ea typeface="Arial"/>
              <a:cs typeface="Arial"/>
              <a:sym typeface="Arial"/>
            </a:endParaRPr>
          </a:p>
          <a:p>
            <a:pPr>
              <a:buNone/>
            </a:pPr>
            <a:endParaRPr lang="da-DK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Shape 1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478" y="1580225"/>
            <a:ext cx="8439246" cy="159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Shape 2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53800" y="344425"/>
            <a:ext cx="3190200" cy="47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Shape 298"/>
          <p:cNvSpPr txBox="1">
            <a:spLocks noGrp="1"/>
          </p:cNvSpPr>
          <p:nvPr>
            <p:ph sz="quarter" idx="1"/>
          </p:nvPr>
        </p:nvSpPr>
        <p:spPr>
          <a:xfrm>
            <a:off x="0" y="1346250"/>
            <a:ext cx="8317500" cy="35652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Hvad </a:t>
            </a:r>
            <a:r>
              <a:rPr lang="da-DK" sz="2400">
                <a:solidFill>
                  <a:schemeClr val="dk1"/>
                </a:solidFill>
              </a:rPr>
              <a:t>består bevægeapparat </a:t>
            </a:r>
            <a:r>
              <a:rPr lang="da-DK" sz="2400" dirty="0">
                <a:solidFill>
                  <a:schemeClr val="dk1"/>
                </a:solidFill>
              </a:rPr>
              <a:t>af?</a:t>
            </a: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Hvad er knoglernes opgaver?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Hvor mange knogler har et menneske?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Hvilke knogletyper har vi (3 forskellige)? 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Kom eksempler på de forskellige knogletyper</a:t>
            </a: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Hvilke 3 forskellige knogleceller har vi?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Hvad er den kompakte og den </a:t>
            </a:r>
            <a:r>
              <a:rPr lang="da-DK" sz="2400" dirty="0" err="1">
                <a:solidFill>
                  <a:schemeClr val="dk1"/>
                </a:solidFill>
              </a:rPr>
              <a:t>spongiøse</a:t>
            </a:r>
            <a:r>
              <a:rPr lang="da-DK" sz="2400" dirty="0">
                <a:solidFill>
                  <a:schemeClr val="dk1"/>
                </a:solidFill>
              </a:rPr>
              <a:t> knoglevæv?</a:t>
            </a:r>
          </a:p>
          <a:p>
            <a:pPr marL="457200" lvl="0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AutoNum type="arabicPeriod"/>
            </a:pPr>
            <a:r>
              <a:rPr lang="da-DK" sz="2400" dirty="0">
                <a:solidFill>
                  <a:schemeClr val="dk1"/>
                </a:solidFill>
              </a:rPr>
              <a:t>Hvad er forskellen med rød og gul knoglemarv?</a:t>
            </a:r>
          </a:p>
        </p:txBody>
      </p:sp>
      <p:pic>
        <p:nvPicPr>
          <p:cNvPr id="299" name="Shape 2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142375" y="228875"/>
            <a:ext cx="1374925" cy="952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kstboks 5"/>
          <p:cNvSpPr txBox="1"/>
          <p:nvPr/>
        </p:nvSpPr>
        <p:spPr>
          <a:xfrm>
            <a:off x="1680046" y="344425"/>
            <a:ext cx="41383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4000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Repetition knogler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Led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spcBef>
                <a:spcPts val="0"/>
              </a:spcBef>
              <a:buNone/>
            </a:pPr>
            <a:r>
              <a:rPr lang="da-DK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Forbindelsen mellem to eller flere knogler.</a:t>
            </a:r>
          </a:p>
          <a:p>
            <a:pPr lvl="0">
              <a:spcBef>
                <a:spcPts val="0"/>
              </a:spcBef>
              <a:buNone/>
            </a:pPr>
            <a:r>
              <a:rPr lang="da-DK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Beskriv de to typer af led:</a:t>
            </a:r>
          </a:p>
          <a:p>
            <a:pPr marL="0" lvl="0" indent="0">
              <a:spcBef>
                <a:spcPts val="0"/>
              </a:spcBef>
              <a:buSzPct val="25000"/>
              <a:buNone/>
            </a:pPr>
            <a:endParaRPr lang="da-DK" sz="2800" u="sng" dirty="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>
              <a:spcBef>
                <a:spcPts val="0"/>
              </a:spcBef>
              <a:buClr>
                <a:schemeClr val="dk1"/>
              </a:buClr>
              <a:buSzPct val="100000"/>
              <a:buFont typeface="Calibri"/>
              <a:buAutoNum type="arabicPeriod"/>
            </a:pPr>
            <a:r>
              <a:rPr lang="da-DK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Ægte led</a:t>
            </a:r>
          </a:p>
          <a:p>
            <a:pPr marL="457200" lvl="0" indent="0">
              <a:spcBef>
                <a:spcPts val="0"/>
              </a:spcBef>
              <a:buNone/>
            </a:pPr>
            <a:endParaRPr lang="da-DK" sz="2800" i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>
              <a:spcBef>
                <a:spcPts val="0"/>
              </a:spcBef>
              <a:buNone/>
            </a:pPr>
            <a:r>
              <a:rPr lang="da-DK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 Uægte led</a:t>
            </a:r>
            <a:endParaRPr lang="da-DK" dirty="0"/>
          </a:p>
        </p:txBody>
      </p:sp>
      <p:pic>
        <p:nvPicPr>
          <p:cNvPr id="5" name="Billede 4" descr="pingvi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551" y="351760"/>
            <a:ext cx="1298448" cy="792480"/>
          </a:xfrm>
          <a:prstGeom prst="rect">
            <a:avLst/>
          </a:prstGeom>
        </p:spPr>
      </p:pic>
      <p:pic>
        <p:nvPicPr>
          <p:cNvPr id="6" name="Billede 5" descr="Ikke-navngive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49" y="1710000"/>
            <a:ext cx="2816352" cy="1902298"/>
          </a:xfrm>
          <a:prstGeom prst="rect">
            <a:avLst/>
          </a:prstGeom>
        </p:spPr>
      </p:pic>
      <p:pic>
        <p:nvPicPr>
          <p:cNvPr id="7" name="Billede 6" descr="Ikke-navngivet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6386" y="3867206"/>
            <a:ext cx="2700415" cy="1607794"/>
          </a:xfrm>
          <a:prstGeom prst="rect">
            <a:avLst/>
          </a:prstGeom>
          <a:effectLst>
            <a:softEdge rad="381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Shape 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7488" y="91525"/>
            <a:ext cx="7053624" cy="529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billede 2019-11-28 kl. 12.20.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1228" y="190000"/>
            <a:ext cx="5201543" cy="5315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Shape 239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 l="32397" t="3676" r="24789" b="75228"/>
          <a:stretch/>
        </p:blipFill>
        <p:spPr>
          <a:xfrm>
            <a:off x="133690" y="307975"/>
            <a:ext cx="893763" cy="1027113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Shape 240"/>
          <p:cNvSpPr txBox="1"/>
          <p:nvPr/>
        </p:nvSpPr>
        <p:spPr>
          <a:xfrm>
            <a:off x="1691674" y="27025"/>
            <a:ext cx="7056900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4000" b="1" i="0" strike="noStrike" cap="none" dirty="0" err="1">
                <a:solidFill>
                  <a:schemeClr val="tx2">
                    <a:lumMod val="75000"/>
                  </a:schemeClr>
                </a:solidFill>
                <a:latin typeface="+mj-lt"/>
              </a:rPr>
              <a:t>Ledtyper</a:t>
            </a:r>
            <a:r>
              <a:rPr lang="da-DK" sz="4000" b="1" i="0" strike="noStrike" cap="none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inden for de ægte led</a:t>
            </a:r>
            <a:r>
              <a:rPr lang="da-DK" sz="4000" i="0" strike="noStrike" cap="none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 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1472427" y="720401"/>
            <a:ext cx="7276147" cy="48695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1. </a:t>
            </a:r>
            <a:r>
              <a:rPr lang="da-DK" sz="2000" b="1" i="0" u="none" strike="noStrike" cap="none" dirty="0" err="1">
                <a:solidFill>
                  <a:schemeClr val="dk1"/>
                </a:solidFill>
                <a:latin typeface="+mn-lt"/>
              </a:rPr>
              <a:t>Glideled</a:t>
            </a:r>
            <a:r>
              <a:rPr lang="da-DK" sz="2000" b="1" i="0" u="none" strike="noStrike" cap="none" dirty="0">
                <a:solidFill>
                  <a:schemeClr val="dk1"/>
                </a:solidFill>
                <a:latin typeface="+mn-lt"/>
              </a:rPr>
              <a:t> 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2000" dirty="0">
                <a:solidFill>
                  <a:schemeClr val="dk1"/>
                </a:solidFill>
                <a:latin typeface="+mn-lt"/>
              </a:rPr>
              <a:t>l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ille bevægelighed, sideforskydning, parallelforskydning og rotation.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mellem ryghvirvlernes 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hvirvelbuer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(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facetled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) samt</a:t>
            </a:r>
            <a:r>
              <a:rPr lang="da-DK" sz="2000" dirty="0">
                <a:solidFill>
                  <a:schemeClr val="dk1"/>
                </a:solidFill>
                <a:latin typeface="+mn-lt"/>
              </a:rPr>
              <a:t> 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hånd-og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fodrod</a:t>
            </a:r>
            <a:endParaRPr lang="da-DK" sz="2000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2.  </a:t>
            </a:r>
            <a:r>
              <a:rPr lang="da-DK" sz="2000" b="1" i="0" u="none" strike="noStrike" cap="none" dirty="0" err="1">
                <a:solidFill>
                  <a:schemeClr val="dk1"/>
                </a:solidFill>
                <a:latin typeface="+mn-lt"/>
              </a:rPr>
              <a:t>Hængselled</a:t>
            </a:r>
            <a:endParaRPr lang="da-DK" sz="2000" b="1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</a:t>
            </a:r>
            <a:r>
              <a:rPr lang="da-DK" sz="2000" dirty="0">
                <a:solidFill>
                  <a:schemeClr val="dk1"/>
                </a:solidFill>
                <a:latin typeface="+mn-lt"/>
              </a:rPr>
              <a:t>f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leksion og ekstension (bøj og stræk)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albueled, knæled, 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fingerled</a:t>
            </a:r>
            <a:endParaRPr lang="da-DK" sz="2000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3. </a:t>
            </a:r>
            <a:r>
              <a:rPr lang="da-DK" sz="2000" b="1" i="0" u="none" strike="noStrike" cap="none" dirty="0" err="1">
                <a:solidFill>
                  <a:schemeClr val="dk1"/>
                </a:solidFill>
                <a:latin typeface="+mn-lt"/>
              </a:rPr>
              <a:t>Drejeled</a:t>
            </a:r>
            <a:endParaRPr lang="da-DK" sz="2000" b="1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kan dreje, rotere om en akse, på langs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mellem underarmens to knogler samt mellem de to</a:t>
            </a:r>
            <a:r>
              <a:rPr lang="da-DK" sz="2000" dirty="0">
                <a:latin typeface="+mn-lt"/>
              </a:rPr>
              <a:t> 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øverste halshvirvler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4. </a:t>
            </a:r>
            <a:r>
              <a:rPr lang="da-DK" sz="2000" b="1" i="0" u="none" strike="noStrike" cap="none" dirty="0" err="1">
                <a:solidFill>
                  <a:schemeClr val="dk1"/>
                </a:solidFill>
                <a:latin typeface="+mn-lt"/>
              </a:rPr>
              <a:t>Saddelled</a:t>
            </a:r>
            <a:endParaRPr lang="da-DK" sz="2000" b="1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et led, hvor der kan foregå bevægelser i to på hinanden vinkelrette 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       retninger (som en rytter i en saddel)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tommelfingerens 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rodled</a:t>
            </a:r>
            <a:endParaRPr lang="da-DK" sz="2000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5. </a:t>
            </a:r>
            <a:r>
              <a:rPr lang="da-DK" sz="2000" b="1" i="0" u="none" strike="noStrike" cap="none" dirty="0">
                <a:solidFill>
                  <a:schemeClr val="dk1"/>
                </a:solidFill>
                <a:latin typeface="+mn-lt"/>
              </a:rPr>
              <a:t>Kugleled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Et led, hvor der kan foretages bevægelse i alle retninger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skulderled</a:t>
            </a:r>
            <a:r>
              <a:rPr lang="da-DK" sz="2000" i="0" u="none" strike="noStrike" cap="none" dirty="0">
                <a:solidFill>
                  <a:schemeClr val="dk1"/>
                </a:solidFill>
                <a:latin typeface="+mn-lt"/>
              </a:rPr>
              <a:t> og </a:t>
            </a:r>
            <a:r>
              <a:rPr lang="da-DK" sz="2000" i="0" u="none" strike="noStrike" cap="none" dirty="0" err="1">
                <a:solidFill>
                  <a:schemeClr val="dk1"/>
                </a:solidFill>
                <a:latin typeface="+mn-lt"/>
              </a:rPr>
              <a:t>hofteled</a:t>
            </a:r>
            <a:endParaRPr lang="da-DK" sz="2000" i="0" u="none" strike="noStrike" cap="none" dirty="0">
              <a:solidFill>
                <a:schemeClr val="dk1"/>
              </a:solidFill>
              <a:latin typeface="+mn-lt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2" name="Shape 242"/>
          <p:cNvPicPr preferRelativeResize="0"/>
          <p:nvPr/>
        </p:nvPicPr>
        <p:blipFill rotWithShape="1">
          <a:blip r:embed="rId4">
            <a:alphaModFix/>
          </a:blip>
          <a:srcRect r="50000"/>
          <a:stretch/>
        </p:blipFill>
        <p:spPr>
          <a:xfrm>
            <a:off x="259101" y="1345332"/>
            <a:ext cx="900113" cy="869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Shape 24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7977" y="2450042"/>
            <a:ext cx="1122363" cy="574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Shape 2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9103" y="3028157"/>
            <a:ext cx="768350" cy="1066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Shape 245"/>
          <p:cNvPicPr preferRelativeResize="0"/>
          <p:nvPr/>
        </p:nvPicPr>
        <p:blipFill rotWithShape="1">
          <a:blip r:embed="rId7">
            <a:alphaModFix/>
          </a:blip>
          <a:srcRect t="13921"/>
          <a:stretch/>
        </p:blipFill>
        <p:spPr>
          <a:xfrm>
            <a:off x="125753" y="4259120"/>
            <a:ext cx="901700" cy="1000956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Shape 246"/>
          <p:cNvSpPr txBox="1"/>
          <p:nvPr/>
        </p:nvSpPr>
        <p:spPr>
          <a:xfrm>
            <a:off x="6256850" y="1491150"/>
            <a:ext cx="2368500" cy="1348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u="sng" dirty="0">
                <a:solidFill>
                  <a:schemeClr val="hlink"/>
                </a:solidFill>
                <a:hlinkClick r:id="rId8"/>
              </a:rPr>
              <a:t>https://www.sundhed.dk/borger/patienthaandbogen/knogler-muskler-og-led/illustrationer/animationer/facetleddene/</a:t>
            </a:r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kærmbillede 2019-11-28 kl. 12.20.28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242" y="1340371"/>
            <a:ext cx="3826961" cy="4204730"/>
          </a:xfrm>
          <a:prstGeom prst="rect">
            <a:avLst/>
          </a:prstGeom>
        </p:spPr>
      </p:pic>
      <p:sp>
        <p:nvSpPr>
          <p:cNvPr id="6" name="Tekstboks 5"/>
          <p:cNvSpPr txBox="1"/>
          <p:nvPr/>
        </p:nvSpPr>
        <p:spPr>
          <a:xfrm>
            <a:off x="594918" y="263153"/>
            <a:ext cx="85490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32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Klik på billedet og se en repetitionsfilm </a:t>
            </a:r>
          </a:p>
          <a:p>
            <a:r>
              <a:rPr lang="da-DK" sz="3200" b="1" dirty="0">
                <a:solidFill>
                  <a:schemeClr val="tx2">
                    <a:lumMod val="75000"/>
                  </a:schemeClr>
                </a:solidFill>
                <a:latin typeface="+mj-lt"/>
              </a:rPr>
              <a:t>(ca.  16 min. om knogler og led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" name="Shape 2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887" y="356138"/>
            <a:ext cx="8401976" cy="500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Shape 262"/>
          <p:cNvSpPr txBox="1"/>
          <p:nvPr/>
        </p:nvSpPr>
        <p:spPr>
          <a:xfrm>
            <a:off x="0" y="0"/>
            <a:ext cx="7901100" cy="1138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da-DK" sz="2400" b="1">
                <a:solidFill>
                  <a:srgbClr val="0000FF"/>
                </a:solidFill>
              </a:rPr>
              <a:t>Rygsøjlen </a:t>
            </a:r>
            <a:r>
              <a:rPr lang="da-DK" sz="1800">
                <a:solidFill>
                  <a:schemeClr val="dk1"/>
                </a:solidFill>
              </a:rPr>
              <a:t>(columna vertebralis)</a:t>
            </a:r>
          </a:p>
          <a:p>
            <a:pPr lvl="0">
              <a:spcBef>
                <a:spcPts val="0"/>
              </a:spcBef>
              <a:buNone/>
            </a:pPr>
            <a:r>
              <a:rPr lang="da-DK" u="sng">
                <a:solidFill>
                  <a:schemeClr val="hlink"/>
                </a:solidFill>
                <a:hlinkClick r:id="rId4"/>
              </a:rPr>
              <a:t>https://www.sundhed.dk/borger/patienthaandbogen/undersoegelser/undersoegelser/roentgen/roentgen-af-knoglerne/</a:t>
            </a:r>
          </a:p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Shape 2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14775" y="178600"/>
            <a:ext cx="2781650" cy="51821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Shape 269"/>
          <p:cNvSpPr txBox="1"/>
          <p:nvPr/>
        </p:nvSpPr>
        <p:spPr>
          <a:xfrm>
            <a:off x="484750" y="484750"/>
            <a:ext cx="4260900" cy="4974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2400" b="1">
                <a:solidFill>
                  <a:srgbClr val="0000FF"/>
                </a:solidFill>
              </a:rPr>
              <a:t>Rygsøjlen (Columna vertebralis)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650599" y="1722150"/>
            <a:ext cx="4699691" cy="3291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1800" b="1" dirty="0"/>
              <a:t>Rygsøjlens bevægelser:</a:t>
            </a:r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r>
              <a:rPr lang="da-DK" sz="1800" dirty="0" err="1"/>
              <a:t>foroverbøjning</a:t>
            </a:r>
            <a:r>
              <a:rPr lang="da-DK" sz="1800" dirty="0"/>
              <a:t>		fleksion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 err="1"/>
              <a:t>bagoverbøjning</a:t>
            </a:r>
            <a:r>
              <a:rPr lang="da-DK" sz="1800" dirty="0"/>
              <a:t>		ekstension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/>
              <a:t>sidebøjning		lateralfleksion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/>
              <a:t>rotation			sidedrejning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 txBox="1">
            <a:spLocks noGrp="1"/>
          </p:cNvSpPr>
          <p:nvPr>
            <p:ph type="title"/>
          </p:nvPr>
        </p:nvSpPr>
        <p:spPr>
          <a:xfrm>
            <a:off x="104100" y="228865"/>
            <a:ext cx="8229600" cy="16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r>
              <a:rPr lang="da-DK" sz="2400" b="1" i="0" strike="noStrike" cap="none" dirty="0" err="1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Ledbevægelse</a:t>
            </a:r>
            <a:r>
              <a:rPr lang="da-DK" sz="2400" b="1" i="0" strike="noStrike" cap="none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 i </a:t>
            </a:r>
            <a:r>
              <a:rPr lang="da-DK" sz="2400" b="1" i="0" strike="noStrike" cap="none" dirty="0" err="1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columna</a:t>
            </a:r>
            <a:endParaRPr lang="da-DK" sz="2400" b="1" i="0" strike="noStrike" cap="none" dirty="0">
              <a:solidFill>
                <a:srgbClr val="0000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77" name="Shape 277" descr="Bevægeapparatet 018"/>
          <p:cNvPicPr preferRelativeResize="0">
            <a:picLocks noGrp="1"/>
          </p:cNvPicPr>
          <p:nvPr>
            <p:ph sz="quarter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458775" y="576800"/>
            <a:ext cx="8139900" cy="483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Shape 278"/>
          <p:cNvSpPr txBox="1"/>
          <p:nvPr/>
        </p:nvSpPr>
        <p:spPr>
          <a:xfrm>
            <a:off x="735013" y="796396"/>
            <a:ext cx="312906" cy="2462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0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A.</a:t>
            </a:r>
          </a:p>
        </p:txBody>
      </p:sp>
      <p:sp>
        <p:nvSpPr>
          <p:cNvPr id="279" name="Shape 279"/>
          <p:cNvSpPr txBox="1"/>
          <p:nvPr/>
        </p:nvSpPr>
        <p:spPr>
          <a:xfrm>
            <a:off x="3327400" y="1615282"/>
            <a:ext cx="338554" cy="276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2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B.</a:t>
            </a:r>
          </a:p>
        </p:txBody>
      </p:sp>
      <p:sp>
        <p:nvSpPr>
          <p:cNvPr id="280" name="Shape 280"/>
          <p:cNvSpPr txBox="1"/>
          <p:nvPr/>
        </p:nvSpPr>
        <p:spPr>
          <a:xfrm>
            <a:off x="5487988" y="1434042"/>
            <a:ext cx="338554" cy="276999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2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C.</a:t>
            </a:r>
          </a:p>
        </p:txBody>
      </p:sp>
      <p:sp>
        <p:nvSpPr>
          <p:cNvPr id="281" name="Shape 281"/>
          <p:cNvSpPr txBox="1"/>
          <p:nvPr/>
        </p:nvSpPr>
        <p:spPr>
          <a:xfrm>
            <a:off x="7648575" y="1095376"/>
            <a:ext cx="312906" cy="246221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000" b="1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D.</a:t>
            </a:r>
          </a:p>
        </p:txBody>
      </p:sp>
      <p:pic>
        <p:nvPicPr>
          <p:cNvPr id="282" name="Shape 2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08400" y="0"/>
            <a:ext cx="1551475" cy="754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Shape 30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endParaRPr lang="da-DK" sz="2400" b="1" dirty="0">
              <a:solidFill>
                <a:srgbClr val="0000FF"/>
              </a:solidFill>
            </a:endParaRPr>
          </a:p>
          <a:p>
            <a:pPr lvl="0" algn="ctr">
              <a:spcBef>
                <a:spcPts val="0"/>
              </a:spcBef>
              <a:buNone/>
            </a:pPr>
            <a:r>
              <a:rPr lang="da-DK" sz="2400" b="1" dirty="0">
                <a:solidFill>
                  <a:srgbClr val="0000FF"/>
                </a:solidFill>
              </a:rPr>
              <a:t>Muskler, bindevæv og sener </a:t>
            </a:r>
          </a:p>
        </p:txBody>
      </p:sp>
      <p:pic>
        <p:nvPicPr>
          <p:cNvPr id="307" name="Shape 3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8150" y="1442500"/>
            <a:ext cx="2541300" cy="378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Shape 3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7544" y="2941577"/>
            <a:ext cx="7488832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Shape 313"/>
          <p:cNvSpPr/>
          <p:nvPr/>
        </p:nvSpPr>
        <p:spPr>
          <a:xfrm>
            <a:off x="323528" y="670147"/>
            <a:ext cx="8280920" cy="1944216"/>
          </a:xfrm>
          <a:prstGeom prst="roundRect">
            <a:avLst>
              <a:gd name="adj" fmla="val 16667"/>
            </a:avLst>
          </a:prstGeom>
          <a:solidFill>
            <a:srgbClr val="C9E3FB"/>
          </a:solidFill>
          <a:ln w="25400" cap="flat" cmpd="sng">
            <a:solidFill>
              <a:srgbClr val="14519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Skeletmuskulatur = tværstribet muskulatur – viljestyret  muskulatur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Glat muskulatur =  ikke </a:t>
            </a:r>
            <a:r>
              <a:rPr lang="da-DK" sz="1800" dirty="0">
                <a:solidFill>
                  <a:schemeClr val="dk1"/>
                </a:solidFill>
              </a:rPr>
              <a:t>viljestyret</a:t>
            </a: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muskulatur – selvstyrende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Hjertemuskulatur =  speciel muskulatur, er tværstribet, men ikke </a:t>
            </a:r>
            <a:r>
              <a:rPr lang="da-DK" sz="1800" dirty="0">
                <a:solidFill>
                  <a:schemeClr val="dk1"/>
                </a:solidFill>
              </a:rPr>
              <a:t>viljestyret</a:t>
            </a: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1163900" y="0"/>
            <a:ext cx="7315500" cy="461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400" b="1" i="0" strike="noStrike" cap="none" dirty="0">
                <a:solidFill>
                  <a:srgbClr val="0000FF"/>
                </a:solidFill>
              </a:rPr>
              <a:t>Muskeltyper </a:t>
            </a:r>
            <a:r>
              <a:rPr lang="da-DK" sz="1800" i="0" strike="noStrike" cap="none" dirty="0"/>
              <a:t>(s.393)</a:t>
            </a:r>
            <a:endParaRPr lang="da-DK" sz="1800" dirty="0"/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400" b="1" i="0" u="sng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Shape 320"/>
          <p:cNvSpPr txBox="1">
            <a:spLocks noGrp="1"/>
          </p:cNvSpPr>
          <p:nvPr>
            <p:ph type="title"/>
          </p:nvPr>
        </p:nvSpPr>
        <p:spPr>
          <a:xfrm>
            <a:off x="457200" y="228865"/>
            <a:ext cx="8229600" cy="2883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r>
              <a:rPr lang="da-DK" sz="2400" b="1" i="0" strike="noStrike" cap="none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Den tværstribede</a:t>
            </a:r>
            <a:r>
              <a:rPr lang="da-DK" sz="2400" b="1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 muskulaturs funktioner</a:t>
            </a:r>
          </a:p>
        </p:txBody>
      </p:sp>
      <p:sp>
        <p:nvSpPr>
          <p:cNvPr id="321" name="Shape 321"/>
          <p:cNvSpPr txBox="1"/>
          <p:nvPr/>
        </p:nvSpPr>
        <p:spPr>
          <a:xfrm>
            <a:off x="56100" y="614650"/>
            <a:ext cx="8351700" cy="4475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>
                <a:solidFill>
                  <a:schemeClr val="dk1"/>
                </a:solidFill>
              </a:rPr>
              <a:t>At fremkalde og bremse bevægelse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>
                <a:solidFill>
                  <a:schemeClr val="dk1"/>
                </a:solidFill>
              </a:rPr>
              <a:t>Pumpefunktion for blod og lymfe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>
                <a:solidFill>
                  <a:schemeClr val="dk1"/>
                </a:solidFill>
              </a:rPr>
              <a:t>Åndedrættet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dirty="0">
                <a:solidFill>
                  <a:schemeClr val="dk1"/>
                </a:solidFill>
              </a:rPr>
              <a:t>Beskytter organer og polstrer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dirty="0">
                <a:solidFill>
                  <a:schemeClr val="dk1"/>
                </a:solidFill>
              </a:rPr>
              <a:t>Bækkenbunden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>
                <a:solidFill>
                  <a:schemeClr val="dk1"/>
                </a:solidFill>
              </a:rPr>
              <a:t>Kropssproget</a:t>
            </a:r>
            <a:r>
              <a:rPr lang="da-DK" sz="1800" i="1" dirty="0">
                <a:solidFill>
                  <a:schemeClr val="dk1"/>
                </a:solidFill>
              </a:rPr>
              <a:t> og mimik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dirty="0">
                <a:solidFill>
                  <a:schemeClr val="dk1"/>
                </a:solidFill>
              </a:rPr>
              <a:t>Lukkemuskler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dirty="0">
                <a:solidFill>
                  <a:schemeClr val="dk1"/>
                </a:solidFill>
              </a:rPr>
              <a:t>Fikserer knogler</a:t>
            </a: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 err="1">
                <a:solidFill>
                  <a:schemeClr val="dk1"/>
                </a:solidFill>
              </a:rPr>
              <a:t>Bugpresse</a:t>
            </a:r>
            <a:endParaRPr lang="da-DK" sz="1800" i="1" u="none" strike="noStrike" cap="none" dirty="0">
              <a:solidFill>
                <a:schemeClr val="dk1"/>
              </a:solidFill>
            </a:endParaRPr>
          </a:p>
          <a:p>
            <a:pPr marL="457200" marR="0" lvl="0" indent="-342900" algn="l" rtl="0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>
                <a:solidFill>
                  <a:schemeClr val="dk1"/>
                </a:solidFill>
              </a:rPr>
              <a:t>Temperaturregulering</a:t>
            </a:r>
          </a:p>
          <a:p>
            <a:pPr marL="457200" marR="0" lvl="0" indent="0" algn="l" rtl="0">
              <a:spcBef>
                <a:spcPts val="0"/>
              </a:spcBef>
              <a:buNone/>
            </a:pPr>
            <a:r>
              <a:rPr lang="da-DK" sz="1800" i="1" dirty="0"/>
              <a:t> </a:t>
            </a:r>
          </a:p>
        </p:txBody>
      </p:sp>
      <p:pic>
        <p:nvPicPr>
          <p:cNvPr id="322" name="Shape 322"/>
          <p:cNvPicPr preferRelativeResize="0"/>
          <p:nvPr/>
        </p:nvPicPr>
        <p:blipFill rotWithShape="1">
          <a:blip r:embed="rId3">
            <a:alphaModFix/>
          </a:blip>
          <a:srcRect l="46660"/>
          <a:stretch/>
        </p:blipFill>
        <p:spPr>
          <a:xfrm>
            <a:off x="4740725" y="658175"/>
            <a:ext cx="3498625" cy="438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hape 327"/>
          <p:cNvSpPr txBox="1"/>
          <p:nvPr/>
        </p:nvSpPr>
        <p:spPr>
          <a:xfrm>
            <a:off x="179498" y="681950"/>
            <a:ext cx="6318000" cy="461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457200" marR="0" lvl="0" indent="-34290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0" u="none" strike="noStrike" cap="none" dirty="0">
                <a:solidFill>
                  <a:schemeClr val="dk1"/>
                </a:solidFill>
              </a:rPr>
              <a:t>En skeletmuskel består af tæt pakkede grupper af meget lange muskelceller</a:t>
            </a:r>
            <a:r>
              <a:rPr lang="da-DK" sz="1800" dirty="0">
                <a:solidFill>
                  <a:schemeClr val="dk1"/>
                </a:solidFill>
              </a:rPr>
              <a:t> kaldet</a:t>
            </a:r>
            <a:r>
              <a:rPr lang="da-DK" sz="1800" i="0" u="none" strike="noStrike" cap="none" dirty="0">
                <a:solidFill>
                  <a:schemeClr val="dk1"/>
                </a:solidFill>
              </a:rPr>
              <a:t> </a:t>
            </a:r>
            <a:r>
              <a:rPr lang="da-DK" sz="1800" i="1" u="none" strike="noStrike" cap="none" dirty="0">
                <a:solidFill>
                  <a:schemeClr val="dk1"/>
                </a:solidFill>
              </a:rPr>
              <a:t>muskelfibre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dirty="0">
                <a:solidFill>
                  <a:schemeClr val="dk1"/>
                </a:solidFill>
              </a:rPr>
              <a:t>Muskelfibre </a:t>
            </a:r>
            <a:r>
              <a:rPr lang="da-DK" sz="1800" i="0" u="none" strike="noStrike" cap="none" dirty="0">
                <a:solidFill>
                  <a:schemeClr val="dk1"/>
                </a:solidFill>
              </a:rPr>
              <a:t>er opbygget af </a:t>
            </a:r>
            <a:r>
              <a:rPr lang="da-DK" sz="1800" i="1" u="none" strike="noStrike" cap="none" dirty="0" err="1">
                <a:solidFill>
                  <a:schemeClr val="dk1"/>
                </a:solidFill>
              </a:rPr>
              <a:t>muskelfibriller</a:t>
            </a:r>
            <a:r>
              <a:rPr lang="da-DK" sz="1800" i="0" u="none" strike="noStrike" cap="none" dirty="0">
                <a:solidFill>
                  <a:schemeClr val="dk1"/>
                </a:solidFill>
              </a:rPr>
              <a:t> 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0" u="none" strike="noStrike" cap="none" dirty="0">
                <a:solidFill>
                  <a:schemeClr val="dk1"/>
                </a:solidFill>
              </a:rPr>
              <a:t>Hver </a:t>
            </a:r>
            <a:r>
              <a:rPr lang="da-DK" sz="1800" i="0" u="none" strike="noStrike" cap="none" dirty="0" err="1">
                <a:solidFill>
                  <a:schemeClr val="dk1"/>
                </a:solidFill>
              </a:rPr>
              <a:t>muskelfibril</a:t>
            </a:r>
            <a:r>
              <a:rPr lang="da-DK" sz="1800" i="0" u="none" strike="noStrike" cap="none" dirty="0">
                <a:solidFill>
                  <a:schemeClr val="dk1"/>
                </a:solidFill>
              </a:rPr>
              <a:t> består af både tykke og tynde sammentrækkelige tråde (filamenter)</a:t>
            </a:r>
          </a:p>
          <a:p>
            <a:pPr marL="457200" marR="0" lvl="0" indent="-342900" algn="l" rtl="0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ct val="100000"/>
              <a:buChar char="●"/>
            </a:pPr>
            <a:r>
              <a:rPr lang="da-DK" sz="1800" i="0" u="none" strike="noStrike" cap="none" dirty="0">
                <a:solidFill>
                  <a:schemeClr val="dk1"/>
                </a:solidFill>
              </a:rPr>
              <a:t>Muskelfibrene er omgivet af bindevæv, som holder dem sammen i små bundter, der igen samlet i større bundter, nærmest som ”kabelbundter”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Char char="●"/>
            </a:pPr>
            <a:r>
              <a:rPr lang="da-DK" sz="1800" i="1" u="none" strike="noStrike" cap="none" dirty="0">
                <a:solidFill>
                  <a:schemeClr val="dk1"/>
                </a:solidFill>
              </a:rPr>
              <a:t>Muskelf</a:t>
            </a:r>
            <a:r>
              <a:rPr lang="da-DK" sz="1800" i="1" dirty="0">
                <a:solidFill>
                  <a:schemeClr val="dk1"/>
                </a:solidFill>
              </a:rPr>
              <a:t>iberbundterne </a:t>
            </a:r>
            <a:r>
              <a:rPr lang="da-DK" sz="1800" i="0" u="none" strike="noStrike" cap="none" dirty="0">
                <a:solidFill>
                  <a:schemeClr val="dk1"/>
                </a:solidFill>
              </a:rPr>
              <a:t>ligger op ad hinanden og omgives yderst af en bindevævshinde, en </a:t>
            </a:r>
            <a:r>
              <a:rPr lang="da-DK" sz="1800" i="1" u="none" strike="noStrike" cap="none" dirty="0" err="1">
                <a:solidFill>
                  <a:schemeClr val="dk1"/>
                </a:solidFill>
              </a:rPr>
              <a:t>fascia</a:t>
            </a:r>
            <a:endParaRPr lang="da-DK" sz="1800" i="1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i="0" u="none" strike="noStrike" cap="none" dirty="0">
              <a:solidFill>
                <a:schemeClr val="dk1"/>
              </a:solidFill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800" dirty="0"/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4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8" name="Shape 3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7500" y="303200"/>
            <a:ext cx="2413800" cy="26703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Shape 329"/>
          <p:cNvSpPr txBox="1"/>
          <p:nvPr/>
        </p:nvSpPr>
        <p:spPr>
          <a:xfrm>
            <a:off x="780701" y="103100"/>
            <a:ext cx="6514401" cy="4002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400" b="1" i="0" strike="noStrike" cap="none" dirty="0">
                <a:solidFill>
                  <a:srgbClr val="0000FF"/>
                </a:solidFill>
              </a:rPr>
              <a:t>Skeletmuskulaturens opbygning (s. </a:t>
            </a:r>
            <a:r>
              <a:rPr lang="da-DK" sz="2400" b="1" dirty="0">
                <a:solidFill>
                  <a:srgbClr val="0000FF"/>
                </a:solidFill>
              </a:rPr>
              <a:t>394</a:t>
            </a:r>
            <a:r>
              <a:rPr lang="da-DK" sz="2400" b="1" i="0" strike="noStrike" cap="none" dirty="0">
                <a:solidFill>
                  <a:srgbClr val="0000FF"/>
                </a:solidFill>
              </a:rPr>
              <a:t>)</a:t>
            </a:r>
          </a:p>
        </p:txBody>
      </p:sp>
      <p:pic>
        <p:nvPicPr>
          <p:cNvPr id="330" name="Shape 3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63448" y="3215900"/>
            <a:ext cx="3153102" cy="232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Shape 336"/>
          <p:cNvSpPr txBox="1"/>
          <p:nvPr/>
        </p:nvSpPr>
        <p:spPr>
          <a:xfrm>
            <a:off x="677225" y="308925"/>
            <a:ext cx="7592400" cy="594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2400" b="1" dirty="0" err="1">
                <a:solidFill>
                  <a:srgbClr val="0000FF"/>
                </a:solidFill>
              </a:rPr>
              <a:t>Muskelfibril</a:t>
            </a:r>
            <a:r>
              <a:rPr lang="da-DK" sz="2400" b="1" dirty="0">
                <a:solidFill>
                  <a:srgbClr val="0000FF"/>
                </a:solidFill>
              </a:rPr>
              <a:t> - den funktionelle del af musklen</a:t>
            </a:r>
          </a:p>
        </p:txBody>
      </p:sp>
      <p:pic>
        <p:nvPicPr>
          <p:cNvPr id="337" name="Shape 3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2738" y="1423700"/>
            <a:ext cx="6961375" cy="298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Skærmbillede 2019-11-28 kl. 13.13.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7041" y="779810"/>
            <a:ext cx="5119176" cy="4935189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1018225" y="171622"/>
            <a:ext cx="7379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rgbClr val="0000FF"/>
                </a:solidFill>
              </a:rPr>
              <a:t>Muskelsammentrækning (s. 395</a:t>
            </a:r>
            <a:r>
              <a:rPr lang="da-DK" sz="240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4" name="Tekstboks 3"/>
          <p:cNvSpPr txBox="1"/>
          <p:nvPr/>
        </p:nvSpPr>
        <p:spPr>
          <a:xfrm>
            <a:off x="7196217" y="4908378"/>
            <a:ext cx="16360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Billede: </a:t>
            </a:r>
            <a:r>
              <a:rPr lang="da-DK" dirty="0" err="1"/>
              <a:t>studieportalen.dk</a:t>
            </a:r>
            <a:endParaRPr lang="da-DK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 algn="ctr">
              <a:spcBef>
                <a:spcPts val="0"/>
              </a:spcBef>
              <a:buNone/>
            </a:pPr>
            <a:r>
              <a:rPr lang="da-DK" sz="2400" b="1" dirty="0">
                <a:solidFill>
                  <a:srgbClr val="0000FF"/>
                </a:solidFill>
              </a:rPr>
              <a:t>Muskelbevægelse (s. 395) </a:t>
            </a:r>
            <a:endParaRPr lang="da-DK" sz="1800" dirty="0"/>
          </a:p>
        </p:txBody>
      </p:sp>
      <p:sp>
        <p:nvSpPr>
          <p:cNvPr id="404" name="Shape 404"/>
          <p:cNvSpPr txBox="1">
            <a:spLocks noGrp="1"/>
          </p:cNvSpPr>
          <p:nvPr>
            <p:ph sz="quarter" idx="2"/>
          </p:nvPr>
        </p:nvSpPr>
        <p:spPr>
          <a:xfrm>
            <a:off x="3778181" y="971700"/>
            <a:ext cx="5154804" cy="3367171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spcAft>
                <a:spcPts val="400"/>
              </a:spcAft>
              <a:buNone/>
            </a:pPr>
            <a:r>
              <a:rPr lang="da-DK" sz="2000" dirty="0"/>
              <a:t>Musklen er hæftet til mindst to knogler.</a:t>
            </a:r>
          </a:p>
          <a:p>
            <a:pPr lvl="0">
              <a:spcBef>
                <a:spcPts val="0"/>
              </a:spcBef>
              <a:spcAft>
                <a:spcPts val="400"/>
              </a:spcAft>
              <a:buNone/>
            </a:pPr>
            <a:endParaRPr lang="da-DK" sz="2000" dirty="0"/>
          </a:p>
          <a:p>
            <a:pPr lvl="0">
              <a:spcBef>
                <a:spcPts val="0"/>
              </a:spcBef>
              <a:spcAft>
                <a:spcPts val="400"/>
              </a:spcAft>
              <a:buNone/>
            </a:pPr>
            <a:r>
              <a:rPr lang="da-DK" sz="2000" dirty="0"/>
              <a:t>Musklens udspring = </a:t>
            </a:r>
            <a:r>
              <a:rPr lang="da-DK" sz="2000" dirty="0" err="1"/>
              <a:t>musklefæste</a:t>
            </a:r>
            <a:r>
              <a:rPr lang="da-DK" sz="2000" dirty="0"/>
              <a:t> der ikke bevæger 		    sig ved kontraktion.</a:t>
            </a:r>
          </a:p>
          <a:p>
            <a:pPr lvl="0">
              <a:spcBef>
                <a:spcPts val="0"/>
              </a:spcBef>
              <a:spcAft>
                <a:spcPts val="400"/>
              </a:spcAft>
              <a:buNone/>
            </a:pPr>
            <a:r>
              <a:rPr lang="da-DK" sz="2000" dirty="0"/>
              <a:t>Musklens </a:t>
            </a:r>
            <a:r>
              <a:rPr lang="da-DK" sz="2000" dirty="0" err="1"/>
              <a:t>tilhæftning</a:t>
            </a:r>
            <a:r>
              <a:rPr lang="da-DK" sz="2000" dirty="0"/>
              <a:t>  = muskelfæste, der 		    bevæges ved kontraktion.</a:t>
            </a:r>
          </a:p>
          <a:p>
            <a:pPr lvl="0">
              <a:spcBef>
                <a:spcPts val="0"/>
              </a:spcBef>
              <a:buNone/>
            </a:pPr>
            <a:endParaRPr lang="da-DK" sz="2000" dirty="0"/>
          </a:p>
          <a:p>
            <a:pPr lvl="0">
              <a:spcBef>
                <a:spcPts val="0"/>
              </a:spcBef>
              <a:buNone/>
            </a:pPr>
            <a:r>
              <a:rPr lang="da-DK" sz="2000" dirty="0"/>
              <a:t>Musklerne arbejder sammen parvis: </a:t>
            </a:r>
          </a:p>
          <a:p>
            <a:pPr lvl="0">
              <a:spcBef>
                <a:spcPts val="0"/>
              </a:spcBef>
              <a:buNone/>
            </a:pPr>
            <a:r>
              <a:rPr lang="da-DK" sz="2000" dirty="0"/>
              <a:t>	når den ene kontraherer (bøjemuskel/</a:t>
            </a:r>
            <a:r>
              <a:rPr lang="da-DK" sz="2000" dirty="0" err="1"/>
              <a:t>agonist</a:t>
            </a:r>
            <a:r>
              <a:rPr lang="da-DK" sz="2000" dirty="0"/>
              <a:t>), strækkes den anden (strækkemuskel/antagonist).</a:t>
            </a:r>
          </a:p>
          <a:p>
            <a:pPr lvl="0">
              <a:spcBef>
                <a:spcPts val="0"/>
              </a:spcBef>
              <a:buNone/>
            </a:pPr>
            <a:endParaRPr lang="da-DK" sz="2000" dirty="0"/>
          </a:p>
          <a:p>
            <a:pPr lvl="0">
              <a:spcBef>
                <a:spcPts val="0"/>
              </a:spcBef>
              <a:buNone/>
            </a:pPr>
            <a:r>
              <a:rPr lang="da-DK" sz="2000" dirty="0"/>
              <a:t>Når to muskler har modsat rettet virkning, kaldes de antagonister.</a:t>
            </a:r>
          </a:p>
        </p:txBody>
      </p:sp>
      <p:pic>
        <p:nvPicPr>
          <p:cNvPr id="6" name="Billede 5" descr="downloa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183" y="2000525"/>
            <a:ext cx="3551197" cy="198867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Shape 383"/>
          <p:cNvSpPr txBox="1">
            <a:spLocks noGrp="1"/>
          </p:cNvSpPr>
          <p:nvPr>
            <p:ph type="title"/>
          </p:nvPr>
        </p:nvSpPr>
        <p:spPr>
          <a:xfrm>
            <a:off x="3022375" y="121196"/>
            <a:ext cx="5780906" cy="2883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r>
              <a:rPr lang="da-DK" sz="2400" b="1" i="0" strike="noStrike" cap="none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Muskel</a:t>
            </a:r>
            <a:r>
              <a:rPr lang="da-DK" sz="2400" b="1" dirty="0">
                <a:solidFill>
                  <a:srgbClr val="0000FF"/>
                </a:solidFill>
                <a:latin typeface="Trebuchet MS"/>
                <a:ea typeface="Trebuchet MS"/>
                <a:cs typeface="Trebuchet MS"/>
                <a:sym typeface="Trebuchet MS"/>
              </a:rPr>
              <a:t>arbejde (s. 396)</a:t>
            </a:r>
          </a:p>
        </p:txBody>
      </p:sp>
      <p:pic>
        <p:nvPicPr>
          <p:cNvPr id="385" name="Shape 385" descr="Bevægeapparatet 019"/>
          <p:cNvPicPr preferRelativeResize="0">
            <a:picLocks noGrp="1"/>
          </p:cNvPicPr>
          <p:nvPr>
            <p:ph sz="quarter" idx="1"/>
          </p:nvPr>
        </p:nvPicPr>
        <p:blipFill rotWithShape="1">
          <a:blip r:embed="rId3">
            <a:alphaModFix/>
          </a:blip>
          <a:srcRect t="3755" b="4434"/>
          <a:stretch/>
        </p:blipFill>
        <p:spPr>
          <a:xfrm>
            <a:off x="4378100" y="472425"/>
            <a:ext cx="4083300" cy="314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Shape 38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9900" y="472434"/>
            <a:ext cx="4013100" cy="41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Shape 386"/>
          <p:cNvSpPr/>
          <p:nvPr/>
        </p:nvSpPr>
        <p:spPr>
          <a:xfrm>
            <a:off x="790358" y="606515"/>
            <a:ext cx="2232000" cy="3612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chemeClr val="accent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a-DK" sz="16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Muskelarbejde</a:t>
            </a:r>
          </a:p>
        </p:txBody>
      </p:sp>
      <p:sp>
        <p:nvSpPr>
          <p:cNvPr id="387" name="Shape 387"/>
          <p:cNvSpPr/>
          <p:nvPr/>
        </p:nvSpPr>
        <p:spPr>
          <a:xfrm>
            <a:off x="2038588" y="2066996"/>
            <a:ext cx="1778100" cy="10029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chemeClr val="accent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a-DK" sz="16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Statisk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a-DK" sz="16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muskelarbejde</a:t>
            </a:r>
          </a:p>
        </p:txBody>
      </p:sp>
      <p:sp>
        <p:nvSpPr>
          <p:cNvPr id="388" name="Shape 388"/>
          <p:cNvSpPr/>
          <p:nvPr/>
        </p:nvSpPr>
        <p:spPr>
          <a:xfrm>
            <a:off x="122284" y="2052862"/>
            <a:ext cx="1728900" cy="10014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chemeClr val="accent1"/>
            </a:solidFill>
            <a:prstDash val="solid"/>
            <a:miter lim="8000"/>
            <a:headEnd type="none" w="med" len="med"/>
            <a:tailEnd type="none" w="med" len="med"/>
          </a:ln>
        </p:spPr>
        <p:txBody>
          <a:bodyPr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a-DK" sz="16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Dynamisk </a:t>
            </a:r>
          </a:p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da-DK" sz="1600" b="1" i="1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muskelarbejde</a:t>
            </a:r>
          </a:p>
        </p:txBody>
      </p:sp>
      <p:cxnSp>
        <p:nvCxnSpPr>
          <p:cNvPr id="389" name="Shape 389"/>
          <p:cNvCxnSpPr/>
          <p:nvPr/>
        </p:nvCxnSpPr>
        <p:spPr>
          <a:xfrm>
            <a:off x="1778970" y="1051638"/>
            <a:ext cx="0" cy="54120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0" name="Shape 390"/>
          <p:cNvCxnSpPr/>
          <p:nvPr/>
        </p:nvCxnSpPr>
        <p:spPr>
          <a:xfrm rot="10800000">
            <a:off x="986670" y="1649086"/>
            <a:ext cx="7923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1" name="Shape 391"/>
          <p:cNvCxnSpPr/>
          <p:nvPr/>
        </p:nvCxnSpPr>
        <p:spPr>
          <a:xfrm>
            <a:off x="1258888" y="3458104"/>
            <a:ext cx="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2" name="Shape 392"/>
          <p:cNvCxnSpPr/>
          <p:nvPr/>
        </p:nvCxnSpPr>
        <p:spPr>
          <a:xfrm>
            <a:off x="1778967" y="1649086"/>
            <a:ext cx="8652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3" name="Shape 393"/>
          <p:cNvSpPr txBox="1"/>
          <p:nvPr/>
        </p:nvSpPr>
        <p:spPr>
          <a:xfrm>
            <a:off x="4483100" y="4085776"/>
            <a:ext cx="4392600" cy="12003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/>
          </a:p>
        </p:txBody>
      </p:sp>
      <p:cxnSp>
        <p:nvCxnSpPr>
          <p:cNvPr id="394" name="Shape 394"/>
          <p:cNvCxnSpPr/>
          <p:nvPr/>
        </p:nvCxnSpPr>
        <p:spPr>
          <a:xfrm>
            <a:off x="986683" y="1742037"/>
            <a:ext cx="0" cy="179100"/>
          </a:xfrm>
          <a:prstGeom prst="straightConnector1">
            <a:avLst/>
          </a:prstGeom>
          <a:noFill/>
          <a:ln w="9525" cap="flat" cmpd="sng">
            <a:solidFill>
              <a:srgbClr val="166CC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95" name="Shape 395"/>
          <p:cNvCxnSpPr/>
          <p:nvPr/>
        </p:nvCxnSpPr>
        <p:spPr>
          <a:xfrm>
            <a:off x="2644180" y="1751062"/>
            <a:ext cx="0" cy="179100"/>
          </a:xfrm>
          <a:prstGeom prst="straightConnector1">
            <a:avLst/>
          </a:prstGeom>
          <a:noFill/>
          <a:ln w="9525" cap="flat" cmpd="sng">
            <a:solidFill>
              <a:srgbClr val="166CC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6" name="Shape 396"/>
          <p:cNvSpPr txBox="1"/>
          <p:nvPr/>
        </p:nvSpPr>
        <p:spPr>
          <a:xfrm>
            <a:off x="0" y="3487825"/>
            <a:ext cx="8958300" cy="11841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da-D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Ved dynamisk muskelarbejde tilføres konstant ilt til musklerne, ved statisk kommer der ikke nok </a:t>
            </a:r>
            <a:r>
              <a:rPr lang="da-DK" sz="18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iltforsyning</a:t>
            </a:r>
            <a:r>
              <a:rPr lang="da-DK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ift. arbejdet  - medfører mælkesyreophobning, men det kan også give myoser. 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En </a:t>
            </a:r>
            <a:r>
              <a:rPr lang="da-DK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myose</a:t>
            </a:r>
            <a:r>
              <a:rPr lang="da-DK" sz="1800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er det vi i daglig tale ofte kalder et ”ømt punkt” eller et ”hårdt punkt” i en muskel. </a:t>
            </a:r>
            <a:r>
              <a:rPr lang="da-DK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Myoser</a:t>
            </a:r>
            <a:r>
              <a:rPr lang="da-DK" sz="1800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opstår typisk ved ensidigt gentaget arbejde. f.eks. at trække skulderen op mod ørerne, bevidst som ubevidst. Det kan give </a:t>
            </a:r>
            <a:r>
              <a:rPr lang="da-DK" sz="1800" b="1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myoser</a:t>
            </a:r>
            <a:r>
              <a:rPr lang="da-DK" sz="1800" dirty="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i skulderen, der igen kan det give hovedpine.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Shape 343"/>
          <p:cNvSpPr txBox="1"/>
          <p:nvPr/>
        </p:nvSpPr>
        <p:spPr>
          <a:xfrm>
            <a:off x="2114900" y="308925"/>
            <a:ext cx="6796200" cy="629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2400" b="1">
                <a:solidFill>
                  <a:srgbClr val="0000FF"/>
                </a:solidFill>
              </a:rPr>
              <a:t>Musklernes blodforsyning</a:t>
            </a:r>
          </a:p>
        </p:txBody>
      </p:sp>
      <p:pic>
        <p:nvPicPr>
          <p:cNvPr id="344" name="Shape 344"/>
          <p:cNvPicPr preferRelativeResize="0"/>
          <p:nvPr/>
        </p:nvPicPr>
        <p:blipFill rotWithShape="1">
          <a:blip r:embed="rId3">
            <a:alphaModFix/>
          </a:blip>
          <a:srcRect t="54400" r="54779"/>
          <a:stretch/>
        </p:blipFill>
        <p:spPr>
          <a:xfrm>
            <a:off x="152400" y="1334225"/>
            <a:ext cx="4210400" cy="409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Shape 345"/>
          <p:cNvSpPr txBox="1"/>
          <p:nvPr/>
        </p:nvSpPr>
        <p:spPr>
          <a:xfrm>
            <a:off x="4452075" y="1084325"/>
            <a:ext cx="4459200" cy="36867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1800" dirty="0"/>
              <a:t>Musklerne er rigeligt forsynet med </a:t>
            </a:r>
            <a:r>
              <a:rPr lang="da-DK" sz="1800" dirty="0" err="1"/>
              <a:t>arterioler</a:t>
            </a:r>
            <a:r>
              <a:rPr lang="da-DK" sz="1800" dirty="0"/>
              <a:t> og har et stort </a:t>
            </a:r>
            <a:r>
              <a:rPr lang="da-DK" sz="1800" dirty="0" err="1"/>
              <a:t>kapillærnet</a:t>
            </a:r>
            <a:r>
              <a:rPr lang="da-DK" sz="1800" dirty="0"/>
              <a:t> omkring hver enkelt muskelfiber.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/>
              <a:t> 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/>
              <a:t>I muskelcellerne findes der et rødt farvestof </a:t>
            </a:r>
            <a:r>
              <a:rPr lang="da-DK" sz="1800" i="1" dirty="0" err="1"/>
              <a:t>myoglobin</a:t>
            </a:r>
            <a:r>
              <a:rPr lang="da-DK" sz="1800" i="1" dirty="0"/>
              <a:t>. </a:t>
            </a:r>
          </a:p>
          <a:p>
            <a:pPr lvl="0">
              <a:spcBef>
                <a:spcPts val="0"/>
              </a:spcBef>
              <a:buNone/>
            </a:pPr>
            <a:r>
              <a:rPr lang="da-DK" sz="1800" dirty="0" err="1"/>
              <a:t>Myoglobin</a:t>
            </a:r>
            <a:r>
              <a:rPr lang="da-DK" sz="1800" dirty="0"/>
              <a:t> optager ilt fra hæmoglobin og afgiver det til muskelcellerne under muskelkontraktion.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 descr="balanc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751"/>
            <a:ext cx="9144000" cy="5139035"/>
          </a:xfrm>
          <a:prstGeom prst="rect">
            <a:avLst/>
          </a:prstGeom>
        </p:spPr>
      </p:pic>
      <p:sp>
        <p:nvSpPr>
          <p:cNvPr id="3" name="Tekstboks 2"/>
          <p:cNvSpPr txBox="1"/>
          <p:nvPr/>
        </p:nvSpPr>
        <p:spPr>
          <a:xfrm>
            <a:off x="2071077" y="459154"/>
            <a:ext cx="558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rgbClr val="0000FF"/>
                </a:solidFill>
              </a:rPr>
              <a:t>Hvordan kan vi holde balancen?</a:t>
            </a:r>
          </a:p>
        </p:txBody>
      </p:sp>
      <p:sp>
        <p:nvSpPr>
          <p:cNvPr id="4" name="Tekstboks 3"/>
          <p:cNvSpPr txBox="1"/>
          <p:nvPr/>
        </p:nvSpPr>
        <p:spPr>
          <a:xfrm>
            <a:off x="5890846" y="5427017"/>
            <a:ext cx="30870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200" dirty="0"/>
              <a:t>Edgar Degas (1834-1917) Bronzer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Shape 351"/>
          <p:cNvPicPr preferRelativeResize="0"/>
          <p:nvPr/>
        </p:nvPicPr>
        <p:blipFill rotWithShape="1">
          <a:blip r:embed="rId3">
            <a:alphaModFix/>
          </a:blip>
          <a:srcRect l="16474" t="23384" r="24475" b="2776"/>
          <a:stretch/>
        </p:blipFill>
        <p:spPr>
          <a:xfrm>
            <a:off x="6647061" y="1326828"/>
            <a:ext cx="2381263" cy="2883624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Shape 352"/>
          <p:cNvSpPr txBox="1"/>
          <p:nvPr/>
        </p:nvSpPr>
        <p:spPr>
          <a:xfrm>
            <a:off x="2875400" y="111075"/>
            <a:ext cx="5144700" cy="7128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2400" b="1" dirty="0" err="1">
                <a:solidFill>
                  <a:srgbClr val="0000FF"/>
                </a:solidFill>
              </a:rPr>
              <a:t>Propioception</a:t>
            </a:r>
            <a:r>
              <a:rPr lang="da-DK" sz="2400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353" name="Shape 353"/>
          <p:cNvSpPr txBox="1"/>
          <p:nvPr/>
        </p:nvSpPr>
        <p:spPr>
          <a:xfrm>
            <a:off x="0" y="699474"/>
            <a:ext cx="7161894" cy="5015525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/>
          <a:p>
            <a:pPr lvl="0" rtl="0">
              <a:lnSpc>
                <a:spcPct val="115000"/>
              </a:lnSpc>
              <a:spcBef>
                <a:spcPts val="0"/>
              </a:spcBef>
              <a:buNone/>
            </a:pPr>
            <a:r>
              <a:rPr lang="da-DK" sz="1800" dirty="0" err="1">
                <a:solidFill>
                  <a:srgbClr val="1D1F20"/>
                </a:solidFill>
                <a:highlight>
                  <a:srgbClr val="FFFFFF"/>
                </a:highlight>
              </a:rPr>
              <a:t>Muskel-ledsansen</a:t>
            </a: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 kaldes også for den </a:t>
            </a:r>
            <a:r>
              <a:rPr lang="da-DK" sz="1800" dirty="0" err="1">
                <a:solidFill>
                  <a:srgbClr val="1D1F20"/>
                </a:solidFill>
                <a:highlight>
                  <a:srgbClr val="FFFFFF"/>
                </a:highlight>
              </a:rPr>
              <a:t>proprioceptive</a:t>
            </a: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 sans, stillings- og </a:t>
            </a:r>
            <a:r>
              <a:rPr lang="da-DK" sz="1800" dirty="0" err="1">
                <a:solidFill>
                  <a:srgbClr val="1D1F20"/>
                </a:solidFill>
                <a:highlight>
                  <a:srgbClr val="FFFFFF"/>
                </a:highlight>
              </a:rPr>
              <a:t>bevægelsesansen</a:t>
            </a: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 eller den kinæstetiske sans.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D1F20"/>
              </a:buClr>
              <a:buSzPct val="100000"/>
              <a:buChar char="●"/>
            </a:pP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Kroppens evne til at opfatte bevægelse, muskelkraft, kropsstillinger og kroppens placering i rummet.  </a:t>
            </a:r>
          </a:p>
          <a:p>
            <a:pPr marL="457200" lvl="4" indent="-342900">
              <a:lnSpc>
                <a:spcPct val="115000"/>
              </a:lnSpc>
              <a:buClr>
                <a:srgbClr val="1D1F20"/>
              </a:buClr>
              <a:buSzPct val="100000"/>
              <a:buChar char="●"/>
            </a:pP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Er beliggende i muskler, led og sener i kroppen</a:t>
            </a:r>
          </a:p>
          <a:p>
            <a:pPr marL="457200" lvl="4" indent="-342900">
              <a:lnSpc>
                <a:spcPct val="115000"/>
              </a:lnSpc>
              <a:buClr>
                <a:srgbClr val="1D1F20"/>
              </a:buClr>
              <a:buSzPct val="100000"/>
              <a:buChar char="●"/>
            </a:pP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Sanseceller i muskler, led og sener sender impulser til lillehjernen</a:t>
            </a:r>
          </a:p>
          <a:p>
            <a:pPr marL="457200" lvl="4" indent="-342900">
              <a:lnSpc>
                <a:spcPct val="115000"/>
              </a:lnSpc>
              <a:buClr>
                <a:srgbClr val="1D1F20"/>
              </a:buClr>
              <a:buSzPct val="100000"/>
            </a:pPr>
            <a:endParaRPr lang="da-DK" sz="1800" dirty="0">
              <a:solidFill>
                <a:srgbClr val="1D1F20"/>
              </a:solidFill>
              <a:highlight>
                <a:srgbClr val="FFFFFF"/>
              </a:highlight>
            </a:endParaRPr>
          </a:p>
          <a:p>
            <a:pPr marL="457200" lvl="4" indent="-342900" algn="ctr">
              <a:lnSpc>
                <a:spcPct val="115000"/>
              </a:lnSpc>
              <a:buClr>
                <a:srgbClr val="1D1F20"/>
              </a:buClr>
              <a:buSzPct val="100000"/>
            </a:pPr>
            <a:r>
              <a:rPr lang="da-DK" sz="2400" b="1" dirty="0">
                <a:solidFill>
                  <a:srgbClr val="0000FF"/>
                </a:solidFill>
                <a:highlight>
                  <a:srgbClr val="FFFFFF"/>
                </a:highlight>
              </a:rPr>
              <a:t>Balancen</a:t>
            </a:r>
          </a:p>
          <a:p>
            <a:pPr marL="457200" lvl="0" indent="-342900" rtl="0">
              <a:lnSpc>
                <a:spcPct val="115000"/>
              </a:lnSpc>
              <a:spcBef>
                <a:spcPts val="0"/>
              </a:spcBef>
              <a:buClr>
                <a:srgbClr val="1D1F20"/>
              </a:buClr>
              <a:buSzPct val="100000"/>
            </a:pP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Balancen reguleres i lillehjernen ud fra de samlede impulser fra </a:t>
            </a:r>
            <a:r>
              <a:rPr lang="da-DK" sz="1800" dirty="0" err="1">
                <a:solidFill>
                  <a:srgbClr val="1D1F20"/>
                </a:solidFill>
                <a:highlight>
                  <a:srgbClr val="FFFFFF"/>
                </a:highlight>
              </a:rPr>
              <a:t>propioceptive</a:t>
            </a: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 sans, synssans, taktilsans og </a:t>
            </a:r>
            <a:r>
              <a:rPr lang="da-DK" sz="1800" dirty="0" err="1">
                <a:solidFill>
                  <a:srgbClr val="1D1F20"/>
                </a:solidFill>
                <a:highlight>
                  <a:srgbClr val="FFFFFF"/>
                </a:highlight>
              </a:rPr>
              <a:t>vestibulærsans</a:t>
            </a:r>
            <a:r>
              <a:rPr lang="da-DK" sz="1800" dirty="0">
                <a:solidFill>
                  <a:srgbClr val="1D1F20"/>
                </a:solidFill>
                <a:highlight>
                  <a:srgbClr val="FFFFFF"/>
                </a:highlight>
              </a:rPr>
              <a:t>.</a:t>
            </a:r>
          </a:p>
          <a:p>
            <a:pPr marL="457200" indent="-342900">
              <a:lnSpc>
                <a:spcPct val="115000"/>
              </a:lnSpc>
              <a:buClr>
                <a:srgbClr val="1D1F20"/>
              </a:buClr>
              <a:buSzPct val="100000"/>
              <a:buFontTx/>
              <a:buChar char="●"/>
            </a:pPr>
            <a:endParaRPr lang="da-DK" sz="1800" dirty="0">
              <a:solidFill>
                <a:srgbClr val="1D1F20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Shape 410" descr="muscskelarm1ny4"/>
          <p:cNvPicPr preferRelativeResize="0"/>
          <p:nvPr/>
        </p:nvPicPr>
        <p:blipFill rotWithShape="1">
          <a:blip r:embed="rId3">
            <a:alphaModFix/>
          </a:blip>
          <a:srcRect l="3768" t="7821" r="11335" b="7201"/>
          <a:stretch/>
        </p:blipFill>
        <p:spPr>
          <a:xfrm>
            <a:off x="5364088" y="277813"/>
            <a:ext cx="3668487" cy="3058886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Shape 411"/>
          <p:cNvSpPr txBox="1"/>
          <p:nvPr/>
        </p:nvSpPr>
        <p:spPr>
          <a:xfrm>
            <a:off x="107504" y="269868"/>
            <a:ext cx="8925071" cy="6124754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r>
              <a:rPr lang="da-DK" sz="2400" b="1" i="0" strike="noStrike" cap="none" dirty="0">
                <a:solidFill>
                  <a:srgbClr val="0000FF"/>
                </a:solidFill>
              </a:rPr>
              <a:t>Senerne (</a:t>
            </a:r>
            <a:r>
              <a:rPr lang="da-DK" sz="2400" b="1" i="0" strike="noStrike" cap="none" dirty="0" err="1">
                <a:solidFill>
                  <a:srgbClr val="0000FF"/>
                </a:solidFill>
              </a:rPr>
              <a:t>tendo/tendinae</a:t>
            </a:r>
            <a:r>
              <a:rPr lang="da-DK" sz="2400" b="1" i="0" strike="noStrike" cap="none" dirty="0">
                <a:solidFill>
                  <a:srgbClr val="0000FF"/>
                </a:solidFill>
              </a:rPr>
              <a:t>)</a:t>
            </a:r>
            <a:endParaRPr lang="da-DK" sz="1800" b="0" i="0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R="0" lvl="0" algn="l" rtl="0">
              <a:spcBef>
                <a:spcPts val="0"/>
              </a:spcBef>
              <a:buNone/>
            </a:pPr>
            <a:endParaRPr sz="1800" b="1" dirty="0">
              <a:solidFill>
                <a:schemeClr val="dk1"/>
              </a:solidFill>
            </a:endParaRP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forbinder musklerne med knoglerne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kan ikke trække sig sammen som muskler kan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består af elastisk bindevæv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viderebringer muskelkraften til knoglen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er omgivet af en tynd senehinde 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-   undtagen ved hånd- og fodled, hvor senerne er </a:t>
            </a:r>
          </a:p>
          <a:p>
            <a:pPr marR="0" lvl="0" indent="457200" algn="l" rtl="0">
              <a:spcBef>
                <a:spcPts val="0"/>
              </a:spcBef>
              <a:buNone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omgivet seneskeder (tynde ansamlinger af væske, </a:t>
            </a:r>
          </a:p>
          <a:p>
            <a:pPr marR="0" lvl="0" indent="457200" algn="l" rtl="0">
              <a:spcBef>
                <a:spcPts val="0"/>
              </a:spcBef>
              <a:buNone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der gør at</a:t>
            </a:r>
            <a:r>
              <a:rPr lang="da-DK" sz="1800" dirty="0"/>
              <a:t> </a:t>
            </a: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senerne glider bedre,)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Mange af senerne er beskyttet af små slimsække, </a:t>
            </a:r>
            <a:r>
              <a:rPr lang="da-DK" sz="1800" b="1" i="1" u="none" strike="noStrike" cap="none" dirty="0" err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bursae</a:t>
            </a: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der nedsætter gnidningsmodstanden</a:t>
            </a:r>
          </a:p>
          <a:p>
            <a:pPr marR="0" lvl="0" algn="l" rtl="0">
              <a:spcBef>
                <a:spcPts val="0"/>
              </a:spcBef>
              <a:buNone/>
            </a:pPr>
            <a:r>
              <a:rPr lang="da-DK" sz="18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Ligamenter = ledbånd: </a:t>
            </a:r>
          </a:p>
          <a:p>
            <a:pPr marL="4572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streng af fibrøst bindevæv </a:t>
            </a:r>
          </a:p>
          <a:p>
            <a:pPr marL="457200" marR="0" lvl="0" indent="-342900" algn="l" rtl="0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●"/>
            </a:pPr>
            <a:r>
              <a:rPr lang="da-DK"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stabiliserer og begrænser et leds bevægelighed i bestemte retninger og standser bevægelsen i leddets yderstillinger (forstærker leddet)</a:t>
            </a: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buSzPct val="25000"/>
              <a:buNone/>
            </a:pPr>
            <a:endParaRPr sz="16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Skærmbillede 2019-11-28 kl. 13.36.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4378" y="827790"/>
            <a:ext cx="4559622" cy="4442709"/>
          </a:xfrm>
          <a:prstGeom prst="rect">
            <a:avLst/>
          </a:prstGeom>
        </p:spPr>
      </p:pic>
      <p:sp>
        <p:nvSpPr>
          <p:cNvPr id="2" name="Tekstboks 1"/>
          <p:cNvSpPr txBox="1"/>
          <p:nvPr/>
        </p:nvSpPr>
        <p:spPr>
          <a:xfrm>
            <a:off x="2105094" y="366126"/>
            <a:ext cx="5022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b="1" dirty="0">
                <a:solidFill>
                  <a:srgbClr val="0000FF"/>
                </a:solidFill>
              </a:rPr>
              <a:t>Bindevævet eller </a:t>
            </a:r>
            <a:r>
              <a:rPr lang="da-DK" sz="2400" b="1" dirty="0" err="1">
                <a:solidFill>
                  <a:srgbClr val="0000FF"/>
                </a:solidFill>
              </a:rPr>
              <a:t>fascialvævet</a:t>
            </a:r>
            <a:endParaRPr lang="da-DK" sz="2400" b="1" dirty="0">
              <a:solidFill>
                <a:srgbClr val="0000FF"/>
              </a:solidFill>
            </a:endParaRPr>
          </a:p>
        </p:txBody>
      </p:sp>
      <p:sp>
        <p:nvSpPr>
          <p:cNvPr id="3" name="Tekstboks 2"/>
          <p:cNvSpPr txBox="1"/>
          <p:nvPr/>
        </p:nvSpPr>
        <p:spPr>
          <a:xfrm>
            <a:off x="423306" y="1041172"/>
            <a:ext cx="44733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/>
              <a:t>Stort finmasket net af væv, der findes i hele kroppen. </a:t>
            </a:r>
          </a:p>
          <a:p>
            <a:r>
              <a:rPr lang="da-DK" sz="1800" dirty="0"/>
              <a:t>Bindevævet ”limer” kroppen sammen og forbinder bl.a. muskler og knogler til hinanden. </a:t>
            </a:r>
          </a:p>
          <a:p>
            <a:r>
              <a:rPr lang="da-DK" sz="1800" dirty="0"/>
              <a:t>Bindevævet varierer i tykkelse, styrke og funktion afhængigt af, hvor i kroppen det ligger. </a:t>
            </a:r>
          </a:p>
          <a:p>
            <a:r>
              <a:rPr lang="da-DK" sz="1800" dirty="0"/>
              <a:t>Noget er helt fint som et stærkt spindelvæv ligesom det løse bindevæv under huden, mens andet er hårdt som gummibånd, f.eks. sener og ledbånd</a:t>
            </a:r>
            <a:r>
              <a:rPr lang="da-DK" dirty="0"/>
              <a:t>.</a:t>
            </a:r>
          </a:p>
        </p:txBody>
      </p:sp>
      <p:sp>
        <p:nvSpPr>
          <p:cNvPr id="5" name="Tekstboks 4"/>
          <p:cNvSpPr txBox="1"/>
          <p:nvPr/>
        </p:nvSpPr>
        <p:spPr>
          <a:xfrm>
            <a:off x="6086465" y="5407223"/>
            <a:ext cx="28830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100" dirty="0"/>
              <a:t>Billede: </a:t>
            </a:r>
            <a:r>
              <a:rPr lang="da-DK" sz="1100" dirty="0" err="1"/>
              <a:t>www.reformrefresh.dk</a:t>
            </a:r>
            <a:endParaRPr lang="da-DK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Shape 416"/>
          <p:cNvPicPr preferRelativeResize="0"/>
          <p:nvPr/>
        </p:nvPicPr>
        <p:blipFill rotWithShape="1">
          <a:blip r:embed="rId3">
            <a:alphaModFix/>
          </a:blip>
          <a:srcRect l="5751" b="7428"/>
          <a:stretch/>
        </p:blipFill>
        <p:spPr>
          <a:xfrm>
            <a:off x="5395973" y="164902"/>
            <a:ext cx="3514200" cy="258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Shape 4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4574" y="1960451"/>
            <a:ext cx="2289300" cy="277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Shape 4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99" y="164901"/>
            <a:ext cx="2209500" cy="40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wrap="square"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da-DK" sz="2400" b="1" dirty="0">
                <a:solidFill>
                  <a:srgbClr val="0000FF"/>
                </a:solidFill>
              </a:rPr>
              <a:t>Repetition </a:t>
            </a:r>
          </a:p>
        </p:txBody>
      </p:sp>
      <p:sp>
        <p:nvSpPr>
          <p:cNvPr id="425" name="Shape 425"/>
          <p:cNvSpPr txBox="1">
            <a:spLocks noGrp="1"/>
          </p:cNvSpPr>
          <p:nvPr>
            <p:ph sz="quarter" idx="1"/>
          </p:nvPr>
        </p:nvSpPr>
        <p:spPr>
          <a:xfrm>
            <a:off x="343475" y="1012228"/>
            <a:ext cx="8229600" cy="3284100"/>
          </a:xfrm>
          <a:prstGeom prst="rect">
            <a:avLst/>
          </a:prstGeom>
        </p:spPr>
        <p:txBody>
          <a:bodyPr wrap="square" lIns="91425" tIns="91425" rIns="91425" bIns="91425" anchor="t" anchorCtr="0">
            <a:noAutofit/>
          </a:bodyPr>
          <a:lstStyle/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da-DK" sz="1800" dirty="0"/>
              <a:t>Nævn de 3 forskellige muskeltyper.</a:t>
            </a:r>
            <a:r>
              <a:rPr lang="da-DK" dirty="0"/>
              <a:t> </a:t>
            </a:r>
            <a:endParaRPr lang="da-DK" sz="1800" dirty="0"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da-DK" sz="1800" dirty="0"/>
              <a:t>Nævn mindst 4 opgaver, som tværstribet muskulatur har.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da-DK" sz="1800" dirty="0"/>
              <a:t>Forklar kort musklernes opbygning.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da-DK" sz="1800" dirty="0"/>
              <a:t>Hvad er </a:t>
            </a:r>
            <a:r>
              <a:rPr lang="da-DK" sz="1800" dirty="0" err="1"/>
              <a:t>myoglobin</a:t>
            </a:r>
            <a:r>
              <a:rPr lang="da-DK" sz="1800" dirty="0"/>
              <a:t>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da-DK" sz="1800" dirty="0"/>
              <a:t>Hvad betyder ordet </a:t>
            </a:r>
            <a:r>
              <a:rPr lang="da-DK" sz="1800" dirty="0" err="1"/>
              <a:t>propioception</a:t>
            </a:r>
            <a:r>
              <a:rPr lang="da-DK" sz="1800" dirty="0"/>
              <a:t>?</a:t>
            </a:r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da-DK" sz="1800" dirty="0"/>
              <a:t>Hvad er forskellen på dynamisk og statisk muskelarbejde? Giv eksempler på de to typer muskelarbejde.</a:t>
            </a:r>
          </a:p>
          <a:p>
            <a:pPr marL="457200" lvl="0" indent="-342900" rtl="0">
              <a:spcBef>
                <a:spcPts val="0"/>
              </a:spcBef>
              <a:buSzPct val="100000"/>
              <a:buAutoNum type="arabicPeriod"/>
            </a:pPr>
            <a:r>
              <a:rPr lang="da-DK" sz="1800" dirty="0"/>
              <a:t>Forklar hvad der sker med modarbejdende muskler når vi fx. bøjer albuet.</a:t>
            </a:r>
          </a:p>
          <a:p>
            <a:pPr marL="0" lvl="0" indent="0" rt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sz="1800" dirty="0"/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 rt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  <a:p>
            <a:pPr lvl="0">
              <a:spcBef>
                <a:spcPts val="0"/>
              </a:spcBef>
              <a:buNone/>
            </a:pPr>
            <a:endParaRPr dirty="0"/>
          </a:p>
        </p:txBody>
      </p:sp>
      <p:pic>
        <p:nvPicPr>
          <p:cNvPr id="427" name="Shape 4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311875" y="359875"/>
            <a:ext cx="1374925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Billede 5" descr="balan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0231" y="3762700"/>
            <a:ext cx="3116385" cy="1751444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ape 4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998845" y="265346"/>
            <a:ext cx="964549" cy="779413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Shape 469"/>
          <p:cNvSpPr txBox="1">
            <a:spLocks noGrp="1"/>
          </p:cNvSpPr>
          <p:nvPr>
            <p:ph type="title"/>
          </p:nvPr>
        </p:nvSpPr>
        <p:spPr>
          <a:xfrm>
            <a:off x="251520" y="121196"/>
            <a:ext cx="8414372" cy="2883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r>
              <a:rPr lang="da-DK" sz="2400" b="1" i="0" strike="noStrike" cap="none" dirty="0">
                <a:solidFill>
                  <a:srgbClr val="0000FF"/>
                </a:solidFill>
                <a:latin typeface="+mj-lt"/>
                <a:ea typeface="Trebuchet MS"/>
                <a:cs typeface="Trebuchet MS"/>
                <a:sym typeface="Trebuchet MS"/>
              </a:rPr>
              <a:t>Opgave om undersøgelser</a:t>
            </a:r>
          </a:p>
        </p:txBody>
      </p:sp>
      <p:sp>
        <p:nvSpPr>
          <p:cNvPr id="470" name="Shape 470"/>
          <p:cNvSpPr txBox="1">
            <a:spLocks noGrp="1"/>
          </p:cNvSpPr>
          <p:nvPr>
            <p:ph sz="quarter" idx="1"/>
          </p:nvPr>
        </p:nvSpPr>
        <p:spPr>
          <a:xfrm>
            <a:off x="251520" y="553244"/>
            <a:ext cx="8229600" cy="4800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r>
              <a:rPr lang="da-DK" i="0" strike="noStrike" cap="none" dirty="0">
                <a:solidFill>
                  <a:srgbClr val="0000FF"/>
                </a:solidFill>
                <a:latin typeface="+mn-lt"/>
                <a:ea typeface="Trebuchet MS"/>
                <a:cs typeface="Trebuchet MS"/>
                <a:sym typeface="Trebuchet MS"/>
              </a:rPr>
              <a:t>Find viden om følgende relevante undersøgelser i forbindelse med lidelser i bevægeapparatet: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endParaRPr lang="da-DK" dirty="0">
              <a:solidFill>
                <a:srgbClr val="0000FF"/>
              </a:solidFill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buClr>
                <a:srgbClr val="005DA3"/>
              </a:buClr>
              <a:buSzPct val="25000"/>
              <a:buFont typeface="Trebuchet MS"/>
              <a:buNone/>
            </a:pPr>
            <a:endParaRPr lang="da-DK" i="0" strike="noStrike" cap="none" dirty="0">
              <a:solidFill>
                <a:srgbClr val="0000FF"/>
              </a:solidFill>
              <a:latin typeface="+mn-lt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i="0" u="none" strike="noStrike" cap="none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Blodprøver – hvilke prøver er relevante?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 err="1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Ledvæskeundersøgelse</a:t>
            </a:r>
            <a:endParaRPr lang="da-DK" sz="1600" dirty="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Knoglemarvsprøve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Knoglebiopsi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Røntgenundersøgelse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CT-scanning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MR-scanning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DEXA-scanning</a:t>
            </a:r>
          </a:p>
          <a:p>
            <a:pPr marL="342900" marR="0" lvl="0" indent="-342900" algn="l" rtl="0">
              <a:lnSpc>
                <a:spcPct val="90000"/>
              </a:lnSpc>
              <a:spcBef>
                <a:spcPts val="260"/>
              </a:spcBef>
              <a:buClr>
                <a:srgbClr val="005DA3"/>
              </a:buClr>
              <a:buSzPct val="100000"/>
              <a:buFont typeface="+mj-lt"/>
              <a:buAutoNum type="arabicPeriod"/>
            </a:pPr>
            <a:r>
              <a:rPr lang="da-DK" sz="1600" dirty="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Knoglexintigrafi</a:t>
            </a:r>
          </a:p>
        </p:txBody>
      </p:sp>
      <p:pic>
        <p:nvPicPr>
          <p:cNvPr id="471" name="Shape 471" descr="rigo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33098" y="1434631"/>
            <a:ext cx="3801163" cy="3245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genkapital">
  <a:themeElements>
    <a:clrScheme name="Egenkapital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genkapital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genkapita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Egenkapital.thmx</Template>
  <TotalTime>6979</TotalTime>
  <Words>1523</Words>
  <Application>Microsoft Macintosh PowerPoint</Application>
  <PresentationFormat>Skærmshow (16:10)</PresentationFormat>
  <Paragraphs>347</Paragraphs>
  <Slides>39</Slides>
  <Notes>23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39</vt:i4>
      </vt:variant>
    </vt:vector>
  </HeadingPairs>
  <TitlesOfParts>
    <vt:vector size="46" baseType="lpstr">
      <vt:lpstr>Arial</vt:lpstr>
      <vt:lpstr>Calibri</vt:lpstr>
      <vt:lpstr>Franklin Gothic Book</vt:lpstr>
      <vt:lpstr>Perpetua</vt:lpstr>
      <vt:lpstr>Trebuchet MS</vt:lpstr>
      <vt:lpstr>Wingdings 2</vt:lpstr>
      <vt:lpstr>Egenkapital</vt:lpstr>
      <vt:lpstr>Anatomi, fysiologi, patologi og psykologi</vt:lpstr>
      <vt:lpstr>Hvorfor er det relevant for dig?</vt:lpstr>
      <vt:lpstr>Anatomi og fysiologi</vt:lpstr>
      <vt:lpstr>P-P-P</vt:lpstr>
      <vt:lpstr>Bevægeapparatet</vt:lpstr>
      <vt:lpstr>Bevægeapparatet består af…</vt:lpstr>
      <vt:lpstr>PowerPoint-præsentation</vt:lpstr>
      <vt:lpstr>Skelettet er levende!</vt:lpstr>
      <vt:lpstr>Skelettet og knogler</vt:lpstr>
      <vt:lpstr>Skelettet består af 206 knogler (os)</vt:lpstr>
      <vt:lpstr>Knoglernes opbygning </vt:lpstr>
      <vt:lpstr>Knoglemarven (medulla ossium)</vt:lpstr>
      <vt:lpstr>Knoglerne består af</vt:lpstr>
      <vt:lpstr>PowerPoint-præsentation</vt:lpstr>
      <vt:lpstr>PowerPoint-præsentation</vt:lpstr>
      <vt:lpstr>Led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Ledbevægelse i columna</vt:lpstr>
      <vt:lpstr> Muskler, bindevæv og sener </vt:lpstr>
      <vt:lpstr>PowerPoint-præsentation</vt:lpstr>
      <vt:lpstr>Den tværstribede muskulaturs funktioner</vt:lpstr>
      <vt:lpstr>PowerPoint-præsentation</vt:lpstr>
      <vt:lpstr>PowerPoint-præsentation</vt:lpstr>
      <vt:lpstr>PowerPoint-præsentation</vt:lpstr>
      <vt:lpstr>Muskelbevægelse (s. 395) </vt:lpstr>
      <vt:lpstr>Muskelarbejde (s. 396)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Repetition </vt:lpstr>
      <vt:lpstr>Opgave om undersøgelser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BEVÆGEAPPARATET – ANATOMI OG FYSIOLOGI</dc:title>
  <cp:lastModifiedBy>Anne Hiitola-Pedersen</cp:lastModifiedBy>
  <cp:revision>26</cp:revision>
  <dcterms:created xsi:type="dcterms:W3CDTF">2020-10-07T13:07:41Z</dcterms:created>
  <dcterms:modified xsi:type="dcterms:W3CDTF">2022-04-07T14:10:02Z</dcterms:modified>
</cp:coreProperties>
</file>