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7"/>
  </p:notesMasterIdLst>
  <p:sldIdLst>
    <p:sldId id="256" r:id="rId2"/>
    <p:sldId id="269" r:id="rId3"/>
    <p:sldId id="258" r:id="rId4"/>
    <p:sldId id="259" r:id="rId5"/>
    <p:sldId id="260" r:id="rId6"/>
    <p:sldId id="261" r:id="rId7"/>
    <p:sldId id="277" r:id="rId8"/>
    <p:sldId id="278" r:id="rId9"/>
    <p:sldId id="272" r:id="rId10"/>
    <p:sldId id="273" r:id="rId11"/>
    <p:sldId id="280" r:id="rId12"/>
    <p:sldId id="274" r:id="rId13"/>
    <p:sldId id="279" r:id="rId14"/>
    <p:sldId id="276" r:id="rId15"/>
    <p:sldId id="268" r:id="rId16"/>
  </p:sldIdLst>
  <p:sldSz cx="9144000" cy="5715000" type="screen16x10"/>
  <p:notesSz cx="6858000" cy="9144000"/>
  <p:embeddedFontLs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Rockwell" panose="02060603020205020403" pitchFamily="18" charset="77"/>
      <p:regular r:id="rId24"/>
      <p:bold r:id="rId25"/>
      <p:italic r:id="rId26"/>
      <p:boldItalic r:id="rId27"/>
    </p:embeddedFont>
    <p:embeddedFont>
      <p:font typeface="Trebuchet MS" panose="020B0703020202090204" pitchFamily="34" charset="0"/>
      <p:regular r:id="rId28"/>
      <p:bold r:id="rId29"/>
      <p:italic r:id="rId30"/>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582"/>
  </p:normalViewPr>
  <p:slideViewPr>
    <p:cSldViewPr snapToGrid="0" snapToObjects="1">
      <p:cViewPr varScale="1">
        <p:scale>
          <a:sx n="144" d="100"/>
          <a:sy n="144" d="100"/>
        </p:scale>
        <p:origin x="480" y="176"/>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2: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737eb0375_0_436: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737eb0375_0_4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737eb0375_0_44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737eb0375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737eb0375_0_44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737eb0375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9: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5BA80-CB7A-CB41-B623-9354C2F77279}"/>
              </a:ext>
            </a:extLst>
          </p:cNvPr>
          <p:cNvSpPr>
            <a:spLocks noGrp="1"/>
          </p:cNvSpPr>
          <p:nvPr>
            <p:ph type="ctrTitle"/>
          </p:nvPr>
        </p:nvSpPr>
        <p:spPr>
          <a:xfrm>
            <a:off x="1143000" y="935302"/>
            <a:ext cx="6858000" cy="1989667"/>
          </a:xfrm>
        </p:spPr>
        <p:txBody>
          <a:bodyPr anchor="b"/>
          <a:lstStyle>
            <a:lvl1pPr algn="ctr">
              <a:defRPr sz="4500"/>
            </a:lvl1pPr>
          </a:lstStyle>
          <a:p>
            <a:r>
              <a:rPr lang="da-DK"/>
              <a:t>Klik for at redigere titeltypografien i masteren</a:t>
            </a:r>
          </a:p>
        </p:txBody>
      </p:sp>
      <p:sp>
        <p:nvSpPr>
          <p:cNvPr id="3" name="Undertitel 2">
            <a:extLst>
              <a:ext uri="{FF2B5EF4-FFF2-40B4-BE49-F238E27FC236}">
                <a16:creationId xmlns:a16="http://schemas.microsoft.com/office/drawing/2014/main" id="{484523A8-4577-EC45-8A22-D42E280C3E92}"/>
              </a:ext>
            </a:extLst>
          </p:cNvPr>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02B4E7B-3F66-8445-9D66-9643F7D02B54}"/>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53982BA1-5008-5D45-B803-96D3F61BA03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137BB0B-675B-1846-A5A0-786BAC26F8E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4518642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E253F-842B-B04C-B204-6BF2B3983A4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612E915-587E-784E-8A7B-D8CD7210510D}"/>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21F0700-C65C-2543-A8AF-3E583E72C68D}"/>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D4526BA8-8FF7-5E40-94AB-2AE2016A1E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725814-89B5-1641-A7E8-7439B689B2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11072638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18F6A3-79BA-314B-BF5D-39FD8B81466E}"/>
              </a:ext>
            </a:extLst>
          </p:cNvPr>
          <p:cNvSpPr>
            <a:spLocks noGrp="1"/>
          </p:cNvSpPr>
          <p:nvPr>
            <p:ph type="title"/>
          </p:nvPr>
        </p:nvSpPr>
        <p:spPr>
          <a:xfrm>
            <a:off x="623888" y="1424782"/>
            <a:ext cx="7886700" cy="2377281"/>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2FFD70AB-9430-994A-8B6C-73327B65817D}"/>
              </a:ext>
            </a:extLst>
          </p:cNvPr>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AFE60EE-7A24-E243-9E07-C2CBCB2FF0F9}"/>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013EB6CC-B2DA-374F-AE34-738DCDAABC0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1DBE74-611F-764E-ACB0-7CDD15A41CD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236031317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3D1EC4-AC93-3142-B9A4-91EA4E21EED8}"/>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181D333-D49F-B244-BFD8-4832E9433B35}"/>
              </a:ext>
            </a:extLst>
          </p:cNvPr>
          <p:cNvSpPr>
            <a:spLocks noGrp="1"/>
          </p:cNvSpPr>
          <p:nvPr>
            <p:ph sz="half" idx="1"/>
          </p:nvPr>
        </p:nvSpPr>
        <p:spPr>
          <a:xfrm>
            <a:off x="628650" y="1521354"/>
            <a:ext cx="3886200" cy="362611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BAD6972-43F9-1C4E-BA98-C5B8D99277A5}"/>
              </a:ext>
            </a:extLst>
          </p:cNvPr>
          <p:cNvSpPr>
            <a:spLocks noGrp="1"/>
          </p:cNvSpPr>
          <p:nvPr>
            <p:ph sz="half" idx="2"/>
          </p:nvPr>
        </p:nvSpPr>
        <p:spPr>
          <a:xfrm>
            <a:off x="4629150" y="1521354"/>
            <a:ext cx="3886200" cy="362611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C62FA275-F214-4A43-8E11-0DEEDBBF8057}"/>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6" name="Pladsholder til sidefod 5">
            <a:extLst>
              <a:ext uri="{FF2B5EF4-FFF2-40B4-BE49-F238E27FC236}">
                <a16:creationId xmlns:a16="http://schemas.microsoft.com/office/drawing/2014/main" id="{1444AD4C-F6A9-4B40-B9ED-89CE5485932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75C0E29-F915-974B-AECD-1FF6D00B438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42876343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2AFF0-1555-FF42-ACFC-5119BFE1C27A}"/>
              </a:ext>
            </a:extLst>
          </p:cNvPr>
          <p:cNvSpPr>
            <a:spLocks noGrp="1"/>
          </p:cNvSpPr>
          <p:nvPr>
            <p:ph type="title"/>
          </p:nvPr>
        </p:nvSpPr>
        <p:spPr>
          <a:xfrm>
            <a:off x="629841" y="304271"/>
            <a:ext cx="7886700" cy="1104636"/>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2FEBFBF-7817-8C42-AB16-25C2FBF09E4E}"/>
              </a:ext>
            </a:extLst>
          </p:cNvPr>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AC521BF-0020-3C43-BBE2-DD56B27B0262}"/>
              </a:ext>
            </a:extLst>
          </p:cNvPr>
          <p:cNvSpPr>
            <a:spLocks noGrp="1"/>
          </p:cNvSpPr>
          <p:nvPr>
            <p:ph sz="half" idx="2"/>
          </p:nvPr>
        </p:nvSpPr>
        <p:spPr>
          <a:xfrm>
            <a:off x="629842" y="2087563"/>
            <a:ext cx="3868340" cy="307049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8724BC3-8CB4-644A-BB5C-E20DE07287B6}"/>
              </a:ext>
            </a:extLst>
          </p:cNvPr>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C4D9B5B-2726-464E-8EED-B63DB06927C6}"/>
              </a:ext>
            </a:extLst>
          </p:cNvPr>
          <p:cNvSpPr>
            <a:spLocks noGrp="1"/>
          </p:cNvSpPr>
          <p:nvPr>
            <p:ph sz="quarter" idx="4"/>
          </p:nvPr>
        </p:nvSpPr>
        <p:spPr>
          <a:xfrm>
            <a:off x="4629150" y="2087563"/>
            <a:ext cx="3887391" cy="307049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F0014D2-848C-A347-8840-344754C3E341}"/>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8" name="Pladsholder til sidefod 7">
            <a:extLst>
              <a:ext uri="{FF2B5EF4-FFF2-40B4-BE49-F238E27FC236}">
                <a16:creationId xmlns:a16="http://schemas.microsoft.com/office/drawing/2014/main" id="{206171FC-7B2E-384A-A6C1-D01C23604DF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B856F47-A361-964F-8E43-CA3FD2F8759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1037205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E6FE63-D671-9C4E-8F99-E2E5C4FCF71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1A84559-DCD8-5A4E-BF19-F7E094635866}"/>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4" name="Pladsholder til sidefod 3">
            <a:extLst>
              <a:ext uri="{FF2B5EF4-FFF2-40B4-BE49-F238E27FC236}">
                <a16:creationId xmlns:a16="http://schemas.microsoft.com/office/drawing/2014/main" id="{A45884F9-76A5-DD4A-938D-3748880EDBC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5312785-E975-4845-AD5B-F38D4D0EAD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422425716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A2E37B1-5265-EB47-A8F9-5113BB74C31E}"/>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3" name="Pladsholder til sidefod 2">
            <a:extLst>
              <a:ext uri="{FF2B5EF4-FFF2-40B4-BE49-F238E27FC236}">
                <a16:creationId xmlns:a16="http://schemas.microsoft.com/office/drawing/2014/main" id="{13DAEE11-F4C0-024E-BB36-2B3D2DAEF36F}"/>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051C12B-A4DF-D64E-A4EA-8F4D5B314B1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181017772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8E4FE2-9070-4548-8CCE-2ABC91C42048}"/>
              </a:ext>
            </a:extLst>
          </p:cNvPr>
          <p:cNvSpPr>
            <a:spLocks noGrp="1"/>
          </p:cNvSpPr>
          <p:nvPr>
            <p:ph type="title"/>
          </p:nvPr>
        </p:nvSpPr>
        <p:spPr>
          <a:xfrm>
            <a:off x="629841" y="381000"/>
            <a:ext cx="2949178" cy="1333500"/>
          </a:xfrm>
        </p:spPr>
        <p:txBody>
          <a:bodyPr anchor="b"/>
          <a:lstStyle>
            <a:lvl1pPr>
              <a:defRPr sz="24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31466F4-E264-794F-A85D-32DEA0F07F86}"/>
              </a:ext>
            </a:extLst>
          </p:cNvPr>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1D511243-8116-EF4C-8823-4C6F11318844}"/>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BAB49A1-B81C-7549-B862-0602B59C9BAE}"/>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6" name="Pladsholder til sidefod 5">
            <a:extLst>
              <a:ext uri="{FF2B5EF4-FFF2-40B4-BE49-F238E27FC236}">
                <a16:creationId xmlns:a16="http://schemas.microsoft.com/office/drawing/2014/main" id="{2355675B-1BE8-1E4D-ABAE-0A50BF812BA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CE6CA18-4457-EC49-B3F2-CF240CEF55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19028913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F89A58-A5F9-874A-9A5D-C336816B3130}"/>
              </a:ext>
            </a:extLst>
          </p:cNvPr>
          <p:cNvSpPr>
            <a:spLocks noGrp="1"/>
          </p:cNvSpPr>
          <p:nvPr>
            <p:ph type="title"/>
          </p:nvPr>
        </p:nvSpPr>
        <p:spPr>
          <a:xfrm>
            <a:off x="629841" y="381000"/>
            <a:ext cx="2949178" cy="1333500"/>
          </a:xfrm>
        </p:spPr>
        <p:txBody>
          <a:bodyPr anchor="b"/>
          <a:lstStyle>
            <a:lvl1pPr>
              <a:defRPr sz="24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21B1045F-C30C-0242-9361-13D366EC96EE}"/>
              </a:ext>
            </a:extLst>
          </p:cNvPr>
          <p:cNvSpPr>
            <a:spLocks noGrp="1"/>
          </p:cNvSpPr>
          <p:nvPr>
            <p:ph type="pic" idx="1"/>
          </p:nvPr>
        </p:nvSpPr>
        <p:spPr>
          <a:xfrm>
            <a:off x="3887391" y="822855"/>
            <a:ext cx="4629150" cy="40613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a-DK"/>
          </a:p>
        </p:txBody>
      </p:sp>
      <p:sp>
        <p:nvSpPr>
          <p:cNvPr id="4" name="Pladsholder til tekst 3">
            <a:extLst>
              <a:ext uri="{FF2B5EF4-FFF2-40B4-BE49-F238E27FC236}">
                <a16:creationId xmlns:a16="http://schemas.microsoft.com/office/drawing/2014/main" id="{F76BBB80-399C-0540-880F-5AA1BC221713}"/>
              </a:ext>
            </a:extLst>
          </p:cNvPr>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928B629-29F6-4240-BB1E-BFC6B2089C64}"/>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6" name="Pladsholder til sidefod 5">
            <a:extLst>
              <a:ext uri="{FF2B5EF4-FFF2-40B4-BE49-F238E27FC236}">
                <a16:creationId xmlns:a16="http://schemas.microsoft.com/office/drawing/2014/main" id="{27D48D73-754E-BA4F-8A05-BE0E2677804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3C3C24C-6E73-1042-8242-AAB00E9395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241690034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1ABC6A-3A4E-4B41-830D-8899D246C87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E5F091C-485E-004C-811A-3A84C5E8432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6FB14F9-1E5A-C747-8D56-E1E1B2DD2BDF}"/>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AB90428B-DBDE-B04E-B70B-3BE3530E50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7AE6FA0-B8D0-474A-8670-9192D07FCB4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32374692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DB739ED-5530-6644-A774-5207D9AD346D}"/>
              </a:ext>
            </a:extLst>
          </p:cNvPr>
          <p:cNvSpPr>
            <a:spLocks noGrp="1"/>
          </p:cNvSpPr>
          <p:nvPr>
            <p:ph type="title" orient="vert"/>
          </p:nvPr>
        </p:nvSpPr>
        <p:spPr>
          <a:xfrm>
            <a:off x="6543675" y="304271"/>
            <a:ext cx="1971675" cy="484319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AE02E3D-928C-BB41-A6DE-458CC157C436}"/>
              </a:ext>
            </a:extLst>
          </p:cNvPr>
          <p:cNvSpPr>
            <a:spLocks noGrp="1"/>
          </p:cNvSpPr>
          <p:nvPr>
            <p:ph type="body" orient="vert" idx="1"/>
          </p:nvPr>
        </p:nvSpPr>
        <p:spPr>
          <a:xfrm>
            <a:off x="628650" y="304271"/>
            <a:ext cx="5800725" cy="484319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8A83BDE-8AC1-E248-8427-0956FAE98CFD}"/>
              </a:ext>
            </a:extLst>
          </p:cNvPr>
          <p:cNvSpPr>
            <a:spLocks noGrp="1"/>
          </p:cNvSpPr>
          <p:nvPr>
            <p:ph type="dt" sz="half" idx="10"/>
          </p:nvPr>
        </p:nvSpPr>
        <p:spPr/>
        <p:txBody>
          <a:body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D53F34C7-383F-F14A-83F2-B922264C8B8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27AAAAB-6C26-9641-B0C7-35FA9118188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18638090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side">
  <p:cSld name="Blank side">
    <p:spTree>
      <p:nvGrpSpPr>
        <p:cNvPr id="1" name="Shape 82"/>
        <p:cNvGrpSpPr/>
        <p:nvPr/>
      </p:nvGrpSpPr>
      <p:grpSpPr>
        <a:xfrm>
          <a:off x="0" y="0"/>
          <a:ext cx="0" cy="0"/>
          <a:chOff x="0" y="0"/>
          <a:chExt cx="0" cy="0"/>
        </a:xfrm>
      </p:grpSpPr>
    </p:spTree>
    <p:extLst>
      <p:ext uri="{BB962C8B-B14F-4D97-AF65-F5344CB8AC3E}">
        <p14:creationId xmlns:p14="http://schemas.microsoft.com/office/powerpoint/2010/main" val="2508471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ndhold + høj billede">
  <p:cSld name="Indhold + høj billede">
    <p:bg>
      <p:bgPr>
        <a:blipFill rotWithShape="1">
          <a:blip r:embed="rId2">
            <a:alphaModFix amt="5000"/>
          </a:blip>
          <a:stretch>
            <a:fillRect/>
          </a:stretch>
        </a:blipFill>
        <a:effectLst/>
      </p:bgPr>
    </p:bg>
    <p:spTree>
      <p:nvGrpSpPr>
        <p:cNvPr id="1" name="Shape 83"/>
        <p:cNvGrpSpPr/>
        <p:nvPr/>
      </p:nvGrpSpPr>
      <p:grpSpPr>
        <a:xfrm>
          <a:off x="0" y="0"/>
          <a:ext cx="0" cy="0"/>
          <a:chOff x="0" y="0"/>
          <a:chExt cx="0" cy="0"/>
        </a:xfrm>
      </p:grpSpPr>
      <p:sp>
        <p:nvSpPr>
          <p:cNvPr id="84" name="Google Shape;84;p14"/>
          <p:cNvSpPr txBox="1">
            <a:spLocks noGrp="1"/>
          </p:cNvSpPr>
          <p:nvPr>
            <p:ph type="dt" idx="10"/>
          </p:nvPr>
        </p:nvSpPr>
        <p:spPr>
          <a:xfrm>
            <a:off x="1475657" y="5017740"/>
            <a:ext cx="1512300" cy="304200"/>
          </a:xfrm>
          <a:prstGeom prst="rect">
            <a:avLst/>
          </a:prstGeom>
          <a:noFill/>
          <a:ln>
            <a:noFill/>
          </a:ln>
        </p:spPr>
        <p:txBody>
          <a:bodyPr spcFirstLastPara="1" wrap="square" lIns="91425" tIns="91425" rIns="91425" bIns="91425" anchor="ctr" anchorCtr="0"/>
          <a:lstStyle>
            <a:lvl1pPr marL="0" marR="0" lvl="0" indent="-88900" algn="l" rtl="0">
              <a:spcBef>
                <a:spcPts val="0"/>
              </a:spcBef>
              <a:spcAft>
                <a:spcPts val="0"/>
              </a:spcAft>
              <a:buSzPts val="1400"/>
              <a:buChar char="●"/>
              <a:defRPr/>
            </a:lvl1pPr>
            <a:lvl2pPr marL="457200" marR="0" lvl="1" indent="-88900" algn="l" rtl="0">
              <a:spcBef>
                <a:spcPts val="0"/>
              </a:spcBef>
              <a:spcAft>
                <a:spcPts val="0"/>
              </a:spcAft>
              <a:buSzPts val="1400"/>
              <a:buChar char="○"/>
              <a:defRPr/>
            </a:lvl2pPr>
            <a:lvl3pPr marL="914400" marR="0" lvl="2" indent="-88900" algn="l" rtl="0">
              <a:spcBef>
                <a:spcPts val="0"/>
              </a:spcBef>
              <a:spcAft>
                <a:spcPts val="0"/>
              </a:spcAft>
              <a:buSzPts val="1400"/>
              <a:buChar char="■"/>
              <a:defRPr/>
            </a:lvl3pPr>
            <a:lvl4pPr marL="1371600" marR="0" lvl="3" indent="-88900" algn="l" rtl="0">
              <a:spcBef>
                <a:spcPts val="0"/>
              </a:spcBef>
              <a:spcAft>
                <a:spcPts val="0"/>
              </a:spcAft>
              <a:buSzPts val="1400"/>
              <a:buChar char="●"/>
              <a:defRPr/>
            </a:lvl4pPr>
            <a:lvl5pPr marL="1828800" marR="0" lvl="4" indent="-88900" algn="l" rtl="0">
              <a:spcBef>
                <a:spcPts val="0"/>
              </a:spcBef>
              <a:spcAft>
                <a:spcPts val="0"/>
              </a:spcAft>
              <a:buSzPts val="1400"/>
              <a:buChar char="○"/>
              <a:defRPr/>
            </a:lvl5pPr>
            <a:lvl6pPr marL="2286000" marR="0" lvl="5" indent="-88900" algn="l" rtl="0">
              <a:spcBef>
                <a:spcPts val="0"/>
              </a:spcBef>
              <a:spcAft>
                <a:spcPts val="0"/>
              </a:spcAft>
              <a:buSzPts val="1400"/>
              <a:buChar char="■"/>
              <a:defRPr/>
            </a:lvl6pPr>
            <a:lvl7pPr marL="2743200" marR="0" lvl="6" indent="-88900" algn="l" rtl="0">
              <a:spcBef>
                <a:spcPts val="0"/>
              </a:spcBef>
              <a:spcAft>
                <a:spcPts val="0"/>
              </a:spcAft>
              <a:buSzPts val="1400"/>
              <a:buChar char="●"/>
              <a:defRPr/>
            </a:lvl7pPr>
            <a:lvl8pPr marL="3200400" marR="0" lvl="7" indent="-88900" algn="l" rtl="0">
              <a:spcBef>
                <a:spcPts val="0"/>
              </a:spcBef>
              <a:spcAft>
                <a:spcPts val="0"/>
              </a:spcAft>
              <a:buSzPts val="1400"/>
              <a:buChar char="○"/>
              <a:defRPr/>
            </a:lvl8pPr>
            <a:lvl9pPr marL="3657600" marR="0" lvl="8" indent="-88900" algn="l" rtl="0">
              <a:spcBef>
                <a:spcPts val="0"/>
              </a:spcBef>
              <a:spcAft>
                <a:spcPts val="0"/>
              </a:spcAft>
              <a:buSzPts val="1400"/>
              <a:buChar char="■"/>
              <a:defRPr/>
            </a:lvl9pPr>
          </a:lstStyle>
          <a:p>
            <a:endParaRPr/>
          </a:p>
        </p:txBody>
      </p:sp>
      <p:sp>
        <p:nvSpPr>
          <p:cNvPr id="85" name="Google Shape;85;p14"/>
          <p:cNvSpPr txBox="1">
            <a:spLocks noGrp="1"/>
          </p:cNvSpPr>
          <p:nvPr>
            <p:ph type="sldNum" idx="12"/>
          </p:nvPr>
        </p:nvSpPr>
        <p:spPr>
          <a:xfrm>
            <a:off x="467544" y="5017740"/>
            <a:ext cx="864000" cy="304200"/>
          </a:xfrm>
          <a:prstGeom prst="rect">
            <a:avLst/>
          </a:prstGeom>
          <a:noFill/>
          <a:ln>
            <a:noFill/>
          </a:ln>
        </p:spPr>
        <p:txBody>
          <a:bodyPr spcFirstLastPara="1" wrap="square" lIns="91425" tIns="91425" rIns="91425" bIns="91425" anchor="ctr" anchorCtr="0">
            <a:noAutofit/>
          </a:bodyPr>
          <a:lstStyle>
            <a:lvl1pPr marL="0" marR="0" lvl="0" indent="0" algn="l" rtl="0">
              <a:buNone/>
              <a:defRPr/>
            </a:lvl1pPr>
            <a:lvl2pPr marL="0" marR="0" lvl="1" indent="0" algn="l" rtl="0">
              <a:buNone/>
              <a:defRPr/>
            </a:lvl2pPr>
            <a:lvl3pPr marL="0" marR="0" lvl="2" indent="0" algn="l" rtl="0">
              <a:buNone/>
              <a:defRPr/>
            </a:lvl3pPr>
            <a:lvl4pPr marL="0" marR="0" lvl="3" indent="0" algn="l" rtl="0">
              <a:buNone/>
              <a:defRPr/>
            </a:lvl4pPr>
            <a:lvl5pPr marL="0" marR="0" lvl="4" indent="0" algn="l" rtl="0">
              <a:buNone/>
              <a:defRPr/>
            </a:lvl5pPr>
            <a:lvl6pPr marL="0" marR="0" lvl="5" indent="0" algn="l" rtl="0">
              <a:buNone/>
              <a:defRPr/>
            </a:lvl6pPr>
            <a:lvl7pPr marL="0" marR="0" lvl="6" indent="0" algn="l" rtl="0">
              <a:buNone/>
              <a:defRPr/>
            </a:lvl7pPr>
            <a:lvl8pPr marL="0" marR="0" lvl="7" indent="0" algn="l" rtl="0">
              <a:buNone/>
              <a:defRPr/>
            </a:lvl8pPr>
            <a:lvl9pPr marL="0" marR="0" lvl="8" indent="0" algn="l" rtl="0">
              <a:buNone/>
              <a:defRPr/>
            </a:lvl9pPr>
          </a:lstStyle>
          <a:p>
            <a:pPr marL="0" lvl="0" indent="-88900" algn="l" rtl="0">
              <a:spcBef>
                <a:spcPts val="0"/>
              </a:spcBef>
              <a:spcAft>
                <a:spcPts val="0"/>
              </a:spcAft>
              <a:buSzPts val="1400"/>
              <a:buChar char="●"/>
            </a:pPr>
            <a:endParaRPr/>
          </a:p>
          <a:p>
            <a:pPr marL="457200" lvl="1" indent="-88900" algn="l" rtl="0">
              <a:spcBef>
                <a:spcPts val="0"/>
              </a:spcBef>
              <a:spcAft>
                <a:spcPts val="0"/>
              </a:spcAft>
              <a:buSzPts val="1400"/>
              <a:buChar char="○"/>
            </a:pPr>
            <a:endParaRPr/>
          </a:p>
          <a:p>
            <a:pPr marL="914400" lvl="2" indent="-88900" algn="l" rtl="0">
              <a:spcBef>
                <a:spcPts val="0"/>
              </a:spcBef>
              <a:spcAft>
                <a:spcPts val="0"/>
              </a:spcAft>
              <a:buSzPts val="1400"/>
              <a:buChar char="■"/>
            </a:pPr>
            <a:endParaRPr/>
          </a:p>
          <a:p>
            <a:pPr marL="1371600" lvl="3" indent="-88900" algn="l" rtl="0">
              <a:spcBef>
                <a:spcPts val="0"/>
              </a:spcBef>
              <a:spcAft>
                <a:spcPts val="0"/>
              </a:spcAft>
              <a:buSzPts val="1400"/>
              <a:buChar char="●"/>
            </a:pPr>
            <a:endParaRPr/>
          </a:p>
          <a:p>
            <a:pPr marL="1828800" lvl="4" indent="-88900" algn="l" rtl="0">
              <a:spcBef>
                <a:spcPts val="0"/>
              </a:spcBef>
              <a:spcAft>
                <a:spcPts val="0"/>
              </a:spcAft>
              <a:buSzPts val="1400"/>
              <a:buChar char="○"/>
            </a:pPr>
            <a:endParaRPr/>
          </a:p>
          <a:p>
            <a:pPr marL="2286000" lvl="5" indent="-88900" algn="l" rtl="0">
              <a:spcBef>
                <a:spcPts val="0"/>
              </a:spcBef>
              <a:spcAft>
                <a:spcPts val="0"/>
              </a:spcAft>
              <a:buSzPts val="1400"/>
              <a:buChar char="■"/>
            </a:pPr>
            <a:endParaRPr/>
          </a:p>
          <a:p>
            <a:pPr marL="2743200" lvl="6" indent="-88900" algn="l" rtl="0">
              <a:spcBef>
                <a:spcPts val="0"/>
              </a:spcBef>
              <a:spcAft>
                <a:spcPts val="0"/>
              </a:spcAft>
              <a:buSzPts val="1400"/>
              <a:buChar char="●"/>
            </a:pPr>
            <a:endParaRPr/>
          </a:p>
          <a:p>
            <a:pPr marL="3200400" lvl="7" indent="-88900" algn="l" rtl="0">
              <a:spcBef>
                <a:spcPts val="0"/>
              </a:spcBef>
              <a:spcAft>
                <a:spcPts val="0"/>
              </a:spcAft>
              <a:buSzPts val="1400"/>
              <a:buChar char="○"/>
            </a:pPr>
            <a:endParaRPr/>
          </a:p>
          <a:p>
            <a:pPr marL="3657600" lvl="8" indent="-88900" algn="l" rtl="0">
              <a:spcBef>
                <a:spcPts val="0"/>
              </a:spcBef>
              <a:spcAft>
                <a:spcPts val="0"/>
              </a:spcAft>
              <a:buSzPts val="1400"/>
              <a:buChar char="■"/>
            </a:pPr>
            <a:endParaRPr/>
          </a:p>
        </p:txBody>
      </p:sp>
      <p:sp>
        <p:nvSpPr>
          <p:cNvPr id="86" name="Google Shape;86;p14"/>
          <p:cNvSpPr txBox="1">
            <a:spLocks noGrp="1"/>
          </p:cNvSpPr>
          <p:nvPr>
            <p:ph type="ftr" idx="11"/>
          </p:nvPr>
        </p:nvSpPr>
        <p:spPr>
          <a:xfrm>
            <a:off x="3131840" y="5017740"/>
            <a:ext cx="2895600" cy="304200"/>
          </a:xfrm>
          <a:prstGeom prst="rect">
            <a:avLst/>
          </a:prstGeom>
          <a:noFill/>
          <a:ln>
            <a:noFill/>
          </a:ln>
        </p:spPr>
        <p:txBody>
          <a:bodyPr spcFirstLastPara="1" wrap="square" lIns="91425" tIns="91425" rIns="91425" bIns="91425" anchor="ctr" anchorCtr="0"/>
          <a:lstStyle>
            <a:lvl1pPr marL="0" marR="0" lvl="0" indent="-88900" algn="ctr" rtl="0">
              <a:spcBef>
                <a:spcPts val="0"/>
              </a:spcBef>
              <a:spcAft>
                <a:spcPts val="0"/>
              </a:spcAft>
              <a:buSzPts val="1400"/>
              <a:buChar char="●"/>
              <a:defRPr/>
            </a:lvl1pPr>
            <a:lvl2pPr marL="457200" marR="0" lvl="1" indent="-88900" algn="l" rtl="0">
              <a:spcBef>
                <a:spcPts val="0"/>
              </a:spcBef>
              <a:spcAft>
                <a:spcPts val="0"/>
              </a:spcAft>
              <a:buSzPts val="1400"/>
              <a:buChar char="○"/>
              <a:defRPr/>
            </a:lvl2pPr>
            <a:lvl3pPr marL="914400" marR="0" lvl="2" indent="-88900" algn="l" rtl="0">
              <a:spcBef>
                <a:spcPts val="0"/>
              </a:spcBef>
              <a:spcAft>
                <a:spcPts val="0"/>
              </a:spcAft>
              <a:buSzPts val="1400"/>
              <a:buChar char="■"/>
              <a:defRPr/>
            </a:lvl3pPr>
            <a:lvl4pPr marL="1371600" marR="0" lvl="3" indent="-88900" algn="l" rtl="0">
              <a:spcBef>
                <a:spcPts val="0"/>
              </a:spcBef>
              <a:spcAft>
                <a:spcPts val="0"/>
              </a:spcAft>
              <a:buSzPts val="1400"/>
              <a:buChar char="●"/>
              <a:defRPr/>
            </a:lvl4pPr>
            <a:lvl5pPr marL="1828800" marR="0" lvl="4" indent="-88900" algn="l" rtl="0">
              <a:spcBef>
                <a:spcPts val="0"/>
              </a:spcBef>
              <a:spcAft>
                <a:spcPts val="0"/>
              </a:spcAft>
              <a:buSzPts val="1400"/>
              <a:buChar char="○"/>
              <a:defRPr/>
            </a:lvl5pPr>
            <a:lvl6pPr marL="2286000" marR="0" lvl="5" indent="-88900" algn="l" rtl="0">
              <a:spcBef>
                <a:spcPts val="0"/>
              </a:spcBef>
              <a:spcAft>
                <a:spcPts val="0"/>
              </a:spcAft>
              <a:buSzPts val="1400"/>
              <a:buChar char="■"/>
              <a:defRPr/>
            </a:lvl6pPr>
            <a:lvl7pPr marL="2743200" marR="0" lvl="6" indent="-88900" algn="l" rtl="0">
              <a:spcBef>
                <a:spcPts val="0"/>
              </a:spcBef>
              <a:spcAft>
                <a:spcPts val="0"/>
              </a:spcAft>
              <a:buSzPts val="1400"/>
              <a:buChar char="●"/>
              <a:defRPr/>
            </a:lvl7pPr>
            <a:lvl8pPr marL="3200400" marR="0" lvl="7" indent="-88900" algn="l" rtl="0">
              <a:spcBef>
                <a:spcPts val="0"/>
              </a:spcBef>
              <a:spcAft>
                <a:spcPts val="0"/>
              </a:spcAft>
              <a:buSzPts val="1400"/>
              <a:buChar char="○"/>
              <a:defRPr/>
            </a:lvl8pPr>
            <a:lvl9pPr marL="3657600" marR="0" lvl="8" indent="-88900" algn="l" rtl="0">
              <a:spcBef>
                <a:spcPts val="0"/>
              </a:spcBef>
              <a:spcAft>
                <a:spcPts val="0"/>
              </a:spcAft>
              <a:buSzPts val="1400"/>
              <a:buChar char="■"/>
              <a:defRPr/>
            </a:lvl9pPr>
          </a:lstStyle>
          <a:p>
            <a:endParaRPr/>
          </a:p>
        </p:txBody>
      </p:sp>
      <p:sp>
        <p:nvSpPr>
          <p:cNvPr id="87" name="Google Shape;87;p14"/>
          <p:cNvSpPr txBox="1">
            <a:spLocks noGrp="1"/>
          </p:cNvSpPr>
          <p:nvPr>
            <p:ph type="subTitle" idx="1"/>
          </p:nvPr>
        </p:nvSpPr>
        <p:spPr>
          <a:xfrm>
            <a:off x="467544" y="1368152"/>
            <a:ext cx="4032300" cy="409200"/>
          </a:xfrm>
          <a:prstGeom prst="rect">
            <a:avLst/>
          </a:prstGeom>
          <a:noFill/>
          <a:ln>
            <a:noFill/>
          </a:ln>
        </p:spPr>
        <p:txBody>
          <a:bodyPr spcFirstLastPara="1" wrap="square" lIns="91425" tIns="91425" rIns="91425" bIns="91425" anchor="t" anchorCtr="0"/>
          <a:lstStyle>
            <a:lvl1pPr marL="0" marR="0" lvl="0" indent="0" algn="l" rtl="0">
              <a:spcBef>
                <a:spcPts val="400"/>
              </a:spcBef>
              <a:spcAft>
                <a:spcPts val="0"/>
              </a:spcAft>
              <a:buClr>
                <a:srgbClr val="005DA3"/>
              </a:buClr>
              <a:buSzPts val="1300"/>
              <a:buFont typeface="Arial"/>
              <a:buNone/>
              <a:defRPr/>
            </a:lvl1pPr>
            <a:lvl2pPr marL="457200" marR="0" lvl="1" indent="0" algn="ctr" rtl="0">
              <a:spcBef>
                <a:spcPts val="1600"/>
              </a:spcBef>
              <a:spcAft>
                <a:spcPts val="0"/>
              </a:spcAft>
              <a:buClr>
                <a:srgbClr val="005DA3"/>
              </a:buClr>
              <a:buSzPts val="1100"/>
              <a:buFont typeface="Arial"/>
              <a:buNone/>
              <a:defRPr/>
            </a:lvl2pPr>
            <a:lvl3pPr marL="914400" marR="0" lvl="2" indent="0" algn="ctr" rtl="0">
              <a:spcBef>
                <a:spcPts val="1600"/>
              </a:spcBef>
              <a:spcAft>
                <a:spcPts val="0"/>
              </a:spcAft>
              <a:buClr>
                <a:srgbClr val="005DA3"/>
              </a:buClr>
              <a:buSzPts val="1100"/>
              <a:buFont typeface="Arial"/>
              <a:buNone/>
              <a:defRPr/>
            </a:lvl3pPr>
            <a:lvl4pPr marL="1371600" marR="0" lvl="3" indent="0" algn="ctr" rtl="0">
              <a:spcBef>
                <a:spcPts val="1600"/>
              </a:spcBef>
              <a:spcAft>
                <a:spcPts val="0"/>
              </a:spcAft>
              <a:buClr>
                <a:srgbClr val="005DA3"/>
              </a:buClr>
              <a:buSzPts val="1100"/>
              <a:buFont typeface="Arial"/>
              <a:buNone/>
              <a:defRPr/>
            </a:lvl4pPr>
            <a:lvl5pPr marL="1828800" marR="0" lvl="4" indent="0" algn="ctr" rtl="0">
              <a:spcBef>
                <a:spcPts val="1600"/>
              </a:spcBef>
              <a:spcAft>
                <a:spcPts val="0"/>
              </a:spcAft>
              <a:buClr>
                <a:srgbClr val="005DA3"/>
              </a:buClr>
              <a:buSzPts val="1100"/>
              <a:buFont typeface="Arial"/>
              <a:buNone/>
              <a:defRPr/>
            </a:lvl5pPr>
            <a:lvl6pPr marL="2286000" marR="0" lvl="5" indent="0" algn="ctr" rtl="0">
              <a:spcBef>
                <a:spcPts val="1600"/>
              </a:spcBef>
              <a:spcAft>
                <a:spcPts val="0"/>
              </a:spcAft>
              <a:buClr>
                <a:srgbClr val="888888"/>
              </a:buClr>
              <a:buSzPts val="1100"/>
              <a:buFont typeface="Arial"/>
              <a:buNone/>
              <a:defRPr/>
            </a:lvl6pPr>
            <a:lvl7pPr marL="2743200" marR="0" lvl="6" indent="0" algn="ctr" rtl="0">
              <a:spcBef>
                <a:spcPts val="1600"/>
              </a:spcBef>
              <a:spcAft>
                <a:spcPts val="0"/>
              </a:spcAft>
              <a:buClr>
                <a:srgbClr val="888888"/>
              </a:buClr>
              <a:buSzPts val="1100"/>
              <a:buFont typeface="Arial"/>
              <a:buNone/>
              <a:defRPr/>
            </a:lvl7pPr>
            <a:lvl8pPr marL="3200400" marR="0" lvl="7" indent="0" algn="ctr" rtl="0">
              <a:spcBef>
                <a:spcPts val="1600"/>
              </a:spcBef>
              <a:spcAft>
                <a:spcPts val="0"/>
              </a:spcAft>
              <a:buClr>
                <a:srgbClr val="888888"/>
              </a:buClr>
              <a:buSzPts val="1100"/>
              <a:buFont typeface="Arial"/>
              <a:buNone/>
              <a:defRPr/>
            </a:lvl8pPr>
            <a:lvl9pPr marL="3657600" marR="0" lvl="8" indent="0" algn="ctr" rtl="0">
              <a:spcBef>
                <a:spcPts val="1600"/>
              </a:spcBef>
              <a:spcAft>
                <a:spcPts val="1600"/>
              </a:spcAft>
              <a:buClr>
                <a:srgbClr val="888888"/>
              </a:buClr>
              <a:buSzPts val="1100"/>
              <a:buFont typeface="Arial"/>
              <a:buNone/>
              <a:defRPr/>
            </a:lvl9pPr>
          </a:lstStyle>
          <a:p>
            <a:endParaRPr/>
          </a:p>
        </p:txBody>
      </p:sp>
      <p:sp>
        <p:nvSpPr>
          <p:cNvPr id="88" name="Google Shape;88;p14"/>
          <p:cNvSpPr txBox="1">
            <a:spLocks noGrp="1"/>
          </p:cNvSpPr>
          <p:nvPr>
            <p:ph type="title"/>
          </p:nvPr>
        </p:nvSpPr>
        <p:spPr>
          <a:xfrm>
            <a:off x="457200" y="360040"/>
            <a:ext cx="4042800" cy="1008000"/>
          </a:xfrm>
          <a:prstGeom prst="rect">
            <a:avLst/>
          </a:prstGeom>
          <a:noFill/>
          <a:ln>
            <a:noFill/>
          </a:ln>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9" name="Google Shape;89;p14"/>
          <p:cNvSpPr txBox="1">
            <a:spLocks noGrp="1"/>
          </p:cNvSpPr>
          <p:nvPr>
            <p:ph type="body" idx="2"/>
          </p:nvPr>
        </p:nvSpPr>
        <p:spPr>
          <a:xfrm>
            <a:off x="457201" y="1921395"/>
            <a:ext cx="4038600" cy="2880300"/>
          </a:xfrm>
          <a:prstGeom prst="rect">
            <a:avLst/>
          </a:prstGeom>
          <a:noFill/>
          <a:ln>
            <a:noFill/>
          </a:ln>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90" name="Google Shape;90;p14"/>
          <p:cNvSpPr>
            <a:spLocks noGrp="1"/>
          </p:cNvSpPr>
          <p:nvPr>
            <p:ph type="pic" idx="3"/>
          </p:nvPr>
        </p:nvSpPr>
        <p:spPr>
          <a:xfrm>
            <a:off x="4644008" y="0"/>
            <a:ext cx="4500000" cy="4801800"/>
          </a:xfrm>
          <a:prstGeom prst="rect">
            <a:avLst/>
          </a:prstGeom>
          <a:noFill/>
          <a:ln>
            <a:noFill/>
          </a:ln>
        </p:spPr>
      </p:sp>
    </p:spTree>
    <p:extLst>
      <p:ext uri="{BB962C8B-B14F-4D97-AF65-F5344CB8AC3E}">
        <p14:creationId xmlns:p14="http://schemas.microsoft.com/office/powerpoint/2010/main" val="293016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5A49C23-4DA8-254F-8E8D-A66AE2FFE599}"/>
              </a:ext>
            </a:extLst>
          </p:cNvPr>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7C15CD5-964C-4E4A-974A-A9CCF06A4A31}"/>
              </a:ext>
            </a:extLst>
          </p:cNvPr>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03DEC43-AEA9-E34F-B27E-E65D2855163E}"/>
              </a:ext>
            </a:extLst>
          </p:cNvPr>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543ACF1A-F331-7A4A-9D40-E7F602DC66D9}" type="datetimeFigureOut">
              <a:rPr lang="da-DK" smtClean="0"/>
              <a:t>08.04.2022</a:t>
            </a:fld>
            <a:endParaRPr lang="da-DK"/>
          </a:p>
        </p:txBody>
      </p:sp>
      <p:sp>
        <p:nvSpPr>
          <p:cNvPr id="5" name="Pladsholder til sidefod 4">
            <a:extLst>
              <a:ext uri="{FF2B5EF4-FFF2-40B4-BE49-F238E27FC236}">
                <a16:creationId xmlns:a16="http://schemas.microsoft.com/office/drawing/2014/main" id="{F2FDA0B6-96F0-214D-BD8F-540558446373}"/>
              </a:ext>
            </a:extLst>
          </p:cNvPr>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DBEE3CB8-428E-7F48-9650-38852ED6D7C3}"/>
              </a:ext>
            </a:extLst>
          </p:cNvPr>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da-DK" smtClean="0"/>
              <a:pPr marL="0" lvl="0" indent="0" algn="r" rtl="0">
                <a:spcBef>
                  <a:spcPts val="0"/>
                </a:spcBef>
                <a:spcAft>
                  <a:spcPts val="0"/>
                </a:spcAft>
                <a:buNone/>
              </a:pPr>
              <a:t>‹nr.›</a:t>
            </a:fld>
            <a:endParaRPr lang="da-DK"/>
          </a:p>
        </p:txBody>
      </p:sp>
    </p:spTree>
    <p:extLst>
      <p:ext uri="{BB962C8B-B14F-4D97-AF65-F5344CB8AC3E}">
        <p14:creationId xmlns:p14="http://schemas.microsoft.com/office/powerpoint/2010/main" val="83127739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PEBU3nCf64A"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www.dst.dk/extranet/livskvalitet/livskvalitet.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sum.dk/ministere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um.dk/arbejdsomraad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wVt7Tn6CxfU"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youtu.be/QEVcWZWsBW0"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um.dk/arbejdsomraader/forebyggelse/forebyggelsespakker"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sst.dk/da/viden/forebyggelse/forebyggelsespakker-til-kommunerne"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hyperlink" Target="http://www.stressforeningen.dk" TargetMode="External"/><Relationship Id="rId3" Type="http://schemas.openxmlformats.org/officeDocument/2006/relationships/hyperlink" Target="http://www.sundhedsstyrelsen.dk/" TargetMode="External"/><Relationship Id="rId7" Type="http://schemas.openxmlformats.org/officeDocument/2006/relationships/hyperlink" Target="http://www.sum.dk/"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hyperlink" Target="http://www.vidensraad.dk/" TargetMode="External"/><Relationship Id="rId5" Type="http://schemas.openxmlformats.org/officeDocument/2006/relationships/hyperlink" Target="http://www.trygfonden.dk/" TargetMode="External"/><Relationship Id="rId10" Type="http://schemas.openxmlformats.org/officeDocument/2006/relationships/hyperlink" Target="http://www.sundhed.dk" TargetMode="External"/><Relationship Id="rId4" Type="http://schemas.openxmlformats.org/officeDocument/2006/relationships/hyperlink" Target="http://www.si-folkesundhed.dk/" TargetMode="External"/><Relationship Id="rId9" Type="http://schemas.openxmlformats.org/officeDocument/2006/relationships/hyperlink" Target="http://www.forebygstress.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4"/>
        <p:cNvGrpSpPr/>
        <p:nvPr/>
      </p:nvGrpSpPr>
      <p:grpSpPr>
        <a:xfrm>
          <a:off x="0" y="0"/>
          <a:ext cx="0" cy="0"/>
          <a:chOff x="0" y="0"/>
          <a:chExt cx="0" cy="0"/>
        </a:xfrm>
      </p:grpSpPr>
      <p:sp>
        <p:nvSpPr>
          <p:cNvPr id="102" name="Rectangle 10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33645"/>
            <a:ext cx="8579095" cy="1536880"/>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Google Shape;95;p15"/>
          <p:cNvSpPr txBox="1"/>
          <p:nvPr/>
        </p:nvSpPr>
        <p:spPr>
          <a:xfrm>
            <a:off x="409763" y="361287"/>
            <a:ext cx="8354890" cy="775373"/>
          </a:xfrm>
          <a:prstGeom prst="rect">
            <a:avLst/>
          </a:prstGeom>
        </p:spPr>
        <p:txBody>
          <a:bodyPr spcFirstLastPara="1" vert="horz" lIns="91440" tIns="45720" rIns="91440" bIns="45720" rtlCol="0" anchor="b" anchorCtr="0">
            <a:normAutofit/>
          </a:bodyPr>
          <a:lstStyle/>
          <a:p>
            <a:pPr marL="0" marR="0" lvl="0" indent="0" algn="ctr">
              <a:lnSpc>
                <a:spcPct val="90000"/>
              </a:lnSpc>
              <a:spcBef>
                <a:spcPct val="0"/>
              </a:spcBef>
              <a:spcAft>
                <a:spcPts val="600"/>
              </a:spcAft>
            </a:pPr>
            <a:r>
              <a:rPr lang="en-US" sz="4300" b="1">
                <a:solidFill>
                  <a:srgbClr val="FFFFFF"/>
                </a:solidFill>
                <a:latin typeface="+mj-lt"/>
                <a:ea typeface="+mj-ea"/>
                <a:cs typeface="+mj-cs"/>
              </a:rPr>
              <a:t>Forebyggelse og livsstil</a:t>
            </a:r>
            <a:endParaRPr lang="en-US" sz="4300" b="1" i="0" u="none" strike="noStrike" cap="none">
              <a:solidFill>
                <a:srgbClr val="FFFFFF"/>
              </a:solidFill>
              <a:latin typeface="+mj-lt"/>
              <a:ea typeface="+mj-ea"/>
              <a:cs typeface="+mj-cs"/>
              <a:sym typeface="Trebuchet MS"/>
            </a:endParaRPr>
          </a:p>
        </p:txBody>
      </p:sp>
      <p:cxnSp>
        <p:nvCxnSpPr>
          <p:cNvPr id="104" name="Straight Connector 10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268576"/>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6" name="Google Shape;96;p15" descr="IMG_1973.jpg"/>
          <p:cNvPicPr preferRelativeResize="0"/>
          <p:nvPr/>
        </p:nvPicPr>
        <p:blipFill rotWithShape="1">
          <a:blip r:embed="rId3"/>
          <a:srcRect l="10433" t="-7015" r="-3008" b="32781"/>
          <a:stretch/>
        </p:blipFill>
        <p:spPr>
          <a:xfrm>
            <a:off x="1126206" y="2022348"/>
            <a:ext cx="2336876" cy="3331364"/>
          </a:xfrm>
          <a:prstGeom prst="rect">
            <a:avLst/>
          </a:prstGeom>
          <a:noFill/>
        </p:spPr>
      </p:pic>
      <p:cxnSp>
        <p:nvCxnSpPr>
          <p:cNvPr id="106" name="Straight Connector 10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164030"/>
            <a:ext cx="0" cy="30480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7" name="Google Shape;97;p15"/>
          <p:cNvPicPr preferRelativeResize="0"/>
          <p:nvPr/>
        </p:nvPicPr>
        <p:blipFill>
          <a:blip r:embed="rId4"/>
          <a:stretch>
            <a:fillRect/>
          </a:stretch>
        </p:blipFill>
        <p:spPr>
          <a:xfrm>
            <a:off x="4833804" y="2245622"/>
            <a:ext cx="4091938" cy="288481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47255" y="1075757"/>
            <a:ext cx="7277099" cy="4644593"/>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02838" y="1675617"/>
            <a:ext cx="5530453" cy="4040743"/>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8513" y="1484087"/>
            <a:ext cx="6026944" cy="4236263"/>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451955"/>
            <a:ext cx="7750968" cy="5268396"/>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75" y="5148959"/>
            <a:ext cx="378619" cy="567939"/>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49480"/>
            <a:ext cx="8318896" cy="5769830"/>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1596"/>
            <a:ext cx="792955" cy="512075"/>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75" y="-5587"/>
            <a:ext cx="446485" cy="29394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 y="-1596"/>
            <a:ext cx="267890" cy="178228"/>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69950" y="-1596"/>
            <a:ext cx="4341019" cy="5705986"/>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26260" y="2393"/>
            <a:ext cx="2213372" cy="2129437"/>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kstboks 2"/>
          <p:cNvSpPr txBox="1"/>
          <p:nvPr/>
        </p:nvSpPr>
        <p:spPr>
          <a:xfrm>
            <a:off x="6631686" y="1234440"/>
            <a:ext cx="2194560" cy="20574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b="1">
                <a:latin typeface="+mj-lt"/>
                <a:ea typeface="+mj-ea"/>
                <a:cs typeface="+mj-cs"/>
              </a:rPr>
              <a:t>Hvad er sundhed?</a:t>
            </a:r>
          </a:p>
        </p:txBody>
      </p:sp>
      <p:sp>
        <p:nvSpPr>
          <p:cNvPr id="30"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15619" y="-1596"/>
            <a:ext cx="1624013" cy="1131886"/>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468119" y="-1596"/>
            <a:ext cx="671513" cy="445571"/>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Shape 33">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564058" y="1848366"/>
            <a:ext cx="3314068" cy="3549674"/>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Billede 1" descr="stethoscope-3087399_1280.jpg"/>
          <p:cNvPicPr>
            <a:picLocks noChangeAspect="1"/>
          </p:cNvPicPr>
          <p:nvPr/>
        </p:nvPicPr>
        <p:blipFill rotWithShape="1">
          <a:blip r:embed="rId2"/>
          <a:srcRect l="7499" r="-3" b="-3"/>
          <a:stretch/>
        </p:blipFill>
        <p:spPr>
          <a:xfrm>
            <a:off x="691432" y="387702"/>
            <a:ext cx="5821443" cy="4452554"/>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9"/>
        <p:cNvGrpSpPr/>
        <p:nvPr/>
      </p:nvGrpSpPr>
      <p:grpSpPr>
        <a:xfrm>
          <a:off x="0" y="0"/>
          <a:ext cx="0" cy="0"/>
          <a:chOff x="0" y="0"/>
          <a:chExt cx="0" cy="0"/>
        </a:xfrm>
      </p:grpSpPr>
      <p:sp>
        <p:nvSpPr>
          <p:cNvPr id="115" name="Rectangle 11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solidFill>
            <a:srgbClr val="6F8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00050"/>
            <a:ext cx="8428482" cy="49149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0" name="Google Shape;110;p17"/>
          <p:cNvPicPr preferRelativeResize="0"/>
          <p:nvPr/>
        </p:nvPicPr>
        <p:blipFill>
          <a:blip r:embed="rId3"/>
          <a:stretch>
            <a:fillRect/>
          </a:stretch>
        </p:blipFill>
        <p:spPr>
          <a:xfrm>
            <a:off x="482600" y="557213"/>
            <a:ext cx="8178799" cy="460057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4"/>
        <p:cNvGrpSpPr/>
        <p:nvPr/>
      </p:nvGrpSpPr>
      <p:grpSpPr>
        <a:xfrm>
          <a:off x="0" y="0"/>
          <a:ext cx="0" cy="0"/>
          <a:chOff x="0" y="0"/>
          <a:chExt cx="0" cy="0"/>
        </a:xfrm>
      </p:grpSpPr>
      <p:sp>
        <p:nvSpPr>
          <p:cNvPr id="120" name="Rectangle 11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solidFill>
            <a:srgbClr val="353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00050"/>
            <a:ext cx="8428482" cy="49149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Google Shape;115;p18" descr="Why do we give up on life? Why do we complain? We never know what we have until we lose it. Nick Vujicic never had limbs and still he managed to break through those barriers that blocked him from being happy. He managed to overcome those obstacles, becoming an inspiration to many. &#10; &#10;Although my channel's main focus is sports, I still believe it is good to upload an inspirational video like this. This man can change lives. This man can make you change your point of view towards living. &#10; &#10;Live without limits, live without regrets.">
            <a:hlinkClick r:id="rId3"/>
          </p:cNvPr>
          <p:cNvPicPr preferRelativeResize="0"/>
          <p:nvPr/>
        </p:nvPicPr>
        <p:blipFill>
          <a:blip r:embed="rId4"/>
          <a:stretch>
            <a:fillRect/>
          </a:stretch>
        </p:blipFill>
        <p:spPr>
          <a:xfrm>
            <a:off x="1476963" y="536222"/>
            <a:ext cx="6190073" cy="464255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1" name="Google Shape;121;p19"/>
          <p:cNvSpPr txBox="1"/>
          <p:nvPr/>
        </p:nvSpPr>
        <p:spPr>
          <a:xfrm>
            <a:off x="1009975" y="332550"/>
            <a:ext cx="6835800" cy="94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3000" b="1" dirty="0"/>
              <a:t>Livskvalitet, livsstil, levevilkår</a:t>
            </a:r>
            <a:endParaRPr sz="3000" b="1" dirty="0"/>
          </a:p>
        </p:txBody>
      </p:sp>
      <p:pic>
        <p:nvPicPr>
          <p:cNvPr id="5" name="Billede 4" descr="Skærmbillede 2019-11-28 kl. 14.04.14.png"/>
          <p:cNvPicPr>
            <a:picLocks noChangeAspect="1"/>
          </p:cNvPicPr>
          <p:nvPr/>
        </p:nvPicPr>
        <p:blipFill>
          <a:blip r:embed="rId3"/>
          <a:stretch>
            <a:fillRect/>
          </a:stretch>
        </p:blipFill>
        <p:spPr>
          <a:xfrm>
            <a:off x="1211768" y="1040167"/>
            <a:ext cx="7440402" cy="3381211"/>
          </a:xfrm>
          <a:prstGeom prst="rect">
            <a:avLst/>
          </a:prstGeom>
        </p:spPr>
      </p:pic>
      <p:sp>
        <p:nvSpPr>
          <p:cNvPr id="7" name="Tekstboks 6"/>
          <p:cNvSpPr txBox="1"/>
          <p:nvPr/>
        </p:nvSpPr>
        <p:spPr>
          <a:xfrm>
            <a:off x="2431339" y="4901657"/>
            <a:ext cx="5891227" cy="477054"/>
          </a:xfrm>
          <a:prstGeom prst="rect">
            <a:avLst/>
          </a:prstGeom>
          <a:noFill/>
        </p:spPr>
        <p:txBody>
          <a:bodyPr wrap="square" rtlCol="0">
            <a:spAutoFit/>
          </a:bodyPr>
          <a:lstStyle/>
          <a:p>
            <a:r>
              <a:rPr lang="da-DK" sz="1100" dirty="0">
                <a:hlinkClick r:id="rId4"/>
              </a:rPr>
              <a:t>Billede: https://www.dst.dk/extranet/livskvalitet/livskvalitet.html</a:t>
            </a:r>
            <a:endParaRPr lang="da-DK" sz="1100" dirty="0"/>
          </a:p>
          <a:p>
            <a:endParaRPr lang="da-DK"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5"/>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Google Shape;128;p20"/>
          <p:cNvSpPr txBox="1"/>
          <p:nvPr/>
        </p:nvSpPr>
        <p:spPr>
          <a:xfrm>
            <a:off x="4754880" y="531740"/>
            <a:ext cx="3913632" cy="1230668"/>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2400" b="1" i="0" u="none" strike="noStrike" kern="1200" cap="none" dirty="0">
                <a:solidFill>
                  <a:schemeClr val="tx1"/>
                </a:solidFill>
                <a:latin typeface="+mj-lt"/>
                <a:ea typeface="+mj-ea"/>
                <a:cs typeface="+mj-cs"/>
                <a:sym typeface="Arial"/>
              </a:rPr>
              <a:t>KRAM - den </a:t>
            </a:r>
            <a:r>
              <a:rPr lang="en-US" sz="2400" b="1" i="0" u="none" strike="noStrike" kern="1200" cap="none" dirty="0" err="1">
                <a:solidFill>
                  <a:schemeClr val="tx1"/>
                </a:solidFill>
                <a:latin typeface="+mj-lt"/>
                <a:ea typeface="+mj-ea"/>
                <a:cs typeface="+mj-cs"/>
                <a:sym typeface="Arial"/>
              </a:rPr>
              <a:t>største</a:t>
            </a:r>
            <a:r>
              <a:rPr lang="en-US" sz="2400" b="1" i="0" u="none" strike="noStrike" kern="1200" cap="none" dirty="0">
                <a:solidFill>
                  <a:schemeClr val="tx1"/>
                </a:solidFill>
                <a:latin typeface="+mj-lt"/>
                <a:ea typeface="+mj-ea"/>
                <a:cs typeface="+mj-cs"/>
                <a:sym typeface="Arial"/>
              </a:rPr>
              <a:t> </a:t>
            </a:r>
            <a:r>
              <a:rPr lang="en-US" sz="2400" b="1" i="0" u="none" strike="noStrike" kern="1200" cap="none" dirty="0" err="1">
                <a:solidFill>
                  <a:schemeClr val="tx1"/>
                </a:solidFill>
                <a:latin typeface="+mj-lt"/>
                <a:ea typeface="+mj-ea"/>
                <a:cs typeface="+mj-cs"/>
                <a:sym typeface="Arial"/>
              </a:rPr>
              <a:t>undersøgelse</a:t>
            </a:r>
            <a:r>
              <a:rPr lang="en-US" sz="2400" b="1" i="0" u="none" strike="noStrike" kern="1200" cap="none" dirty="0">
                <a:solidFill>
                  <a:schemeClr val="tx1"/>
                </a:solidFill>
                <a:latin typeface="+mj-lt"/>
                <a:ea typeface="+mj-ea"/>
                <a:cs typeface="+mj-cs"/>
                <a:sym typeface="Arial"/>
              </a:rPr>
              <a:t> </a:t>
            </a:r>
            <a:r>
              <a:rPr lang="en-US" sz="2400" b="1" i="0" u="none" strike="noStrike" kern="1200" cap="none" dirty="0" err="1">
                <a:solidFill>
                  <a:schemeClr val="tx1"/>
                </a:solidFill>
                <a:latin typeface="+mj-lt"/>
                <a:ea typeface="+mj-ea"/>
                <a:cs typeface="+mj-cs"/>
                <a:sym typeface="Arial"/>
              </a:rPr>
              <a:t>af</a:t>
            </a:r>
            <a:r>
              <a:rPr lang="en-US" sz="2400" b="1" i="0" u="none" strike="noStrike" kern="1200" cap="none" dirty="0">
                <a:solidFill>
                  <a:schemeClr val="tx1"/>
                </a:solidFill>
                <a:latin typeface="+mj-lt"/>
                <a:ea typeface="+mj-ea"/>
                <a:cs typeface="+mj-cs"/>
                <a:sym typeface="Arial"/>
              </a:rPr>
              <a:t> </a:t>
            </a:r>
            <a:r>
              <a:rPr lang="en-US" sz="2400" b="1" i="0" u="none" strike="noStrike" kern="1200" cap="none" dirty="0" err="1">
                <a:solidFill>
                  <a:schemeClr val="tx1"/>
                </a:solidFill>
                <a:latin typeface="+mj-lt"/>
                <a:ea typeface="+mj-ea"/>
                <a:cs typeface="+mj-cs"/>
                <a:sym typeface="Arial"/>
              </a:rPr>
              <a:t>folkesundhed</a:t>
            </a:r>
            <a:r>
              <a:rPr lang="en-US" sz="2400" b="1" i="0" u="none" strike="noStrike" kern="1200" cap="none" dirty="0">
                <a:solidFill>
                  <a:schemeClr val="tx1"/>
                </a:solidFill>
                <a:latin typeface="+mj-lt"/>
                <a:ea typeface="+mj-ea"/>
                <a:cs typeface="+mj-cs"/>
                <a:sym typeface="Arial"/>
              </a:rPr>
              <a:t> </a:t>
            </a:r>
          </a:p>
        </p:txBody>
      </p:sp>
      <p:pic>
        <p:nvPicPr>
          <p:cNvPr id="127" name="Google Shape;127;p20"/>
          <p:cNvPicPr preferRelativeResize="0"/>
          <p:nvPr/>
        </p:nvPicPr>
        <p:blipFill rotWithShape="1">
          <a:blip r:embed="rId3"/>
          <a:stretch/>
        </p:blipFill>
        <p:spPr>
          <a:xfrm>
            <a:off x="473202" y="1389759"/>
            <a:ext cx="4094226" cy="2935482"/>
          </a:xfrm>
          <a:prstGeom prst="rect">
            <a:avLst/>
          </a:prstGeom>
          <a:noFill/>
        </p:spPr>
      </p:pic>
      <p:sp>
        <p:nvSpPr>
          <p:cNvPr id="13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1977390"/>
            <a:ext cx="2441321" cy="15240"/>
          </a:xfrm>
          <a:custGeom>
            <a:avLst/>
            <a:gdLst>
              <a:gd name="connsiteX0" fmla="*/ 0 w 2441321"/>
              <a:gd name="connsiteY0" fmla="*/ 0 h 15240"/>
              <a:gd name="connsiteX1" fmla="*/ 585917 w 2441321"/>
              <a:gd name="connsiteY1" fmla="*/ 0 h 15240"/>
              <a:gd name="connsiteX2" fmla="*/ 1196247 w 2441321"/>
              <a:gd name="connsiteY2" fmla="*/ 0 h 15240"/>
              <a:gd name="connsiteX3" fmla="*/ 1806578 w 2441321"/>
              <a:gd name="connsiteY3" fmla="*/ 0 h 15240"/>
              <a:gd name="connsiteX4" fmla="*/ 2441321 w 2441321"/>
              <a:gd name="connsiteY4" fmla="*/ 0 h 15240"/>
              <a:gd name="connsiteX5" fmla="*/ 2441321 w 2441321"/>
              <a:gd name="connsiteY5" fmla="*/ 15240 h 15240"/>
              <a:gd name="connsiteX6" fmla="*/ 1830991 w 2441321"/>
              <a:gd name="connsiteY6" fmla="*/ 15240 h 15240"/>
              <a:gd name="connsiteX7" fmla="*/ 1269487 w 2441321"/>
              <a:gd name="connsiteY7" fmla="*/ 15240 h 15240"/>
              <a:gd name="connsiteX8" fmla="*/ 707983 w 2441321"/>
              <a:gd name="connsiteY8" fmla="*/ 15240 h 15240"/>
              <a:gd name="connsiteX9" fmla="*/ 0 w 2441321"/>
              <a:gd name="connsiteY9" fmla="*/ 15240 h 15240"/>
              <a:gd name="connsiteX10" fmla="*/ 0 w 2441321"/>
              <a:gd name="connsiteY10" fmla="*/ 0 h 15240"/>
              <a:gd name="connsiteX0" fmla="*/ 0 w 2441321"/>
              <a:gd name="connsiteY0" fmla="*/ 0 h 15240"/>
              <a:gd name="connsiteX1" fmla="*/ 585917 w 2441321"/>
              <a:gd name="connsiteY1" fmla="*/ 0 h 15240"/>
              <a:gd name="connsiteX2" fmla="*/ 1123008 w 2441321"/>
              <a:gd name="connsiteY2" fmla="*/ 0 h 15240"/>
              <a:gd name="connsiteX3" fmla="*/ 1782164 w 2441321"/>
              <a:gd name="connsiteY3" fmla="*/ 0 h 15240"/>
              <a:gd name="connsiteX4" fmla="*/ 2441321 w 2441321"/>
              <a:gd name="connsiteY4" fmla="*/ 0 h 15240"/>
              <a:gd name="connsiteX5" fmla="*/ 2441321 w 2441321"/>
              <a:gd name="connsiteY5" fmla="*/ 15240 h 15240"/>
              <a:gd name="connsiteX6" fmla="*/ 1879817 w 2441321"/>
              <a:gd name="connsiteY6" fmla="*/ 15240 h 15240"/>
              <a:gd name="connsiteX7" fmla="*/ 1318313 w 2441321"/>
              <a:gd name="connsiteY7" fmla="*/ 15240 h 15240"/>
              <a:gd name="connsiteX8" fmla="*/ 659157 w 2441321"/>
              <a:gd name="connsiteY8" fmla="*/ 15240 h 15240"/>
              <a:gd name="connsiteX9" fmla="*/ 0 w 2441321"/>
              <a:gd name="connsiteY9" fmla="*/ 15240 h 15240"/>
              <a:gd name="connsiteX10" fmla="*/ 0 w 2441321"/>
              <a:gd name="connsiteY10" fmla="*/ 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5240"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0726" y="4890"/>
                  <a:pt x="2440603" y="12517"/>
                  <a:pt x="2441321" y="15240"/>
                </a:cubicBezTo>
                <a:cubicBezTo>
                  <a:pt x="2159375" y="45961"/>
                  <a:pt x="2054495" y="42618"/>
                  <a:pt x="1830991" y="15240"/>
                </a:cubicBezTo>
                <a:cubicBezTo>
                  <a:pt x="1615846" y="4461"/>
                  <a:pt x="1521674" y="-8470"/>
                  <a:pt x="1269487" y="15240"/>
                </a:cubicBezTo>
                <a:cubicBezTo>
                  <a:pt x="1019660" y="50912"/>
                  <a:pt x="886911" y="39303"/>
                  <a:pt x="707983" y="15240"/>
                </a:cubicBezTo>
                <a:cubicBezTo>
                  <a:pt x="523434" y="24273"/>
                  <a:pt x="307885" y="31268"/>
                  <a:pt x="0" y="15240"/>
                </a:cubicBezTo>
                <a:cubicBezTo>
                  <a:pt x="464" y="9768"/>
                  <a:pt x="206" y="7487"/>
                  <a:pt x="0" y="0"/>
                </a:cubicBezTo>
                <a:close/>
              </a:path>
              <a:path w="2441321" h="15240"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229" y="5744"/>
                  <a:pt x="2441465" y="8218"/>
                  <a:pt x="2441321" y="15240"/>
                </a:cubicBezTo>
                <a:cubicBezTo>
                  <a:pt x="2180658" y="15274"/>
                  <a:pt x="2084222" y="2886"/>
                  <a:pt x="1879817" y="15240"/>
                </a:cubicBezTo>
                <a:cubicBezTo>
                  <a:pt x="1668182" y="13174"/>
                  <a:pt x="1551159" y="-9525"/>
                  <a:pt x="1318313" y="15240"/>
                </a:cubicBezTo>
                <a:cubicBezTo>
                  <a:pt x="1059871" y="53347"/>
                  <a:pt x="901959" y="20783"/>
                  <a:pt x="659157" y="15240"/>
                </a:cubicBezTo>
                <a:cubicBezTo>
                  <a:pt x="444692" y="25435"/>
                  <a:pt x="245032" y="36834"/>
                  <a:pt x="0" y="15240"/>
                </a:cubicBezTo>
                <a:cubicBezTo>
                  <a:pt x="325" y="8964"/>
                  <a:pt x="-230" y="4853"/>
                  <a:pt x="0" y="0"/>
                </a:cubicBezTo>
                <a:close/>
              </a:path>
              <a:path w="2441321" h="15240"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0799" y="5112"/>
                  <a:pt x="2441289" y="11985"/>
                  <a:pt x="2441321" y="15240"/>
                </a:cubicBezTo>
                <a:cubicBezTo>
                  <a:pt x="2149099" y="24300"/>
                  <a:pt x="2027305" y="53422"/>
                  <a:pt x="1830991" y="15240"/>
                </a:cubicBezTo>
                <a:cubicBezTo>
                  <a:pt x="1614571" y="-21812"/>
                  <a:pt x="1500998" y="7679"/>
                  <a:pt x="1269487" y="15240"/>
                </a:cubicBezTo>
                <a:cubicBezTo>
                  <a:pt x="1042399" y="34786"/>
                  <a:pt x="927922" y="42774"/>
                  <a:pt x="707983" y="15240"/>
                </a:cubicBezTo>
                <a:cubicBezTo>
                  <a:pt x="502575" y="-8428"/>
                  <a:pt x="350393" y="31451"/>
                  <a:pt x="0" y="15240"/>
                </a:cubicBezTo>
                <a:cubicBezTo>
                  <a:pt x="571" y="10542"/>
                  <a:pt x="747" y="7762"/>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5240"/>
                      <a:gd name="connsiteX1" fmla="*/ 585917 w 2441321"/>
                      <a:gd name="connsiteY1" fmla="*/ 0 h 15240"/>
                      <a:gd name="connsiteX2" fmla="*/ 1196247 w 2441321"/>
                      <a:gd name="connsiteY2" fmla="*/ 0 h 15240"/>
                      <a:gd name="connsiteX3" fmla="*/ 1806578 w 2441321"/>
                      <a:gd name="connsiteY3" fmla="*/ 0 h 15240"/>
                      <a:gd name="connsiteX4" fmla="*/ 2441321 w 2441321"/>
                      <a:gd name="connsiteY4" fmla="*/ 0 h 15240"/>
                      <a:gd name="connsiteX5" fmla="*/ 2441321 w 2441321"/>
                      <a:gd name="connsiteY5" fmla="*/ 15240 h 15240"/>
                      <a:gd name="connsiteX6" fmla="*/ 1830991 w 2441321"/>
                      <a:gd name="connsiteY6" fmla="*/ 15240 h 15240"/>
                      <a:gd name="connsiteX7" fmla="*/ 1269487 w 2441321"/>
                      <a:gd name="connsiteY7" fmla="*/ 15240 h 15240"/>
                      <a:gd name="connsiteX8" fmla="*/ 707983 w 2441321"/>
                      <a:gd name="connsiteY8" fmla="*/ 15240 h 15240"/>
                      <a:gd name="connsiteX9" fmla="*/ 0 w 2441321"/>
                      <a:gd name="connsiteY9" fmla="*/ 15240 h 15240"/>
                      <a:gd name="connsiteX10" fmla="*/ 0 w 2441321"/>
                      <a:gd name="connsiteY10" fmla="*/ 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5240"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0710" y="5101"/>
                          <a:pt x="2441199" y="12169"/>
                          <a:pt x="2441321" y="15240"/>
                        </a:cubicBezTo>
                        <a:cubicBezTo>
                          <a:pt x="2169723" y="27458"/>
                          <a:pt x="2045712" y="36092"/>
                          <a:pt x="1830991" y="15240"/>
                        </a:cubicBezTo>
                        <a:cubicBezTo>
                          <a:pt x="1616270" y="-5612"/>
                          <a:pt x="1505876" y="901"/>
                          <a:pt x="1269487" y="15240"/>
                        </a:cubicBezTo>
                        <a:cubicBezTo>
                          <a:pt x="1033098" y="29579"/>
                          <a:pt x="908661" y="38143"/>
                          <a:pt x="707983" y="15240"/>
                        </a:cubicBezTo>
                        <a:cubicBezTo>
                          <a:pt x="507305" y="-7663"/>
                          <a:pt x="333592" y="17711"/>
                          <a:pt x="0" y="15240"/>
                        </a:cubicBezTo>
                        <a:cubicBezTo>
                          <a:pt x="379" y="10256"/>
                          <a:pt x="723" y="7516"/>
                          <a:pt x="0" y="0"/>
                        </a:cubicBezTo>
                        <a:close/>
                      </a:path>
                      <a:path w="2441321" h="15240"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278" y="5591"/>
                          <a:pt x="2441703" y="8968"/>
                          <a:pt x="2441321" y="15240"/>
                        </a:cubicBezTo>
                        <a:cubicBezTo>
                          <a:pt x="2166745" y="25725"/>
                          <a:pt x="2078726" y="12428"/>
                          <a:pt x="1879817" y="15240"/>
                        </a:cubicBezTo>
                        <a:cubicBezTo>
                          <a:pt x="1680908" y="18052"/>
                          <a:pt x="1548770" y="-7175"/>
                          <a:pt x="1318313" y="15240"/>
                        </a:cubicBezTo>
                        <a:cubicBezTo>
                          <a:pt x="1087856" y="37655"/>
                          <a:pt x="894613" y="879"/>
                          <a:pt x="659157" y="15240"/>
                        </a:cubicBezTo>
                        <a:cubicBezTo>
                          <a:pt x="423701" y="29601"/>
                          <a:pt x="246611" y="30927"/>
                          <a:pt x="0" y="15240"/>
                        </a:cubicBezTo>
                        <a:cubicBezTo>
                          <a:pt x="-196" y="8815"/>
                          <a:pt x="-164" y="506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Google Shape;126;p20"/>
          <p:cNvSpPr txBox="1"/>
          <p:nvPr/>
        </p:nvSpPr>
        <p:spPr>
          <a:xfrm>
            <a:off x="5054346" y="2220738"/>
            <a:ext cx="3614166" cy="2958991"/>
          </a:xfrm>
          <a:prstGeom prst="rect">
            <a:avLst/>
          </a:prstGeom>
        </p:spPr>
        <p:txBody>
          <a:bodyPr spcFirstLastPara="1" vert="horz" lIns="91440" tIns="45720" rIns="91440" bIns="45720" rtlCol="0" anchor="t" anchorCtr="0">
            <a:normAutofit fontScale="70000" lnSpcReduction="20000"/>
          </a:bodyPr>
          <a:lstStyle/>
          <a:p>
            <a:pPr marL="285750" marR="0" lvl="0" indent="-228600">
              <a:lnSpc>
                <a:spcPct val="90000"/>
              </a:lnSpc>
              <a:spcBef>
                <a:spcPts val="0"/>
              </a:spcBef>
              <a:spcAft>
                <a:spcPts val="600"/>
              </a:spcAft>
              <a:buClr>
                <a:srgbClr val="000000"/>
              </a:buClr>
              <a:buSzPts val="1800"/>
              <a:buFont typeface="Arial" panose="020B0604020202020204" pitchFamily="34" charset="0"/>
              <a:buChar char="•"/>
            </a:pPr>
            <a:r>
              <a:rPr lang="en-US" i="0" u="none" strike="noStrike" cap="none" dirty="0" err="1">
                <a:sym typeface="Calibri"/>
              </a:rPr>
              <a:t>Undersøgelsen</a:t>
            </a:r>
            <a:r>
              <a:rPr lang="en-US" i="0" u="none" strike="noStrike" cap="none" dirty="0">
                <a:sym typeface="Calibri"/>
              </a:rPr>
              <a:t> </a:t>
            </a:r>
            <a:r>
              <a:rPr lang="en-US" i="0" u="none" strike="noStrike" cap="none" dirty="0" err="1">
                <a:sym typeface="Calibri"/>
              </a:rPr>
              <a:t>forløb</a:t>
            </a:r>
            <a:r>
              <a:rPr lang="en-US" i="0" u="none" strike="noStrike" cap="none" dirty="0">
                <a:sym typeface="Calibri"/>
              </a:rPr>
              <a:t> </a:t>
            </a:r>
            <a:r>
              <a:rPr lang="en-US" i="0" u="none" strike="noStrike" cap="none" dirty="0" err="1">
                <a:sym typeface="Calibri"/>
              </a:rPr>
              <a:t>i</a:t>
            </a:r>
            <a:r>
              <a:rPr lang="en-US" i="0" u="none" strike="noStrike" cap="none" dirty="0">
                <a:sym typeface="Calibri"/>
              </a:rPr>
              <a:t> </a:t>
            </a:r>
            <a:r>
              <a:rPr lang="en-US" i="0" u="none" strike="noStrike" cap="none" dirty="0" err="1">
                <a:sym typeface="Calibri"/>
              </a:rPr>
              <a:t>løbet</a:t>
            </a:r>
            <a:r>
              <a:rPr lang="en-US" i="0" u="none" strike="noStrike" cap="none" dirty="0">
                <a:sym typeface="Calibri"/>
              </a:rPr>
              <a:t> </a:t>
            </a:r>
            <a:r>
              <a:rPr lang="en-US" i="0" u="none" strike="noStrike" cap="none" dirty="0" err="1">
                <a:sym typeface="Calibri"/>
              </a:rPr>
              <a:t>af</a:t>
            </a:r>
            <a:r>
              <a:rPr lang="en-US" i="0" u="none" strike="noStrike" cap="none" dirty="0">
                <a:sym typeface="Calibri"/>
              </a:rPr>
              <a:t> 2007-2008</a:t>
            </a:r>
            <a:endParaRPr lang="en-US" dirty="0"/>
          </a:p>
          <a:p>
            <a:pPr marL="285750" marR="0" lvl="0" indent="-228600">
              <a:lnSpc>
                <a:spcPct val="90000"/>
              </a:lnSpc>
              <a:spcBef>
                <a:spcPts val="0"/>
              </a:spcBef>
              <a:spcAft>
                <a:spcPts val="600"/>
              </a:spcAft>
              <a:buClr>
                <a:srgbClr val="000000"/>
              </a:buClr>
              <a:buSzPts val="1800"/>
              <a:buFont typeface="Arial" panose="020B0604020202020204" pitchFamily="34" charset="0"/>
              <a:buChar char="•"/>
            </a:pPr>
            <a:r>
              <a:rPr lang="en-US" i="0" u="none" strike="noStrike" cap="none" dirty="0" err="1">
                <a:sym typeface="Calibri"/>
              </a:rPr>
              <a:t>Ministeriet</a:t>
            </a:r>
            <a:r>
              <a:rPr lang="en-US" i="0" u="none" strike="noStrike" cap="none" dirty="0">
                <a:sym typeface="Calibri"/>
              </a:rPr>
              <a:t> for </a:t>
            </a:r>
            <a:r>
              <a:rPr lang="en-US" i="0" u="none" strike="noStrike" cap="none" dirty="0" err="1">
                <a:sym typeface="Calibri"/>
              </a:rPr>
              <a:t>Sundhed</a:t>
            </a:r>
            <a:r>
              <a:rPr lang="en-US" i="0" u="none" strike="noStrike" cap="none" dirty="0">
                <a:sym typeface="Calibri"/>
              </a:rPr>
              <a:t> </a:t>
            </a:r>
            <a:r>
              <a:rPr lang="en-US" i="0" u="none" strike="noStrike" cap="none" dirty="0" err="1">
                <a:sym typeface="Calibri"/>
              </a:rPr>
              <a:t>og</a:t>
            </a:r>
            <a:r>
              <a:rPr lang="en-US" i="0" u="none" strike="noStrike" cap="none" dirty="0">
                <a:sym typeface="Calibri"/>
              </a:rPr>
              <a:t> </a:t>
            </a:r>
            <a:r>
              <a:rPr lang="en-US" i="0" u="none" strike="noStrike" cap="none" dirty="0" err="1">
                <a:sym typeface="Calibri"/>
              </a:rPr>
              <a:t>Forebyggelse</a:t>
            </a:r>
            <a:r>
              <a:rPr lang="en-US" i="0" u="none" strike="noStrike" cap="none" dirty="0">
                <a:sym typeface="Calibri"/>
              </a:rPr>
              <a:t> </a:t>
            </a:r>
            <a:r>
              <a:rPr lang="en-US" i="0" u="none" strike="noStrike" cap="none" dirty="0" err="1">
                <a:sym typeface="Calibri"/>
              </a:rPr>
              <a:t>samt</a:t>
            </a:r>
            <a:r>
              <a:rPr lang="en-US" i="0" u="none" strike="noStrike" cap="none" dirty="0">
                <a:sym typeface="Calibri"/>
              </a:rPr>
              <a:t> </a:t>
            </a:r>
            <a:r>
              <a:rPr lang="en-US" i="0" u="none" strike="noStrike" cap="none" dirty="0" err="1">
                <a:sym typeface="Calibri"/>
              </a:rPr>
              <a:t>Trygfonden</a:t>
            </a:r>
            <a:r>
              <a:rPr lang="en-US" i="0" u="none" strike="noStrike" cap="none" dirty="0">
                <a:sym typeface="Calibri"/>
              </a:rPr>
              <a:t> </a:t>
            </a:r>
            <a:r>
              <a:rPr lang="en-US" i="0" u="none" strike="noStrike" cap="none" dirty="0" err="1">
                <a:sym typeface="Calibri"/>
              </a:rPr>
              <a:t>stod</a:t>
            </a:r>
            <a:r>
              <a:rPr lang="en-US" i="0" u="none" strike="noStrike" cap="none" dirty="0">
                <a:sym typeface="Calibri"/>
              </a:rPr>
              <a:t> bag </a:t>
            </a:r>
            <a:r>
              <a:rPr lang="en-US" i="0" u="none" strike="noStrike" cap="none" dirty="0" err="1">
                <a:sym typeface="Calibri"/>
              </a:rPr>
              <a:t>undersøgelsen</a:t>
            </a:r>
            <a:endParaRPr lang="en-US" dirty="0"/>
          </a:p>
          <a:p>
            <a:pPr marL="285750" marR="0" lvl="0" indent="-228600">
              <a:lnSpc>
                <a:spcPct val="90000"/>
              </a:lnSpc>
              <a:spcBef>
                <a:spcPts val="0"/>
              </a:spcBef>
              <a:spcAft>
                <a:spcPts val="600"/>
              </a:spcAft>
              <a:buClr>
                <a:srgbClr val="000000"/>
              </a:buClr>
              <a:buSzPts val="1800"/>
              <a:buFont typeface="Arial" panose="020B0604020202020204" pitchFamily="34" charset="0"/>
              <a:buChar char="•"/>
            </a:pPr>
            <a:r>
              <a:rPr lang="en-US" i="0" u="none" strike="noStrike" cap="none" dirty="0">
                <a:sym typeface="Calibri"/>
              </a:rPr>
              <a:t>13 </a:t>
            </a:r>
            <a:r>
              <a:rPr lang="en-US" i="0" u="none" strike="noStrike" cap="none" dirty="0" err="1">
                <a:sym typeface="Calibri"/>
              </a:rPr>
              <a:t>kommuner</a:t>
            </a:r>
            <a:r>
              <a:rPr lang="en-US" i="0" u="none" strike="noStrike" cap="none" dirty="0">
                <a:sym typeface="Calibri"/>
              </a:rPr>
              <a:t> </a:t>
            </a:r>
            <a:r>
              <a:rPr lang="en-US" i="0" u="none" strike="noStrike" cap="none" dirty="0" err="1">
                <a:sym typeface="Calibri"/>
              </a:rPr>
              <a:t>spredt</a:t>
            </a:r>
            <a:r>
              <a:rPr lang="en-US" i="0" u="none" strike="noStrike" cap="none" dirty="0">
                <a:sym typeface="Calibri"/>
              </a:rPr>
              <a:t> over </a:t>
            </a:r>
            <a:r>
              <a:rPr lang="en-US" i="0" u="none" strike="noStrike" cap="none" dirty="0" err="1">
                <a:sym typeface="Calibri"/>
              </a:rPr>
              <a:t>landet</a:t>
            </a:r>
            <a:r>
              <a:rPr lang="en-US" i="0" u="none" strike="noStrike" cap="none" dirty="0">
                <a:sym typeface="Calibri"/>
              </a:rPr>
              <a:t> </a:t>
            </a:r>
            <a:r>
              <a:rPr lang="en-US" i="0" u="none" strike="noStrike" cap="none" dirty="0" err="1">
                <a:sym typeface="Calibri"/>
              </a:rPr>
              <a:t>deltog</a:t>
            </a:r>
            <a:endParaRPr lang="en-US" dirty="0"/>
          </a:p>
          <a:p>
            <a:pPr marL="0" marR="0" lvl="0" indent="-228600">
              <a:lnSpc>
                <a:spcPct val="90000"/>
              </a:lnSpc>
              <a:spcBef>
                <a:spcPts val="0"/>
              </a:spcBef>
              <a:spcAft>
                <a:spcPts val="600"/>
              </a:spcAft>
              <a:buFont typeface="Arial" panose="020B0604020202020204" pitchFamily="34" charset="0"/>
              <a:buChar char="•"/>
            </a:pPr>
            <a:endParaRPr lang="en-US" sz="700" dirty="0">
              <a:sym typeface="Calibri"/>
            </a:endParaRPr>
          </a:p>
          <a:p>
            <a:pPr marR="0" lvl="0">
              <a:lnSpc>
                <a:spcPct val="90000"/>
              </a:lnSpc>
              <a:spcBef>
                <a:spcPts val="0"/>
              </a:spcBef>
              <a:spcAft>
                <a:spcPts val="600"/>
              </a:spcAft>
            </a:pPr>
            <a:endParaRPr lang="en-US" sz="700" dirty="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700" dirty="0">
              <a:sym typeface="Calibri"/>
            </a:endParaRPr>
          </a:p>
          <a:p>
            <a:pPr marR="0" lvl="0">
              <a:lnSpc>
                <a:spcPct val="90000"/>
              </a:lnSpc>
              <a:spcBef>
                <a:spcPts val="0"/>
              </a:spcBef>
              <a:spcAft>
                <a:spcPts val="600"/>
              </a:spcAft>
            </a:pPr>
            <a:endParaRPr lang="en-US" sz="1900" dirty="0">
              <a:sym typeface="Calibri"/>
            </a:endParaRPr>
          </a:p>
          <a:p>
            <a:pPr marR="0" lvl="0">
              <a:lnSpc>
                <a:spcPct val="90000"/>
              </a:lnSpc>
              <a:spcBef>
                <a:spcPts val="0"/>
              </a:spcBef>
              <a:spcAft>
                <a:spcPts val="600"/>
              </a:spcAft>
            </a:pPr>
            <a:r>
              <a:rPr lang="en-US" sz="1900" i="0" u="none" strike="noStrike" cap="none" dirty="0" err="1">
                <a:sym typeface="Calibri"/>
              </a:rPr>
              <a:t>Baggrunden</a:t>
            </a:r>
            <a:r>
              <a:rPr lang="en-US" sz="1900" i="0" u="none" strike="noStrike" cap="none" dirty="0">
                <a:sym typeface="Calibri"/>
              </a:rPr>
              <a:t> for KRAM </a:t>
            </a:r>
            <a:r>
              <a:rPr lang="en-US" sz="1900" i="0" u="none" strike="noStrike" cap="none" dirty="0" err="1">
                <a:sym typeface="Calibri"/>
              </a:rPr>
              <a:t>undersøgelsen</a:t>
            </a:r>
            <a:r>
              <a:rPr lang="en-US" sz="1900" i="0" u="none" strike="noStrike" cap="none" dirty="0">
                <a:sym typeface="Calibri"/>
              </a:rPr>
              <a:t> var </a:t>
            </a:r>
            <a:r>
              <a:rPr lang="en-US" sz="1900" i="0" u="none" strike="noStrike" cap="none" dirty="0" err="1">
                <a:sym typeface="Calibri"/>
              </a:rPr>
              <a:t>bl.a</a:t>
            </a:r>
            <a:r>
              <a:rPr lang="en-US" sz="1900" i="0" u="none" strike="noStrike" cap="none" dirty="0">
                <a:sym typeface="Calibri"/>
              </a:rPr>
              <a:t>. </a:t>
            </a:r>
            <a:endParaRPr lang="en-US" sz="1900" dirty="0"/>
          </a:p>
          <a:p>
            <a:pPr marL="342900" marR="0" lvl="0" indent="-342900">
              <a:lnSpc>
                <a:spcPct val="90000"/>
              </a:lnSpc>
              <a:spcBef>
                <a:spcPts val="0"/>
              </a:spcBef>
              <a:spcAft>
                <a:spcPts val="600"/>
              </a:spcAft>
              <a:buFont typeface="Arial" panose="020B0604020202020204" pitchFamily="34" charset="0"/>
              <a:buChar char="•"/>
            </a:pPr>
            <a:r>
              <a:rPr lang="en-US" sz="1900" dirty="0">
                <a:sym typeface="Calibri"/>
              </a:rPr>
              <a:t>at </a:t>
            </a:r>
            <a:r>
              <a:rPr lang="en-US" sz="1900" dirty="0" err="1">
                <a:sym typeface="Calibri"/>
              </a:rPr>
              <a:t>kende</a:t>
            </a:r>
            <a:r>
              <a:rPr lang="en-US" sz="1900" dirty="0">
                <a:sym typeface="Calibri"/>
              </a:rPr>
              <a:t> </a:t>
            </a:r>
            <a:r>
              <a:rPr lang="en-US" sz="1900" dirty="0" err="1">
                <a:sym typeface="Calibri"/>
              </a:rPr>
              <a:t>danskernes</a:t>
            </a:r>
            <a:r>
              <a:rPr lang="en-US" sz="1900" dirty="0">
                <a:sym typeface="Calibri"/>
              </a:rPr>
              <a:t> </a:t>
            </a:r>
            <a:r>
              <a:rPr lang="en-US" sz="1900" dirty="0" err="1">
                <a:sym typeface="Calibri"/>
              </a:rPr>
              <a:t>sundhedsvaner</a:t>
            </a:r>
            <a:endParaRPr lang="en-US" sz="1900" dirty="0">
              <a:sym typeface="Calibri"/>
            </a:endParaRPr>
          </a:p>
          <a:p>
            <a:pPr marL="342900" marR="0" lvl="0" indent="-342900">
              <a:lnSpc>
                <a:spcPct val="90000"/>
              </a:lnSpc>
              <a:spcBef>
                <a:spcPts val="0"/>
              </a:spcBef>
              <a:spcAft>
                <a:spcPts val="600"/>
              </a:spcAft>
              <a:buFont typeface="Arial" panose="020B0604020202020204" pitchFamily="34" charset="0"/>
              <a:buChar char="•"/>
            </a:pPr>
            <a:r>
              <a:rPr lang="en-US" sz="1900" dirty="0" err="1">
                <a:sym typeface="Calibri"/>
              </a:rPr>
              <a:t>målrette</a:t>
            </a:r>
            <a:r>
              <a:rPr lang="en-US" sz="1900" dirty="0">
                <a:sym typeface="Calibri"/>
              </a:rPr>
              <a:t> de </a:t>
            </a:r>
            <a:r>
              <a:rPr lang="en-US" sz="1900" dirty="0" err="1">
                <a:sym typeface="Calibri"/>
              </a:rPr>
              <a:t>sundhedsfremmende</a:t>
            </a:r>
            <a:r>
              <a:rPr lang="en-US" sz="1900" dirty="0">
                <a:sym typeface="Calibri"/>
              </a:rPr>
              <a:t> </a:t>
            </a:r>
            <a:r>
              <a:rPr lang="en-US" sz="1900" dirty="0" err="1">
                <a:sym typeface="Calibri"/>
              </a:rPr>
              <a:t>og</a:t>
            </a:r>
            <a:r>
              <a:rPr lang="en-US" sz="1900" dirty="0">
                <a:sym typeface="Calibri"/>
              </a:rPr>
              <a:t> </a:t>
            </a:r>
            <a:r>
              <a:rPr lang="en-US" sz="1900" dirty="0" err="1">
                <a:sym typeface="Calibri"/>
              </a:rPr>
              <a:t>forebyggende</a:t>
            </a:r>
            <a:r>
              <a:rPr lang="en-US" sz="1900" dirty="0">
                <a:sym typeface="Calibri"/>
              </a:rPr>
              <a:t> </a:t>
            </a:r>
            <a:r>
              <a:rPr lang="en-US" sz="1900" dirty="0" err="1">
                <a:sym typeface="Calibri"/>
              </a:rPr>
              <a:t>tiltag</a:t>
            </a:r>
            <a:r>
              <a:rPr lang="en-US" sz="1900" dirty="0">
                <a:sym typeface="Calibri"/>
              </a:rPr>
              <a:t> </a:t>
            </a:r>
            <a:r>
              <a:rPr lang="en-US" sz="1900" dirty="0" err="1">
                <a:sym typeface="Calibri"/>
              </a:rPr>
              <a:t>fremadrettet</a:t>
            </a:r>
            <a:endParaRPr lang="en-US" sz="1900" dirty="0">
              <a:sym typeface="Calibri"/>
            </a:endParaRPr>
          </a:p>
          <a:p>
            <a:pPr marL="342900" marR="0" lvl="0" indent="-342900">
              <a:lnSpc>
                <a:spcPct val="90000"/>
              </a:lnSpc>
              <a:spcBef>
                <a:spcPts val="0"/>
              </a:spcBef>
              <a:spcAft>
                <a:spcPts val="600"/>
              </a:spcAft>
              <a:buFont typeface="Arial" panose="020B0604020202020204" pitchFamily="34" charset="0"/>
              <a:buChar char="•"/>
            </a:pPr>
            <a:r>
              <a:rPr lang="en-US" sz="1900" dirty="0" err="1">
                <a:sym typeface="Calibri"/>
              </a:rPr>
              <a:t>målet</a:t>
            </a:r>
            <a:r>
              <a:rPr lang="en-US" sz="1900" dirty="0">
                <a:sym typeface="Calibri"/>
              </a:rPr>
              <a:t>: </a:t>
            </a:r>
            <a:r>
              <a:rPr lang="en-US" sz="1900" dirty="0" err="1">
                <a:sym typeface="Calibri"/>
              </a:rPr>
              <a:t>øge</a:t>
            </a:r>
            <a:r>
              <a:rPr lang="en-US" sz="1900" dirty="0">
                <a:sym typeface="Calibri"/>
              </a:rPr>
              <a:t> </a:t>
            </a:r>
            <a:r>
              <a:rPr lang="en-US" sz="1900" dirty="0" err="1">
                <a:sym typeface="Calibri"/>
              </a:rPr>
              <a:t>gennemsnitslevealderen</a:t>
            </a:r>
            <a:r>
              <a:rPr lang="en-US" sz="1900" dirty="0">
                <a:sym typeface="Calibri"/>
              </a:rPr>
              <a:t> </a:t>
            </a:r>
            <a:r>
              <a:rPr lang="en-US" sz="1900" dirty="0" err="1">
                <a:sym typeface="Calibri"/>
              </a:rPr>
              <a:t>og</a:t>
            </a:r>
            <a:r>
              <a:rPr lang="en-US" sz="1900" dirty="0">
                <a:sym typeface="Calibri"/>
              </a:rPr>
              <a:t> </a:t>
            </a:r>
            <a:r>
              <a:rPr lang="en-US" sz="1900" dirty="0" err="1">
                <a:sym typeface="Calibri"/>
              </a:rPr>
              <a:t>øge</a:t>
            </a:r>
            <a:r>
              <a:rPr lang="en-US" sz="1900" dirty="0">
                <a:sym typeface="Calibri"/>
              </a:rPr>
              <a:t> </a:t>
            </a:r>
            <a:r>
              <a:rPr lang="en-US" sz="1900" dirty="0" err="1">
                <a:sym typeface="Calibri"/>
              </a:rPr>
              <a:t>sundheden</a:t>
            </a:r>
            <a:r>
              <a:rPr lang="en-US" sz="1900" dirty="0">
                <a:sym typeface="Calibri"/>
              </a:rPr>
              <a:t> for alle. </a:t>
            </a:r>
            <a:endParaRPr lang="en-US" sz="1900" dirty="0"/>
          </a:p>
          <a:p>
            <a:pPr marL="0" marR="0" lvl="0" indent="-228600">
              <a:lnSpc>
                <a:spcPct val="90000"/>
              </a:lnSpc>
              <a:spcBef>
                <a:spcPts val="0"/>
              </a:spcBef>
              <a:spcAft>
                <a:spcPts val="600"/>
              </a:spcAft>
              <a:buFont typeface="Arial" panose="020B0604020202020204" pitchFamily="34" charset="0"/>
              <a:buChar char="•"/>
            </a:pPr>
            <a:endParaRPr lang="en-US" sz="700" b="0" i="1" u="none" strike="noStrike" cap="none" dirty="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700" b="0" i="1" u="none" strike="noStrike" cap="none" dirty="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700" b="0" i="0" u="none" strike="noStrike" cap="none" dirty="0">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14213" y="-1713855"/>
            <a:ext cx="5715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5714643"/>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33178" y="-896802"/>
            <a:ext cx="4078803"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a:hlinkClick r:id="rId2"/>
            <a:extLst>
              <a:ext uri="{FF2B5EF4-FFF2-40B4-BE49-F238E27FC236}">
                <a16:creationId xmlns:a16="http://schemas.microsoft.com/office/drawing/2014/main" id="{508473BA-96D8-8544-B84A-9029314FE05B}"/>
              </a:ext>
            </a:extLst>
          </p:cNvPr>
          <p:cNvPicPr>
            <a:picLocks noGrp="1" noChangeAspect="1"/>
          </p:cNvPicPr>
          <p:nvPr>
            <p:ph idx="1"/>
          </p:nvPr>
        </p:nvPicPr>
        <p:blipFill>
          <a:blip r:embed="rId3"/>
          <a:stretch>
            <a:fillRect/>
          </a:stretch>
        </p:blipFill>
        <p:spPr>
          <a:xfrm>
            <a:off x="342900" y="542069"/>
            <a:ext cx="8458200" cy="4630862"/>
          </a:xfrm>
          <a:prstGeom prst="rect">
            <a:avLst/>
          </a:prstGeom>
        </p:spPr>
      </p:pic>
    </p:spTree>
    <p:extLst>
      <p:ext uri="{BB962C8B-B14F-4D97-AF65-F5344CB8AC3E}">
        <p14:creationId xmlns:p14="http://schemas.microsoft.com/office/powerpoint/2010/main" val="1435457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00050"/>
            <a:ext cx="8428482" cy="49149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a:hlinkClick r:id="rId2"/>
            <a:extLst>
              <a:ext uri="{FF2B5EF4-FFF2-40B4-BE49-F238E27FC236}">
                <a16:creationId xmlns:a16="http://schemas.microsoft.com/office/drawing/2014/main" id="{7322BC44-38F9-2040-BCA7-F1815016E5B7}"/>
              </a:ext>
            </a:extLst>
          </p:cNvPr>
          <p:cNvPicPr>
            <a:picLocks noGrp="1" noChangeAspect="1"/>
          </p:cNvPicPr>
          <p:nvPr>
            <p:ph idx="1"/>
          </p:nvPr>
        </p:nvPicPr>
        <p:blipFill>
          <a:blip r:embed="rId3"/>
          <a:stretch>
            <a:fillRect/>
          </a:stretch>
        </p:blipFill>
        <p:spPr>
          <a:xfrm>
            <a:off x="482600" y="690118"/>
            <a:ext cx="8178799" cy="4334762"/>
          </a:xfrm>
          <a:prstGeom prst="rect">
            <a:avLst/>
          </a:prstGeom>
        </p:spPr>
      </p:pic>
    </p:spTree>
    <p:extLst>
      <p:ext uri="{BB962C8B-B14F-4D97-AF65-F5344CB8AC3E}">
        <p14:creationId xmlns:p14="http://schemas.microsoft.com/office/powerpoint/2010/main" val="198358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 mand, indendørs, bord&#10;&#10;Automatisk genereret beskrivelse">
            <a:hlinkClick r:id="rId2"/>
            <a:extLst>
              <a:ext uri="{FF2B5EF4-FFF2-40B4-BE49-F238E27FC236}">
                <a16:creationId xmlns:a16="http://schemas.microsoft.com/office/drawing/2014/main" id="{9A617C5D-539D-CA41-977D-C05C2369C844}"/>
              </a:ext>
            </a:extLst>
          </p:cNvPr>
          <p:cNvPicPr>
            <a:picLocks noChangeAspect="1"/>
          </p:cNvPicPr>
          <p:nvPr/>
        </p:nvPicPr>
        <p:blipFill>
          <a:blip r:embed="rId3"/>
          <a:stretch>
            <a:fillRect/>
          </a:stretch>
        </p:blipFill>
        <p:spPr>
          <a:xfrm>
            <a:off x="31750" y="323850"/>
            <a:ext cx="9080500" cy="5067300"/>
          </a:xfrm>
          <a:prstGeom prst="rect">
            <a:avLst/>
          </a:prstGeom>
        </p:spPr>
      </p:pic>
    </p:spTree>
    <p:extLst>
      <p:ext uri="{BB962C8B-B14F-4D97-AF65-F5344CB8AC3E}">
        <p14:creationId xmlns:p14="http://schemas.microsoft.com/office/powerpoint/2010/main" val="2558950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 kvinde, indendørs, sidder&#10;&#10;Automatisk genereret beskrivelse">
            <a:hlinkClick r:id="rId2"/>
            <a:extLst>
              <a:ext uri="{FF2B5EF4-FFF2-40B4-BE49-F238E27FC236}">
                <a16:creationId xmlns:a16="http://schemas.microsoft.com/office/drawing/2014/main" id="{F57C43C1-974A-CF41-8E9D-07061C597BAE}"/>
              </a:ext>
            </a:extLst>
          </p:cNvPr>
          <p:cNvPicPr>
            <a:picLocks noChangeAspect="1"/>
          </p:cNvPicPr>
          <p:nvPr/>
        </p:nvPicPr>
        <p:blipFill>
          <a:blip r:embed="rId3"/>
          <a:stretch>
            <a:fillRect/>
          </a:stretch>
        </p:blipFill>
        <p:spPr>
          <a:xfrm>
            <a:off x="31750" y="311150"/>
            <a:ext cx="9080500" cy="5092700"/>
          </a:xfrm>
          <a:prstGeom prst="rect">
            <a:avLst/>
          </a:prstGeom>
        </p:spPr>
      </p:pic>
    </p:spTree>
    <p:extLst>
      <p:ext uri="{BB962C8B-B14F-4D97-AF65-F5344CB8AC3E}">
        <p14:creationId xmlns:p14="http://schemas.microsoft.com/office/powerpoint/2010/main" val="3839074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71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lede 2" descr="Et billede, der indeholder tekst&#10;&#10;Automatisk genereret beskrivelse">
            <a:hlinkClick r:id="rId2"/>
            <a:extLst>
              <a:ext uri="{FF2B5EF4-FFF2-40B4-BE49-F238E27FC236}">
                <a16:creationId xmlns:a16="http://schemas.microsoft.com/office/drawing/2014/main" id="{145C2296-5183-1547-A007-FF81E93ACBE4}"/>
              </a:ext>
            </a:extLst>
          </p:cNvPr>
          <p:cNvPicPr>
            <a:picLocks noChangeAspect="1"/>
          </p:cNvPicPr>
          <p:nvPr/>
        </p:nvPicPr>
        <p:blipFill rotWithShape="1">
          <a:blip r:embed="rId3"/>
          <a:srcRect b="20650"/>
          <a:stretch/>
        </p:blipFill>
        <p:spPr>
          <a:xfrm>
            <a:off x="19" y="1068"/>
            <a:ext cx="9658987" cy="5713932"/>
          </a:xfrm>
          <a:prstGeom prst="rect">
            <a:avLst/>
          </a:prstGeom>
        </p:spPr>
      </p:pic>
    </p:spTree>
    <p:extLst>
      <p:ext uri="{BB962C8B-B14F-4D97-AF65-F5344CB8AC3E}">
        <p14:creationId xmlns:p14="http://schemas.microsoft.com/office/powerpoint/2010/main" val="3632429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15527C3-0F2D-0B4D-BB9E-153BF0BFA5CD}"/>
              </a:ext>
            </a:extLst>
          </p:cNvPr>
          <p:cNvSpPr/>
          <p:nvPr/>
        </p:nvSpPr>
        <p:spPr>
          <a:xfrm>
            <a:off x="372140" y="382773"/>
            <a:ext cx="8559209" cy="3823034"/>
          </a:xfrm>
          <a:prstGeom prst="rect">
            <a:avLst/>
          </a:prstGeom>
        </p:spPr>
        <p:txBody>
          <a:bodyPr wrap="square">
            <a:spAutoFit/>
          </a:bodyPr>
          <a:lstStyle/>
          <a:p>
            <a:pPr>
              <a:lnSpc>
                <a:spcPct val="107000"/>
              </a:lnSpc>
              <a:spcAft>
                <a:spcPts val="800"/>
              </a:spcAft>
            </a:pPr>
            <a:r>
              <a:rPr lang="da-DK" sz="2800" b="1" dirty="0">
                <a:latin typeface="+mj-lt"/>
                <a:ea typeface="Calibri" panose="020F0502020204030204" pitchFamily="34" charset="0"/>
              </a:rPr>
              <a:t>Forebyggelse og livsstil - gruppeopgave</a:t>
            </a:r>
            <a:endParaRPr lang="da-DK" sz="2800" b="1" dirty="0">
              <a:latin typeface="+mj-lt"/>
              <a:ea typeface="Arial" panose="020B0604020202020204" pitchFamily="34" charset="0"/>
            </a:endParaRPr>
          </a:p>
          <a:p>
            <a:pPr>
              <a:lnSpc>
                <a:spcPct val="107000"/>
              </a:lnSpc>
              <a:spcAft>
                <a:spcPts val="800"/>
              </a:spcAft>
            </a:pPr>
            <a:r>
              <a:rPr lang="da-DK" sz="1800" dirty="0">
                <a:latin typeface="Calibri" panose="020F0502020204030204" pitchFamily="34" charset="0"/>
                <a:ea typeface="Calibri" panose="020F0502020204030204" pitchFamily="34" charset="0"/>
              </a:rPr>
              <a:t> </a:t>
            </a:r>
            <a:endParaRPr lang="da-DK" sz="1800" dirty="0">
              <a:latin typeface="Arial" panose="020B0604020202020204" pitchFamily="34" charset="0"/>
              <a:ea typeface="Arial" panose="020B0604020202020204" pitchFamily="34" charset="0"/>
            </a:endParaRPr>
          </a:p>
          <a:p>
            <a:pPr>
              <a:lnSpc>
                <a:spcPct val="107000"/>
              </a:lnSpc>
              <a:spcAft>
                <a:spcPts val="800"/>
              </a:spcAft>
            </a:pPr>
            <a:r>
              <a:rPr lang="da-DK" sz="1800" dirty="0">
                <a:latin typeface="Calibri" panose="020F0502020204030204" pitchFamily="34" charset="0"/>
                <a:ea typeface="Calibri" panose="020F0502020204030204" pitchFamily="34" charset="0"/>
              </a:rPr>
              <a:t>FORMÅLET MED OPGAVEN</a:t>
            </a:r>
            <a:endParaRPr lang="da-DK" sz="1800" dirty="0">
              <a:latin typeface="Arial" panose="020B0604020202020204" pitchFamily="34" charset="0"/>
              <a:ea typeface="Arial" panose="020B0604020202020204" pitchFamily="34" charset="0"/>
            </a:endParaRPr>
          </a:p>
          <a:p>
            <a:pPr marL="342900" lvl="0" indent="-342900">
              <a:lnSpc>
                <a:spcPct val="107000"/>
              </a:lnSpc>
              <a:buFont typeface="Symbol" pitchFamily="2" charset="2"/>
              <a:buChar char="-"/>
            </a:pPr>
            <a:r>
              <a:rPr lang="da-DK" sz="1800" dirty="0">
                <a:latin typeface="Calibri" panose="020F0502020204030204" pitchFamily="34" charset="0"/>
                <a:ea typeface="Calibri" panose="020F0502020204030204" pitchFamily="34" charset="0"/>
                <a:cs typeface="Calibri" panose="020F0502020204030204" pitchFamily="34" charset="0"/>
              </a:rPr>
              <a:t>I bliver fortrolige med begreberne sundhedsfremme og forebyggelse</a:t>
            </a:r>
          </a:p>
          <a:p>
            <a:pPr marL="342900" lvl="0" indent="-342900">
              <a:lnSpc>
                <a:spcPct val="107000"/>
              </a:lnSpc>
              <a:spcAft>
                <a:spcPts val="800"/>
              </a:spcAft>
              <a:buFont typeface="Symbol" pitchFamily="2" charset="2"/>
              <a:buChar char="-"/>
            </a:pPr>
            <a:r>
              <a:rPr lang="da-DK" sz="1800" dirty="0">
                <a:latin typeface="Calibri" panose="020F0502020204030204" pitchFamily="34" charset="0"/>
                <a:ea typeface="Calibri" panose="020F0502020204030204" pitchFamily="34" charset="0"/>
                <a:cs typeface="Calibri" panose="020F0502020204030204" pitchFamily="34" charset="0"/>
              </a:rPr>
              <a:t>I får viden om de faglige anbefalinger som Sundhedsstyrelsen har udviklet i form af forebyggelsespakker</a:t>
            </a:r>
          </a:p>
          <a:p>
            <a:pPr marL="342900" lvl="0" indent="-342900">
              <a:lnSpc>
                <a:spcPct val="107000"/>
              </a:lnSpc>
              <a:spcAft>
                <a:spcPts val="800"/>
              </a:spcAft>
              <a:buFont typeface="Symbol" pitchFamily="2" charset="2"/>
              <a:buChar char="-"/>
            </a:pPr>
            <a:r>
              <a:rPr lang="da-DK" sz="1800" dirty="0">
                <a:latin typeface="Calibri" panose="020F0502020204030204" pitchFamily="34" charset="0"/>
                <a:ea typeface="Calibri" panose="020F0502020204030204" pitchFamily="34" charset="0"/>
                <a:cs typeface="Calibri" panose="020F0502020204030204" pitchFamily="34" charset="0"/>
              </a:rPr>
              <a:t>I får øvelse i at søge, vurdere og udvælge viden samt selv udvikle et materiale eller produkt med fokus på sundhedsfremme eller sygdomsforebyggelse</a:t>
            </a:r>
          </a:p>
          <a:p>
            <a:pPr marL="342900" lvl="0" indent="-342900">
              <a:lnSpc>
                <a:spcPct val="107000"/>
              </a:lnSpc>
              <a:spcAft>
                <a:spcPts val="800"/>
              </a:spcAft>
              <a:buFont typeface="Symbol" pitchFamily="2" charset="2"/>
              <a:buChar char="-"/>
            </a:pPr>
            <a:r>
              <a:rPr lang="da-DK" sz="1800" dirty="0">
                <a:latin typeface="Calibri" panose="020F0502020204030204" pitchFamily="34" charset="0"/>
                <a:ea typeface="Calibri" panose="020F0502020204030204" pitchFamily="34" charset="0"/>
                <a:cs typeface="Calibri" panose="020F0502020204030204" pitchFamily="34" charset="0"/>
              </a:rPr>
              <a:t>I  får øvelse i fagligt at begrunde jeres opgave</a:t>
            </a:r>
          </a:p>
          <a:p>
            <a:pPr marL="342900" lvl="0" indent="-342900">
              <a:lnSpc>
                <a:spcPct val="107000"/>
              </a:lnSpc>
              <a:spcAft>
                <a:spcPts val="800"/>
              </a:spcAft>
              <a:buFont typeface="Symbol" pitchFamily="2" charset="2"/>
              <a:buChar char="-"/>
            </a:pPr>
            <a:r>
              <a:rPr lang="da-DK" sz="1800" dirty="0">
                <a:latin typeface="Calibri" panose="020F0502020204030204" pitchFamily="34" charset="0"/>
                <a:ea typeface="Calibri" panose="020F0502020204030204" pitchFamily="34" charset="0"/>
                <a:cs typeface="Calibri" panose="020F0502020204030204" pitchFamily="34" charset="0"/>
              </a:rPr>
              <a:t>I får øvelse i mundtlig fremlæggelse af et emne</a:t>
            </a:r>
            <a:endParaRPr lang="da-DK"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0545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EF2FBF9C-B156-024E-9795-8508AF8BC554}"/>
              </a:ext>
            </a:extLst>
          </p:cNvPr>
          <p:cNvSpPr txBox="1"/>
          <p:nvPr/>
        </p:nvSpPr>
        <p:spPr>
          <a:xfrm>
            <a:off x="1" y="-1"/>
            <a:ext cx="9007366" cy="5249642"/>
          </a:xfrm>
          <a:prstGeom prst="rect">
            <a:avLst/>
          </a:prstGeom>
          <a:noFill/>
        </p:spPr>
        <p:txBody>
          <a:bodyPr wrap="square">
            <a:spAutoFit/>
          </a:bodyPr>
          <a:lstStyle/>
          <a:p>
            <a:pPr lvl="0">
              <a:lnSpc>
                <a:spcPct val="115000"/>
              </a:lnSpc>
              <a:spcAft>
                <a:spcPts val="800"/>
              </a:spcAft>
            </a:pPr>
            <a:r>
              <a:rPr lang="da-DK" sz="1800" b="1" u="none" strike="noStrike" dirty="0">
                <a:effectLst/>
                <a:latin typeface="Calibri" panose="020F0502020204030204" pitchFamily="34" charset="0"/>
                <a:ea typeface="Calibri" panose="020F0502020204030204" pitchFamily="34" charset="0"/>
              </a:rPr>
              <a:t>OPGAVE</a:t>
            </a:r>
          </a:p>
          <a:p>
            <a:pPr marL="342900" lvl="0" indent="-342900">
              <a:lnSpc>
                <a:spcPct val="115000"/>
              </a:lnSpc>
              <a:spcAft>
                <a:spcPts val="800"/>
              </a:spcAft>
              <a:buFont typeface="+mj-lt"/>
              <a:buAutoNum type="arabicPeriod"/>
            </a:pPr>
            <a:r>
              <a:rPr lang="da-DK" sz="1800" u="none" strike="noStrike" dirty="0">
                <a:effectLst/>
                <a:latin typeface="Calibri" panose="020F0502020204030204" pitchFamily="34" charset="0"/>
                <a:ea typeface="Calibri" panose="020F0502020204030204" pitchFamily="34" charset="0"/>
              </a:rPr>
              <a:t>Start med at diskutere begreberne Sundhedsfremme og Forebyggelse. Hvad er forskellen med de to begreber? </a:t>
            </a:r>
            <a:endParaRPr lang="da-DK" sz="1600" dirty="0">
              <a:latin typeface="Arial" panose="020B0604020202020204" pitchFamily="34" charset="0"/>
              <a:ea typeface="Calibri" panose="020F0502020204030204" pitchFamily="34" charset="0"/>
            </a:endParaRPr>
          </a:p>
          <a:p>
            <a:pPr marL="342900" lvl="0" indent="-342900">
              <a:lnSpc>
                <a:spcPct val="115000"/>
              </a:lnSpc>
              <a:spcAft>
                <a:spcPts val="800"/>
              </a:spcAft>
              <a:buFont typeface="+mj-lt"/>
              <a:buAutoNum type="arabicPeriod"/>
            </a:pPr>
            <a:r>
              <a:rPr lang="da-DK" sz="1800" u="none" strike="noStrike" dirty="0">
                <a:effectLst/>
                <a:latin typeface="Calibri" panose="020F0502020204030204" pitchFamily="34" charset="0"/>
                <a:ea typeface="Calibri" panose="020F0502020204030204" pitchFamily="34" charset="0"/>
              </a:rPr>
              <a:t>Hver gruppe vælger en forebyggelsespakke, som Sundhedsstyrelsen har udviklet, følg linket her: </a:t>
            </a:r>
            <a:endParaRPr lang="da-DK" sz="1600" u="none" strike="noStrike" dirty="0">
              <a:effectLst/>
              <a:latin typeface="Arial" panose="020B0604020202020204" pitchFamily="34" charset="0"/>
              <a:ea typeface="Arial" panose="020B0604020202020204" pitchFamily="34" charset="0"/>
            </a:endParaRPr>
          </a:p>
          <a:p>
            <a:pPr marL="457200">
              <a:lnSpc>
                <a:spcPct val="115000"/>
              </a:lnSpc>
              <a:spcAft>
                <a:spcPts val="800"/>
              </a:spcAft>
            </a:pPr>
            <a:r>
              <a:rPr lang="da-DK" sz="1800" u="sng" dirty="0">
                <a:solidFill>
                  <a:srgbClr val="0000FF"/>
                </a:solidFill>
                <a:effectLst/>
                <a:latin typeface="Calibri" panose="020F0502020204030204" pitchFamily="34" charset="0"/>
                <a:ea typeface="Calibri" panose="020F0502020204030204" pitchFamily="34" charset="0"/>
                <a:hlinkClick r:id="rId2"/>
              </a:rPr>
              <a:t>https://www.sst.dk/da/viden/forebyggelse/forebyggelsespakker-til-kommunerne</a:t>
            </a:r>
            <a:endParaRPr lang="da-DK" sz="1600" dirty="0">
              <a:effectLst/>
              <a:latin typeface="Arial" panose="020B0604020202020204" pitchFamily="34" charset="0"/>
              <a:ea typeface="Arial" panose="020B0604020202020204" pitchFamily="34" charset="0"/>
            </a:endParaRPr>
          </a:p>
          <a:p>
            <a:pPr marL="457200">
              <a:lnSpc>
                <a:spcPct val="115000"/>
              </a:lnSpc>
              <a:spcAft>
                <a:spcPts val="800"/>
              </a:spcAft>
            </a:pPr>
            <a:r>
              <a:rPr lang="da-DK" sz="1800" dirty="0">
                <a:effectLst/>
                <a:latin typeface="Calibri" panose="020F0502020204030204" pitchFamily="34" charset="0"/>
                <a:ea typeface="Calibri" panose="020F0502020204030204" pitchFamily="34" charset="0"/>
              </a:rPr>
              <a:t>Hver gruppe skal have forskellig forebyggelsespakke som emne. Her bruger vi først-til-mølle-princippet</a:t>
            </a:r>
            <a:r>
              <a:rPr lang="da-DK" sz="1800" dirty="0">
                <a:effectLst/>
                <a:latin typeface="Calibri" panose="020F0502020204030204" pitchFamily="34" charset="0"/>
                <a:ea typeface="Calibri" panose="020F0502020204030204" pitchFamily="34" charset="0"/>
                <a:cs typeface="Calibri" panose="020F0502020204030204" pitchFamily="34" charset="0"/>
                <a:sym typeface="Wingdings" pitchFamily="2" charset="2"/>
              </a:rPr>
              <a:t></a:t>
            </a:r>
            <a:endParaRPr lang="da-DK" sz="1600" dirty="0">
              <a:effectLst/>
              <a:latin typeface="Arial" panose="020B0604020202020204" pitchFamily="34" charset="0"/>
              <a:ea typeface="Arial" panose="020B0604020202020204" pitchFamily="34" charset="0"/>
            </a:endParaRPr>
          </a:p>
          <a:p>
            <a:pPr marL="457200">
              <a:lnSpc>
                <a:spcPct val="115000"/>
              </a:lnSpc>
              <a:spcAft>
                <a:spcPts val="800"/>
              </a:spcAft>
            </a:pPr>
            <a:r>
              <a:rPr lang="da-DK" sz="1800" dirty="0">
                <a:effectLst/>
                <a:latin typeface="Calibri" panose="020F0502020204030204" pitchFamily="34" charset="0"/>
                <a:ea typeface="Calibri" panose="020F0502020204030204" pitchFamily="34" charset="0"/>
              </a:rPr>
              <a:t> </a:t>
            </a:r>
            <a:endParaRPr lang="da-DK" sz="1600" dirty="0">
              <a:effectLst/>
              <a:latin typeface="Arial" panose="020B0604020202020204" pitchFamily="34" charset="0"/>
              <a:ea typeface="Arial" panose="020B0604020202020204" pitchFamily="34" charset="0"/>
            </a:endParaRPr>
          </a:p>
          <a:p>
            <a:pPr marL="457200">
              <a:lnSpc>
                <a:spcPct val="115000"/>
              </a:lnSpc>
              <a:spcAft>
                <a:spcPts val="800"/>
              </a:spcAft>
            </a:pPr>
            <a:r>
              <a:rPr lang="da-DK" sz="1800" dirty="0">
                <a:effectLst/>
                <a:latin typeface="Calibri" panose="020F0502020204030204" pitchFamily="34" charset="0"/>
                <a:ea typeface="Calibri" panose="020F0502020204030204" pitchFamily="34" charset="0"/>
              </a:rPr>
              <a:t>Ud fra pakkens emne udvikler I en sundhedsfremmende eller forebyggende tiltag i form af fx et produkt, et informationsmateriale eller en kampagne til en bestemt målgruppe. </a:t>
            </a:r>
            <a:endParaRPr lang="da-DK" sz="1600" dirty="0">
              <a:effectLst/>
              <a:latin typeface="Arial" panose="020B0604020202020204" pitchFamily="34" charset="0"/>
              <a:ea typeface="Arial" panose="020B0604020202020204" pitchFamily="34" charset="0"/>
            </a:endParaRPr>
          </a:p>
          <a:p>
            <a:pPr marL="457200">
              <a:lnSpc>
                <a:spcPct val="115000"/>
              </a:lnSpc>
              <a:spcAft>
                <a:spcPts val="800"/>
              </a:spcAft>
            </a:pPr>
            <a:r>
              <a:rPr lang="da-DK" sz="1800" dirty="0">
                <a:effectLst/>
                <a:latin typeface="Calibri" panose="020F0502020204030204" pitchFamily="34" charset="0"/>
                <a:ea typeface="Calibri" panose="020F0502020204030204" pitchFamily="34" charset="0"/>
              </a:rPr>
              <a:t>Målgruppen for jeres tiltag skal være én, som I kan relatere til som lægesekretærelever. Det kunne fx være en bestemt patientgruppe, pårørende, jer selv som lægesekretærelever, kollegaer eller en anden faggruppe fra jeres arbejdsplads.</a:t>
            </a:r>
            <a:endParaRPr lang="da-DK" sz="16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198846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119A090-0B20-8B49-BF97-F846BCEFCC19}"/>
              </a:ext>
            </a:extLst>
          </p:cNvPr>
          <p:cNvSpPr/>
          <p:nvPr/>
        </p:nvSpPr>
        <p:spPr>
          <a:xfrm>
            <a:off x="949124" y="1382256"/>
            <a:ext cx="7072132" cy="3819122"/>
          </a:xfrm>
          <a:prstGeom prst="rect">
            <a:avLst/>
          </a:prstGeom>
        </p:spPr>
        <p:txBody>
          <a:bodyPr wrap="square">
            <a:spAutoFit/>
          </a:bodyPr>
          <a:lstStyle/>
          <a:p>
            <a:pPr lvl="0">
              <a:lnSpc>
                <a:spcPct val="115000"/>
              </a:lnSpc>
              <a:spcAft>
                <a:spcPts val="800"/>
              </a:spcAft>
            </a:pPr>
            <a:r>
              <a:rPr lang="da-DK" sz="1800" dirty="0">
                <a:latin typeface="Calibri" panose="020F0502020204030204" pitchFamily="34" charset="0"/>
                <a:ea typeface="Calibri" panose="020F0502020204030204" pitchFamily="34" charset="0"/>
              </a:rPr>
              <a:t>Fremlæggelse ca. 5-10 min. Ved fremlæggelsen skal I vise jeres tiltag frem og redegøre for baggrunden for jeres opgave: </a:t>
            </a:r>
          </a:p>
          <a:p>
            <a:pPr lvl="0">
              <a:lnSpc>
                <a:spcPct val="115000"/>
              </a:lnSpc>
              <a:spcAft>
                <a:spcPts val="800"/>
              </a:spcAft>
            </a:pPr>
            <a:endParaRPr lang="da-DK" sz="1800" dirty="0">
              <a:latin typeface="Arial" panose="020B0604020202020204" pitchFamily="34" charset="0"/>
              <a:ea typeface="Arial" panose="020B0604020202020204" pitchFamily="34" charset="0"/>
            </a:endParaRPr>
          </a:p>
          <a:p>
            <a:pPr marL="342900" lvl="0" indent="-342900">
              <a:lnSpc>
                <a:spcPct val="107000"/>
              </a:lnSpc>
              <a:spcAft>
                <a:spcPts val="800"/>
              </a:spcAft>
              <a:buFont typeface="Arial" panose="020B0604020202020204" pitchFamily="34" charset="0"/>
              <a:buChar char="●"/>
            </a:pPr>
            <a:r>
              <a:rPr lang="da-DK" sz="1800" dirty="0">
                <a:latin typeface="Calibri" panose="020F0502020204030204" pitchFamily="34" charset="0"/>
                <a:ea typeface="Calibri" panose="020F0502020204030204" pitchFamily="34" charset="0"/>
              </a:rPr>
              <a:t>Hvilket fokusområde har I taget udgangspunkt i</a:t>
            </a:r>
            <a:endParaRPr lang="da-DK" sz="1800" dirty="0">
              <a:latin typeface="Arial" panose="020B0604020202020204" pitchFamily="34" charset="0"/>
              <a:ea typeface="Arial" panose="020B0604020202020204" pitchFamily="34" charset="0"/>
            </a:endParaRPr>
          </a:p>
          <a:p>
            <a:pPr marL="342900" lvl="0" indent="-342900">
              <a:lnSpc>
                <a:spcPct val="107000"/>
              </a:lnSpc>
              <a:spcAft>
                <a:spcPts val="800"/>
              </a:spcAft>
              <a:buFont typeface="Arial" panose="020B0604020202020204" pitchFamily="34" charset="0"/>
              <a:buChar char="●"/>
            </a:pPr>
            <a:r>
              <a:rPr lang="da-DK" sz="1800" dirty="0">
                <a:latin typeface="Calibri" panose="020F0502020204030204" pitchFamily="34" charset="0"/>
                <a:ea typeface="Calibri" panose="020F0502020204030204" pitchFamily="34" charset="0"/>
              </a:rPr>
              <a:t>Er der lovgivning eller anbefalinger på området?</a:t>
            </a:r>
            <a:endParaRPr lang="da-DK" sz="1800" dirty="0">
              <a:latin typeface="Arial" panose="020B0604020202020204" pitchFamily="34" charset="0"/>
              <a:ea typeface="Arial" panose="020B0604020202020204" pitchFamily="34" charset="0"/>
            </a:endParaRPr>
          </a:p>
          <a:p>
            <a:pPr marL="342900" lvl="0" indent="-342900">
              <a:lnSpc>
                <a:spcPct val="107000"/>
              </a:lnSpc>
              <a:spcAft>
                <a:spcPts val="800"/>
              </a:spcAft>
              <a:buFont typeface="Arial" panose="020B0604020202020204" pitchFamily="34" charset="0"/>
              <a:buChar char="●"/>
            </a:pPr>
            <a:r>
              <a:rPr lang="da-DK" sz="1800" dirty="0">
                <a:latin typeface="Calibri" panose="020F0502020204030204" pitchFamily="34" charset="0"/>
                <a:ea typeface="Calibri" panose="020F0502020204030204" pitchFamily="34" charset="0"/>
              </a:rPr>
              <a:t>Er jeres tiltag sundhedsfremmende eller sygdomsforebyggende? Begrund jeres svar.</a:t>
            </a:r>
            <a:endParaRPr lang="da-DK" sz="1800" dirty="0">
              <a:latin typeface="Arial" panose="020B0604020202020204" pitchFamily="34" charset="0"/>
              <a:ea typeface="Arial" panose="020B0604020202020204" pitchFamily="34" charset="0"/>
            </a:endParaRPr>
          </a:p>
          <a:p>
            <a:pPr marL="342900" lvl="0" indent="-342900">
              <a:lnSpc>
                <a:spcPct val="107000"/>
              </a:lnSpc>
              <a:spcAft>
                <a:spcPts val="800"/>
              </a:spcAft>
              <a:buFont typeface="Arial" panose="020B0604020202020204" pitchFamily="34" charset="0"/>
              <a:buChar char="●"/>
            </a:pPr>
            <a:r>
              <a:rPr lang="da-DK" sz="1800" dirty="0">
                <a:latin typeface="Calibri" panose="020F0502020204030204" pitchFamily="34" charset="0"/>
                <a:ea typeface="Calibri" panose="020F0502020204030204" pitchFamily="34" charset="0"/>
              </a:rPr>
              <a:t>Hvad er jeres målgruppe? Hvem skal få glæde af jeres tiltag? Hvorfor?</a:t>
            </a:r>
            <a:endParaRPr lang="da-DK" sz="1800" dirty="0">
              <a:latin typeface="Arial" panose="020B0604020202020204" pitchFamily="34" charset="0"/>
              <a:ea typeface="Arial" panose="020B0604020202020204" pitchFamily="34" charset="0"/>
            </a:endParaRPr>
          </a:p>
          <a:p>
            <a:pPr marL="342900" lvl="0" indent="-342900">
              <a:lnSpc>
                <a:spcPct val="107000"/>
              </a:lnSpc>
              <a:spcAft>
                <a:spcPts val="800"/>
              </a:spcAft>
              <a:buFont typeface="Arial" panose="020B0604020202020204" pitchFamily="34" charset="0"/>
              <a:buChar char="●"/>
            </a:pPr>
            <a:r>
              <a:rPr lang="da-DK" sz="1800" dirty="0">
                <a:latin typeface="Calibri" panose="020F0502020204030204" pitchFamily="34" charset="0"/>
                <a:ea typeface="Calibri" panose="020F0502020204030204" pitchFamily="34" charset="0"/>
              </a:rPr>
              <a:t>Hvad er målet med jeres tiltag. Hvad ønsker I at opnå? </a:t>
            </a:r>
          </a:p>
          <a:p>
            <a:pPr lvl="0">
              <a:lnSpc>
                <a:spcPct val="107000"/>
              </a:lnSpc>
              <a:spcAft>
                <a:spcPts val="800"/>
              </a:spcAft>
            </a:pPr>
            <a:r>
              <a:rPr lang="da-DK" sz="1800" dirty="0">
                <a:latin typeface="Calibri" panose="020F0502020204030204" pitchFamily="34" charset="0"/>
                <a:ea typeface="Arial" panose="020B0604020202020204" pitchFamily="34" charset="0"/>
              </a:rPr>
              <a:t>God </a:t>
            </a:r>
            <a:r>
              <a:rPr lang="da-DK" sz="1800" dirty="0" err="1">
                <a:latin typeface="Calibri" panose="020F0502020204030204" pitchFamily="34" charset="0"/>
                <a:ea typeface="Arial" panose="020B0604020202020204" pitchFamily="34" charset="0"/>
              </a:rPr>
              <a:t>arbejslyst</a:t>
            </a:r>
            <a:r>
              <a:rPr lang="da-DK" sz="1800" dirty="0">
                <a:latin typeface="Calibri" panose="020F0502020204030204" pitchFamily="34" charset="0"/>
                <a:ea typeface="Arial" panose="020B0604020202020204" pitchFamily="34" charset="0"/>
                <a:sym typeface="Wingdings" pitchFamily="2" charset="2"/>
              </a:rPr>
              <a:t></a:t>
            </a:r>
            <a:endParaRPr lang="da-DK" sz="1800" dirty="0">
              <a:latin typeface="Arial" panose="020B0604020202020204" pitchFamily="34" charset="0"/>
              <a:ea typeface="Arial" panose="020B0604020202020204" pitchFamily="34" charset="0"/>
            </a:endParaRPr>
          </a:p>
        </p:txBody>
      </p:sp>
      <p:sp>
        <p:nvSpPr>
          <p:cNvPr id="3" name="Tekstfelt 2">
            <a:extLst>
              <a:ext uri="{FF2B5EF4-FFF2-40B4-BE49-F238E27FC236}">
                <a16:creationId xmlns:a16="http://schemas.microsoft.com/office/drawing/2014/main" id="{EB74FF53-68B9-D94C-B6BC-D4DEBAEA4ADB}"/>
              </a:ext>
            </a:extLst>
          </p:cNvPr>
          <p:cNvSpPr txBox="1"/>
          <p:nvPr/>
        </p:nvSpPr>
        <p:spPr>
          <a:xfrm>
            <a:off x="567159" y="370390"/>
            <a:ext cx="6065135" cy="523220"/>
          </a:xfrm>
          <a:prstGeom prst="rect">
            <a:avLst/>
          </a:prstGeom>
          <a:noFill/>
        </p:spPr>
        <p:txBody>
          <a:bodyPr wrap="square" rtlCol="0">
            <a:spAutoFit/>
          </a:bodyPr>
          <a:lstStyle/>
          <a:p>
            <a:r>
              <a:rPr lang="da-DK" sz="2800" b="1" dirty="0"/>
              <a:t>Fremlæggelse</a:t>
            </a:r>
          </a:p>
        </p:txBody>
      </p:sp>
    </p:spTree>
    <p:extLst>
      <p:ext uri="{BB962C8B-B14F-4D97-AF65-F5344CB8AC3E}">
        <p14:creationId xmlns:p14="http://schemas.microsoft.com/office/powerpoint/2010/main" val="34510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8" name="Google Shape;178;p27"/>
          <p:cNvSpPr txBox="1">
            <a:spLocks noGrp="1"/>
          </p:cNvSpPr>
          <p:nvPr>
            <p:ph type="subTitle" idx="1"/>
          </p:nvPr>
        </p:nvSpPr>
        <p:spPr>
          <a:xfrm>
            <a:off x="107504" y="474726"/>
            <a:ext cx="4032300" cy="40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1600"/>
              </a:spcAft>
              <a:buClr>
                <a:srgbClr val="005DA3"/>
              </a:buClr>
              <a:buFont typeface="Arial"/>
              <a:buNone/>
            </a:pPr>
            <a:r>
              <a:rPr lang="da-DK" sz="2000" b="1" i="0" u="none" strike="noStrike" cap="none">
                <a:solidFill>
                  <a:srgbClr val="07674D"/>
                </a:solidFill>
                <a:latin typeface="Trebuchet MS"/>
                <a:ea typeface="Trebuchet MS"/>
                <a:cs typeface="Trebuchet MS"/>
                <a:sym typeface="Trebuchet MS"/>
              </a:rPr>
              <a:t>Links og litteratur</a:t>
            </a:r>
            <a:endParaRPr sz="2000" b="1" i="0" u="none" strike="noStrike" cap="none">
              <a:solidFill>
                <a:srgbClr val="07674D"/>
              </a:solidFill>
              <a:latin typeface="Trebuchet MS"/>
              <a:ea typeface="Trebuchet MS"/>
              <a:cs typeface="Trebuchet MS"/>
              <a:sym typeface="Trebuchet MS"/>
            </a:endParaRPr>
          </a:p>
        </p:txBody>
      </p:sp>
      <p:sp>
        <p:nvSpPr>
          <p:cNvPr id="177" name="Google Shape;177;p27"/>
          <p:cNvSpPr txBox="1">
            <a:spLocks noGrp="1"/>
          </p:cNvSpPr>
          <p:nvPr>
            <p:ph type="body" idx="2"/>
          </p:nvPr>
        </p:nvSpPr>
        <p:spPr>
          <a:xfrm>
            <a:off x="107500" y="877274"/>
            <a:ext cx="8908500" cy="4837725"/>
          </a:xfrm>
          <a:prstGeom prst="rect">
            <a:avLst/>
          </a:prstGeom>
          <a:noFill/>
          <a:ln>
            <a:noFill/>
          </a:ln>
        </p:spPr>
        <p:txBody>
          <a:bodyPr spcFirstLastPara="1" wrap="square" lIns="0" tIns="0" rIns="0" bIns="0" anchor="t" anchorCtr="0">
            <a:noAutofit/>
          </a:bodyPr>
          <a:lstStyle/>
          <a:p>
            <a:pPr marL="180975" marR="0" lvl="0" indent="-180975" algn="l" rtl="0">
              <a:lnSpc>
                <a:spcPct val="90000"/>
              </a:lnSpc>
              <a:spcBef>
                <a:spcPts val="0"/>
              </a:spcBef>
              <a:spcAft>
                <a:spcPts val="0"/>
              </a:spcAft>
              <a:buClr>
                <a:srgbClr val="005DA3"/>
              </a:buClr>
              <a:buSzPts val="1600"/>
              <a:buFont typeface="Arial"/>
              <a:buChar char="•"/>
            </a:pPr>
            <a:r>
              <a:rPr lang="da-DK" sz="1400" b="0" i="0" u="none" strike="noStrike" cap="none" dirty="0" err="1">
                <a:solidFill>
                  <a:schemeClr val="dk1"/>
                </a:solidFill>
                <a:latin typeface="Trebuchet MS"/>
                <a:ea typeface="Trebuchet MS"/>
                <a:cs typeface="Trebuchet MS"/>
                <a:sym typeface="Trebuchet MS"/>
              </a:rPr>
              <a:t>Zachariae</a:t>
            </a:r>
            <a:r>
              <a:rPr lang="da-DK" sz="1400" b="0" i="0" u="none" strike="noStrike" cap="none" dirty="0">
                <a:solidFill>
                  <a:schemeClr val="dk1"/>
                </a:solidFill>
                <a:latin typeface="Trebuchet MS"/>
                <a:ea typeface="Trebuchet MS"/>
                <a:cs typeface="Trebuchet MS"/>
                <a:sym typeface="Trebuchet MS"/>
              </a:rPr>
              <a:t>, B. </a:t>
            </a:r>
            <a:r>
              <a:rPr lang="da-DK" sz="1400" b="0" i="0" u="none" strike="noStrike" cap="none" dirty="0" err="1">
                <a:solidFill>
                  <a:schemeClr val="dk1"/>
                </a:solidFill>
                <a:latin typeface="Trebuchet MS"/>
                <a:ea typeface="Trebuchet MS"/>
                <a:cs typeface="Trebuchet MS"/>
                <a:sym typeface="Trebuchet MS"/>
              </a:rPr>
              <a:t>m.fl</a:t>
            </a:r>
            <a:r>
              <a:rPr lang="da-DK" sz="1400" b="0" i="0" u="none" strike="noStrike" cap="none" dirty="0">
                <a:solidFill>
                  <a:schemeClr val="dk1"/>
                </a:solidFill>
                <a:latin typeface="Trebuchet MS"/>
                <a:ea typeface="Trebuchet MS"/>
                <a:cs typeface="Trebuchet MS"/>
                <a:sym typeface="Trebuchet MS"/>
              </a:rPr>
              <a:t>:</a:t>
            </a:r>
            <a:endParaRPr sz="1400" dirty="0"/>
          </a:p>
          <a:p>
            <a:pPr marL="0" marR="0" lvl="0" indent="0" algn="l" rtl="0">
              <a:lnSpc>
                <a:spcPct val="90000"/>
              </a:lnSpc>
              <a:spcBef>
                <a:spcPts val="1600"/>
              </a:spcBef>
              <a:spcAft>
                <a:spcPts val="0"/>
              </a:spcAft>
              <a:buClr>
                <a:srgbClr val="005DA3"/>
              </a:buClr>
              <a:buFont typeface="Arial"/>
              <a:buNone/>
            </a:pPr>
            <a:r>
              <a:rPr lang="da-DK" sz="1400" b="0" i="1" u="none" strike="noStrike" cap="none" dirty="0">
                <a:solidFill>
                  <a:schemeClr val="dk1"/>
                </a:solidFill>
                <a:latin typeface="Trebuchet MS"/>
                <a:ea typeface="Trebuchet MS"/>
                <a:cs typeface="Trebuchet MS"/>
                <a:sym typeface="Trebuchet MS"/>
              </a:rPr>
              <a:t>        Temanummer om livskvalitet</a:t>
            </a:r>
            <a:r>
              <a:rPr lang="da-DK" sz="1400" dirty="0"/>
              <a:t> - </a:t>
            </a:r>
            <a:r>
              <a:rPr lang="da-DK" sz="1400" b="0" i="1" u="none" strike="noStrike" cap="none" dirty="0">
                <a:solidFill>
                  <a:schemeClr val="dk1"/>
                </a:solidFill>
                <a:latin typeface="Trebuchet MS"/>
                <a:ea typeface="Trebuchet MS"/>
                <a:cs typeface="Trebuchet MS"/>
                <a:sym typeface="Trebuchet MS"/>
              </a:rPr>
              <a:t>Ugeskrift for læger, 170, 2008</a:t>
            </a:r>
            <a:endParaRPr sz="1400" b="0" i="1" u="none" strike="noStrike" cap="none" dirty="0">
              <a:solidFill>
                <a:schemeClr val="dk1"/>
              </a:solidFill>
              <a:latin typeface="Trebuchet MS"/>
              <a:ea typeface="Trebuchet MS"/>
              <a:cs typeface="Trebuchet MS"/>
              <a:sym typeface="Trebuchet MS"/>
            </a:endParaRPr>
          </a:p>
          <a:p>
            <a:pPr marL="180975" marR="0" lvl="0" indent="-180975" algn="l" rtl="0">
              <a:lnSpc>
                <a:spcPct val="90000"/>
              </a:lnSpc>
              <a:spcBef>
                <a:spcPts val="1600"/>
              </a:spcBef>
              <a:spcAft>
                <a:spcPts val="0"/>
              </a:spcAft>
              <a:buClr>
                <a:srgbClr val="005DA3"/>
              </a:buClr>
              <a:buSzPts val="1600"/>
              <a:buFont typeface="Arial"/>
              <a:buChar char="•"/>
            </a:pPr>
            <a:r>
              <a:rPr lang="da-DK" sz="1400" b="0" i="0" u="none" strike="noStrike" cap="none" dirty="0">
                <a:solidFill>
                  <a:schemeClr val="dk1"/>
                </a:solidFill>
                <a:latin typeface="Trebuchet MS"/>
                <a:ea typeface="Trebuchet MS"/>
                <a:cs typeface="Trebuchet MS"/>
                <a:sym typeface="Trebuchet MS"/>
              </a:rPr>
              <a:t>Pedersen, </a:t>
            </a:r>
            <a:r>
              <a:rPr lang="da-DK" sz="1400" b="0" i="0" u="none" strike="noStrike" cap="none" dirty="0" err="1">
                <a:solidFill>
                  <a:schemeClr val="dk1"/>
                </a:solidFill>
                <a:latin typeface="Trebuchet MS"/>
                <a:ea typeface="Trebuchet MS"/>
                <a:cs typeface="Trebuchet MS"/>
                <a:sym typeface="Trebuchet MS"/>
              </a:rPr>
              <a:t>Zachariae</a:t>
            </a:r>
            <a:r>
              <a:rPr lang="da-DK" sz="1400" b="0" i="0" u="none" strike="noStrike" cap="none" dirty="0">
                <a:solidFill>
                  <a:schemeClr val="dk1"/>
                </a:solidFill>
                <a:latin typeface="Trebuchet MS"/>
                <a:ea typeface="Trebuchet MS"/>
                <a:cs typeface="Trebuchet MS"/>
                <a:sym typeface="Trebuchet MS"/>
              </a:rPr>
              <a:t>, Mainz:</a:t>
            </a:r>
            <a:endParaRPr sz="1400" dirty="0"/>
          </a:p>
          <a:p>
            <a:pPr marL="0" marR="0" lvl="0" indent="0" algn="l" rtl="0">
              <a:lnSpc>
                <a:spcPct val="90000"/>
              </a:lnSpc>
              <a:spcBef>
                <a:spcPts val="1600"/>
              </a:spcBef>
              <a:spcAft>
                <a:spcPts val="0"/>
              </a:spcAft>
              <a:buClr>
                <a:srgbClr val="005DA3"/>
              </a:buClr>
              <a:buFont typeface="Arial"/>
              <a:buNone/>
            </a:pPr>
            <a:r>
              <a:rPr lang="da-DK" sz="1400" b="0" i="1" u="none" strike="noStrike" cap="none" dirty="0">
                <a:solidFill>
                  <a:schemeClr val="dk1"/>
                </a:solidFill>
                <a:latin typeface="Trebuchet MS"/>
                <a:ea typeface="Trebuchet MS"/>
                <a:cs typeface="Trebuchet MS"/>
                <a:sym typeface="Trebuchet MS"/>
              </a:rPr>
              <a:t>        Livskvalitet som sundhedsfagligt effektmål -</a:t>
            </a:r>
            <a:endParaRPr sz="1400" dirty="0"/>
          </a:p>
          <a:p>
            <a:pPr marL="0" marR="0" lvl="0" indent="0" algn="l" rtl="0">
              <a:lnSpc>
                <a:spcPct val="90000"/>
              </a:lnSpc>
              <a:spcBef>
                <a:spcPts val="1600"/>
              </a:spcBef>
              <a:spcAft>
                <a:spcPts val="0"/>
              </a:spcAft>
              <a:buClr>
                <a:srgbClr val="005DA3"/>
              </a:buClr>
              <a:buFont typeface="Arial"/>
              <a:buNone/>
            </a:pPr>
            <a:r>
              <a:rPr lang="da-DK" sz="1400" b="0" i="1" u="none" strike="noStrike" cap="none" dirty="0">
                <a:solidFill>
                  <a:schemeClr val="dk1"/>
                </a:solidFill>
                <a:latin typeface="Trebuchet MS"/>
                <a:ea typeface="Trebuchet MS"/>
                <a:cs typeface="Trebuchet MS"/>
                <a:sym typeface="Trebuchet MS"/>
              </a:rPr>
              <a:t>           Ugeskrift for læger, 167, 2005</a:t>
            </a:r>
            <a:endParaRPr lang="da-DK" sz="1400" i="1" dirty="0">
              <a:solidFill>
                <a:srgbClr val="595959"/>
              </a:solidFill>
              <a:latin typeface="Trebuchet MS"/>
              <a:ea typeface="Trebuchet MS"/>
              <a:cs typeface="Trebuchet MS"/>
              <a:sym typeface="Trebuchet MS"/>
            </a:endParaRPr>
          </a:p>
          <a:p>
            <a:pPr marL="180975" marR="0" lvl="0" indent="-180975" algn="l" rtl="0">
              <a:lnSpc>
                <a:spcPct val="90000"/>
              </a:lnSpc>
              <a:spcBef>
                <a:spcPts val="1600"/>
              </a:spcBef>
              <a:spcAft>
                <a:spcPts val="0"/>
              </a:spcAft>
              <a:buClr>
                <a:srgbClr val="005DA3"/>
              </a:buClr>
              <a:buSzPts val="1600"/>
              <a:buFont typeface="Arial"/>
              <a:buChar char="•"/>
            </a:pPr>
            <a:r>
              <a:rPr lang="da-DK" sz="1100" b="0" i="1" u="sng" strike="noStrike" cap="none" dirty="0">
                <a:solidFill>
                  <a:schemeClr val="hlink"/>
                </a:solidFill>
                <a:latin typeface="Trebuchet MS"/>
                <a:ea typeface="Trebuchet MS"/>
                <a:cs typeface="Trebuchet MS"/>
                <a:sym typeface="Trebuchet MS"/>
                <a:hlinkClick r:id="rId3"/>
              </a:rPr>
              <a:t>www.sundhedsstyrelsen.dk</a:t>
            </a:r>
            <a:endParaRPr lang="da-DK" sz="1100" b="0" i="1" u="none" strike="noStrike" cap="none" dirty="0">
              <a:solidFill>
                <a:srgbClr val="595959"/>
              </a:solidFill>
              <a:latin typeface="Trebuchet MS"/>
              <a:ea typeface="Trebuchet MS"/>
              <a:cs typeface="Trebuchet MS"/>
              <a:sym typeface="Trebuchet MS"/>
            </a:endParaRPr>
          </a:p>
          <a:p>
            <a:pPr marL="180975" marR="0" lvl="0" indent="-180975" algn="l" rtl="0">
              <a:lnSpc>
                <a:spcPct val="90000"/>
              </a:lnSpc>
              <a:spcBef>
                <a:spcPts val="1600"/>
              </a:spcBef>
              <a:spcAft>
                <a:spcPts val="0"/>
              </a:spcAft>
              <a:buClr>
                <a:srgbClr val="005DA3"/>
              </a:buClr>
              <a:buSzPts val="1600"/>
              <a:buFont typeface="Arial"/>
              <a:buChar char="•"/>
            </a:pPr>
            <a:r>
              <a:rPr lang="da-DK" sz="1100" b="0" i="1" u="sng" strike="noStrike" cap="none" dirty="0">
                <a:solidFill>
                  <a:schemeClr val="hlink"/>
                </a:solidFill>
                <a:latin typeface="Trebuchet MS"/>
                <a:ea typeface="Trebuchet MS"/>
                <a:cs typeface="Trebuchet MS"/>
                <a:sym typeface="Trebuchet MS"/>
                <a:hlinkClick r:id="rId4"/>
              </a:rPr>
              <a:t>www.si-folkesundhed.dk</a:t>
            </a:r>
            <a:r>
              <a:rPr lang="da-DK" sz="1100" b="0" i="1" u="none" strike="noStrike" cap="none" dirty="0">
                <a:solidFill>
                  <a:srgbClr val="595959"/>
                </a:solidFill>
                <a:latin typeface="Trebuchet MS"/>
                <a:ea typeface="Trebuchet MS"/>
                <a:cs typeface="Trebuchet MS"/>
                <a:sym typeface="Trebuchet MS"/>
              </a:rPr>
              <a:t> </a:t>
            </a:r>
            <a:endParaRPr sz="1100" b="0" i="1" u="none" strike="noStrike" cap="none"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005DA3"/>
              </a:buClr>
              <a:buSzPts val="1600"/>
              <a:buFont typeface="Arial"/>
              <a:buChar char="•"/>
            </a:pPr>
            <a:r>
              <a:rPr lang="da-DK" sz="1100" b="0" i="1" u="sng" strike="noStrike" cap="none" dirty="0">
                <a:solidFill>
                  <a:schemeClr val="hlink"/>
                </a:solidFill>
                <a:latin typeface="Calibri"/>
                <a:ea typeface="Calibri"/>
                <a:cs typeface="Calibri"/>
                <a:sym typeface="Calibri"/>
                <a:hlinkClick r:id="rId5"/>
              </a:rPr>
              <a:t>www.trygfonden.dk</a:t>
            </a:r>
            <a:endParaRPr sz="1100" b="0" i="1" u="none" strike="noStrike" cap="none"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005DA3"/>
              </a:buClr>
              <a:buSzPts val="1600"/>
              <a:buFont typeface="Arial"/>
              <a:buChar char="•"/>
            </a:pPr>
            <a:r>
              <a:rPr lang="da-DK" sz="1100" b="0" i="1" u="sng" strike="noStrike" cap="none" dirty="0">
                <a:solidFill>
                  <a:schemeClr val="hlink"/>
                </a:solidFill>
                <a:latin typeface="Calibri"/>
                <a:ea typeface="Calibri"/>
                <a:cs typeface="Calibri"/>
                <a:sym typeface="Calibri"/>
                <a:hlinkClick r:id="rId6"/>
              </a:rPr>
              <a:t>www.vidensraad.dk</a:t>
            </a:r>
            <a:r>
              <a:rPr lang="da-DK" sz="1100" i="1" dirty="0">
                <a:solidFill>
                  <a:srgbClr val="595959"/>
                </a:solidFill>
                <a:latin typeface="Calibri"/>
                <a:ea typeface="Calibri"/>
                <a:cs typeface="Calibri"/>
                <a:sym typeface="Calibri"/>
              </a:rPr>
              <a:t> (her findes bl.a. en unders. fra 2013 om psykisk sygdom og livsstil)</a:t>
            </a:r>
            <a:endParaRPr sz="1100" b="0" i="1" u="none" strike="noStrike" cap="none"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005DA3"/>
              </a:buClr>
              <a:buSzPts val="1600"/>
              <a:buFont typeface="Arial"/>
              <a:buChar char="•"/>
            </a:pPr>
            <a:r>
              <a:rPr lang="da-DK" sz="1100" b="0" i="1" u="sng" strike="noStrike" cap="none" dirty="0">
                <a:solidFill>
                  <a:schemeClr val="hlink"/>
                </a:solidFill>
                <a:latin typeface="Calibri"/>
                <a:ea typeface="Calibri"/>
                <a:cs typeface="Calibri"/>
                <a:sym typeface="Calibri"/>
                <a:hlinkClick r:id="rId7"/>
              </a:rPr>
              <a:t>www.sum.dk</a:t>
            </a:r>
            <a:r>
              <a:rPr lang="da-DK" sz="1100" i="1" dirty="0">
                <a:solidFill>
                  <a:srgbClr val="595959"/>
                </a:solidFill>
                <a:latin typeface="Calibri"/>
                <a:ea typeface="Calibri"/>
                <a:cs typeface="Calibri"/>
                <a:sym typeface="Calibri"/>
              </a:rPr>
              <a:t>   (her kan I også finde Forebyggelseskommissionens anbefalinger)</a:t>
            </a:r>
            <a:endParaRPr sz="1100" i="1"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595959"/>
              </a:buClr>
              <a:buSzPts val="1600"/>
              <a:buFont typeface="Calibri"/>
              <a:buChar char="•"/>
            </a:pPr>
            <a:r>
              <a:rPr lang="da-DK" sz="1100" i="1" u="sng" dirty="0">
                <a:solidFill>
                  <a:schemeClr val="hlink"/>
                </a:solidFill>
                <a:latin typeface="Calibri"/>
                <a:ea typeface="Calibri"/>
                <a:cs typeface="Calibri"/>
                <a:sym typeface="Calibri"/>
                <a:hlinkClick r:id="rId8"/>
              </a:rPr>
              <a:t>www.stressforeningen.dk</a:t>
            </a:r>
            <a:endParaRPr sz="1100" i="1"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595959"/>
              </a:buClr>
              <a:buSzPts val="1600"/>
              <a:buFont typeface="Calibri"/>
              <a:buChar char="•"/>
            </a:pPr>
            <a:r>
              <a:rPr lang="da-DK" sz="1100" i="1" u="sng" dirty="0">
                <a:solidFill>
                  <a:schemeClr val="hlink"/>
                </a:solidFill>
                <a:latin typeface="Calibri"/>
                <a:ea typeface="Calibri"/>
                <a:cs typeface="Calibri"/>
                <a:sym typeface="Calibri"/>
                <a:hlinkClick r:id="rId9"/>
              </a:rPr>
              <a:t>www.forebygstress.dk</a:t>
            </a:r>
            <a:r>
              <a:rPr lang="da-DK" sz="1100" i="1" dirty="0">
                <a:solidFill>
                  <a:srgbClr val="595959"/>
                </a:solidFill>
                <a:latin typeface="Calibri"/>
                <a:ea typeface="Calibri"/>
                <a:cs typeface="Calibri"/>
                <a:sym typeface="Calibri"/>
              </a:rPr>
              <a:t> </a:t>
            </a:r>
            <a:endParaRPr sz="1100" i="1" dirty="0">
              <a:solidFill>
                <a:srgbClr val="595959"/>
              </a:solidFill>
              <a:latin typeface="Calibri"/>
              <a:ea typeface="Calibri"/>
              <a:cs typeface="Calibri"/>
              <a:sym typeface="Calibri"/>
            </a:endParaRPr>
          </a:p>
          <a:p>
            <a:pPr marL="180975" marR="0" lvl="0" indent="-180975" algn="l" rtl="0">
              <a:lnSpc>
                <a:spcPct val="90000"/>
              </a:lnSpc>
              <a:spcBef>
                <a:spcPts val="1600"/>
              </a:spcBef>
              <a:spcAft>
                <a:spcPts val="0"/>
              </a:spcAft>
              <a:buClr>
                <a:srgbClr val="595959"/>
              </a:buClr>
              <a:buSzPts val="1600"/>
              <a:buFont typeface="Calibri"/>
              <a:buChar char="•"/>
            </a:pPr>
            <a:r>
              <a:rPr lang="da-DK" sz="1100" i="1" u="sng" dirty="0">
                <a:solidFill>
                  <a:schemeClr val="hlink"/>
                </a:solidFill>
                <a:latin typeface="Calibri"/>
                <a:ea typeface="Calibri"/>
                <a:cs typeface="Calibri"/>
                <a:sym typeface="Calibri"/>
                <a:hlinkClick r:id="rId10"/>
              </a:rPr>
              <a:t>www.sundhed.dk</a:t>
            </a:r>
            <a:r>
              <a:rPr lang="da-DK" sz="1100" i="1" dirty="0">
                <a:solidFill>
                  <a:srgbClr val="595959"/>
                </a:solidFill>
                <a:latin typeface="Calibri"/>
                <a:ea typeface="Calibri"/>
                <a:cs typeface="Calibri"/>
                <a:sym typeface="Calibri"/>
              </a:rPr>
              <a:t>  (her kan man se, hvilke sundhedstilbud ens kommune og region udbyder)</a:t>
            </a:r>
            <a:endParaRPr sz="1100" i="1" dirty="0">
              <a:solidFill>
                <a:srgbClr val="595959"/>
              </a:solidFill>
              <a:latin typeface="Calibri"/>
              <a:ea typeface="Calibri"/>
              <a:cs typeface="Calibri"/>
              <a:sym typeface="Calibri"/>
            </a:endParaRPr>
          </a:p>
          <a:p>
            <a:pPr marL="180975" marR="0" lvl="0" indent="-79375" algn="l" rtl="0">
              <a:lnSpc>
                <a:spcPct val="90000"/>
              </a:lnSpc>
              <a:spcBef>
                <a:spcPts val="1600"/>
              </a:spcBef>
              <a:spcAft>
                <a:spcPts val="0"/>
              </a:spcAft>
              <a:buClr>
                <a:srgbClr val="005DA3"/>
              </a:buClr>
              <a:buSzPts val="1600"/>
              <a:buFont typeface="Arial"/>
              <a:buNone/>
            </a:pPr>
            <a:endParaRPr sz="1600" b="0" i="1" u="none" strike="noStrike" cap="none" dirty="0">
              <a:solidFill>
                <a:srgbClr val="595959"/>
              </a:solidFill>
              <a:latin typeface="Calibri"/>
              <a:ea typeface="Calibri"/>
              <a:cs typeface="Calibri"/>
              <a:sym typeface="Calibri"/>
            </a:endParaRPr>
          </a:p>
          <a:p>
            <a:pPr marL="180975" marR="0" lvl="0" indent="-79375" algn="l" rtl="0">
              <a:lnSpc>
                <a:spcPct val="90000"/>
              </a:lnSpc>
              <a:spcBef>
                <a:spcPts val="1600"/>
              </a:spcBef>
              <a:spcAft>
                <a:spcPts val="0"/>
              </a:spcAft>
              <a:buClr>
                <a:srgbClr val="005DA3"/>
              </a:buClr>
              <a:buSzPts val="1600"/>
              <a:buFont typeface="Arial"/>
              <a:buNone/>
            </a:pPr>
            <a:endParaRPr sz="1600" b="0" i="1" u="none" strike="noStrike" cap="none" dirty="0">
              <a:solidFill>
                <a:srgbClr val="595959"/>
              </a:solidFill>
              <a:latin typeface="Trebuchet MS"/>
              <a:ea typeface="Trebuchet MS"/>
              <a:cs typeface="Trebuchet MS"/>
              <a:sym typeface="Trebuchet MS"/>
            </a:endParaRPr>
          </a:p>
          <a:p>
            <a:pPr marL="180975" marR="0" lvl="0" indent="-79375" algn="l" rtl="0">
              <a:lnSpc>
                <a:spcPct val="90000"/>
              </a:lnSpc>
              <a:spcBef>
                <a:spcPts val="1600"/>
              </a:spcBef>
              <a:spcAft>
                <a:spcPts val="1600"/>
              </a:spcAft>
              <a:buClr>
                <a:srgbClr val="005DA3"/>
              </a:buClr>
              <a:buSzPts val="1600"/>
              <a:buFont typeface="Arial"/>
              <a:buNone/>
            </a:pPr>
            <a:endParaRPr sz="1600" b="0" i="1" u="none" strike="noStrike" cap="none" dirty="0">
              <a:solidFill>
                <a:srgbClr val="595959"/>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TotalTime>
  <Words>497</Words>
  <Application>Microsoft Macintosh PowerPoint</Application>
  <PresentationFormat>Skærmshow (16:10)</PresentationFormat>
  <Paragraphs>57</Paragraphs>
  <Slides>15</Slides>
  <Notes>6</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15</vt:i4>
      </vt:variant>
    </vt:vector>
  </HeadingPairs>
  <TitlesOfParts>
    <vt:vector size="22" baseType="lpstr">
      <vt:lpstr>Trebuchet MS</vt:lpstr>
      <vt:lpstr>Calibri</vt:lpstr>
      <vt:lpstr>Rockwell</vt:lpstr>
      <vt:lpstr>Arial</vt:lpstr>
      <vt:lpstr>Calibri Light</vt:lpstr>
      <vt:lpstr>Symbol</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cp:lastModifiedBy>Anne Hiitola-Pedersen</cp:lastModifiedBy>
  <cp:revision>14</cp:revision>
  <dcterms:created xsi:type="dcterms:W3CDTF">2019-11-29T08:17:15Z</dcterms:created>
  <dcterms:modified xsi:type="dcterms:W3CDTF">2022-04-08T08:33:19Z</dcterms:modified>
</cp:coreProperties>
</file>