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9144000" cy="5715000" type="screen16x10"/>
  <p:notesSz cx="6858000" cy="9144000"/>
  <p:embeddedFontLst>
    <p:embeddedFont>
      <p:font typeface="Lato" panose="020B0604020202020204" charset="0"/>
      <p:regular r:id="rId38"/>
      <p:bold r:id="rId39"/>
      <p:italic r:id="rId40"/>
      <p:boldItalic r:id="rId41"/>
    </p:embeddedFont>
    <p:embeddedFont>
      <p:font typeface="Trebuchet MS" panose="020B0603020202020204" pitchFamily="34" charset="0"/>
      <p:regular r:id="rId42"/>
      <p:bold r:id="rId43"/>
      <p:italic r:id="rId44"/>
      <p:boldItalic r:id="rId45"/>
    </p:embeddedFont>
    <p:embeddedFont>
      <p:font typeface="Raleway" panose="020B0604020202020204" charset="0"/>
      <p:regular r:id="rId46"/>
      <p:bold r:id="rId47"/>
      <p:italic r:id="rId48"/>
      <p:boldItalic r:id="rId49"/>
    </p:embeddedFont>
    <p:embeddedFont>
      <p:font typeface="Calibri" panose="020F0502020204030204" pitchFamily="34" charset="0"/>
      <p:regular r:id="rId50"/>
      <p:bold r:id="rId51"/>
      <p:italic r:id="rId52"/>
      <p:boldItalic r:id="rId5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8"/>
  </p:normalViewPr>
  <p:slideViewPr>
    <p:cSldViewPr snapToGrid="0" snapToObjects="1">
      <p:cViewPr varScale="1">
        <p:scale>
          <a:sx n="77" d="100"/>
          <a:sy n="77" d="100"/>
        </p:scale>
        <p:origin x="980" y="84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font" Target="fonts/font13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4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2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52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14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lang="da-DK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"/>
                <a:buFont typeface="Calibri"/>
                <a:buNone/>
              </a:pPr>
              <a:t>‹nr.›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</a:pPr>
            <a:fld id="{00000000-1234-1234-1234-123412341234}" type="slidenum">
              <a:rPr lang="da-DK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50"/>
                <a:buFont typeface="Arial"/>
                <a:buNone/>
              </a:pPr>
              <a:t>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7620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7620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</a:pPr>
            <a:fld id="{00000000-1234-1234-1234-123412341234}" type="slidenum">
              <a:rPr lang="da-DK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50"/>
                <a:buFont typeface="Arial"/>
                <a:buNone/>
              </a:pPr>
              <a:t>4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7620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7620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a-DK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8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</a:pPr>
            <a:fld id="{00000000-1234-1234-1234-123412341234}" type="slidenum">
              <a:rPr lang="da-DK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"/>
                <a:buFont typeface="Arial"/>
                <a:buNone/>
              </a:pPr>
              <a:t>9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4" name="Google Shape;17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" name="Google Shape;18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a-DK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10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9" name="Google Shape;18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a-DK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11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6" name="Google Shape;20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a-DK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13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7620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</a:pPr>
            <a:fld id="{00000000-1234-1234-1234-123412341234}" type="slidenum">
              <a:rPr lang="da-DK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"/>
                <a:buFont typeface="Arial"/>
                <a:buNone/>
              </a:pPr>
              <a:t>15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4" name="Google Shape;224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7620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7620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7620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7620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7620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" name="Google Shape;290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a-DK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23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7620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7620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7620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7620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7620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7620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7620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Arial"/>
              <a:buNone/>
            </a:pPr>
            <a:fld id="{00000000-1234-1234-1234-123412341234}" type="slidenum">
              <a:rPr lang="da-DK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"/>
                <a:buFont typeface="Arial"/>
                <a:buNone/>
              </a:pPr>
              <a:t>31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4" name="Google Shape;354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7620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9" name="Google Shape;369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3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</a:pPr>
            <a:fld id="{00000000-1234-1234-1234-123412341234}" type="slidenum">
              <a:rPr lang="da-DK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50"/>
                <a:buFont typeface="Arial"/>
                <a:buNone/>
              </a:pPr>
              <a:t>33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7620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7620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ide">
  <p:cSld name="Blank sid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indholdsobjekt" type="obj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311700" y="494472"/>
            <a:ext cx="852060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Raleway"/>
              <a:buNone/>
              <a:defRPr sz="2800" b="1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2pPr>
            <a:lvl3pPr lvl="2" indent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3pPr>
            <a:lvl4pPr lvl="3" indent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4pPr>
            <a:lvl5pPr lvl="4" indent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5pPr>
            <a:lvl6pPr lvl="5" indent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6pPr>
            <a:lvl7pPr lvl="6" indent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7pPr>
            <a:lvl8pPr lvl="7" indent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8pPr>
            <a:lvl9pPr lvl="8" indent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body" idx="1"/>
          </p:nvPr>
        </p:nvSpPr>
        <p:spPr>
          <a:xfrm>
            <a:off x="311700" y="1280528"/>
            <a:ext cx="8520600" cy="37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dt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ft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536302" y="5277612"/>
            <a:ext cx="5487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dholdsobjekt" type="objOnly">
  <p:cSld name="OBJECT_ONL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457200" y="228865"/>
            <a:ext cx="8229600" cy="48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5560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005DA3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5DA3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5DA3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5DA3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5DA3"/>
              </a:buClr>
              <a:buSzPts val="1400"/>
              <a:buFont typeface="Arial"/>
              <a:buChar char="»"/>
              <a:defRPr sz="1400" b="0" i="0" u="none" strike="noStrike" cap="none">
                <a:solidFill>
                  <a:srgbClr val="595959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dt" idx="10"/>
          </p:nvPr>
        </p:nvSpPr>
        <p:spPr>
          <a:xfrm>
            <a:off x="1475657" y="5017742"/>
            <a:ext cx="15123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Trebuchet MS"/>
              <a:buNone/>
              <a:defRPr sz="12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ftr" idx="11"/>
          </p:nvPr>
        </p:nvSpPr>
        <p:spPr>
          <a:xfrm>
            <a:off x="3131840" y="5017742"/>
            <a:ext cx="28956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Trebuchet MS"/>
              <a:buNone/>
              <a:defRPr sz="12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467544" y="5017742"/>
            <a:ext cx="8640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Trebuchet MS"/>
              <a:buNone/>
              <a:defRPr sz="12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Trebuchet MS"/>
              <a:buNone/>
              <a:defRPr sz="12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Trebuchet MS"/>
              <a:buNone/>
              <a:defRPr sz="12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Trebuchet MS"/>
              <a:buNone/>
              <a:defRPr sz="12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Trebuchet MS"/>
              <a:buNone/>
              <a:defRPr sz="12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Trebuchet MS"/>
              <a:buNone/>
              <a:defRPr sz="12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Trebuchet MS"/>
              <a:buNone/>
              <a:defRPr sz="12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Trebuchet MS"/>
              <a:buNone/>
              <a:defRPr sz="12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Trebuchet MS"/>
              <a:buNone/>
              <a:defRPr sz="12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8536302" y="5277612"/>
            <a:ext cx="5487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/>
          <p:nvPr/>
        </p:nvSpPr>
        <p:spPr>
          <a:xfrm>
            <a:off x="0" y="0"/>
            <a:ext cx="9144000" cy="542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29;p6"/>
          <p:cNvGrpSpPr/>
          <p:nvPr/>
        </p:nvGrpSpPr>
        <p:grpSpPr>
          <a:xfrm>
            <a:off x="830392" y="1323732"/>
            <a:ext cx="745763" cy="50919"/>
            <a:chOff x="4580561" y="2589004"/>
            <a:chExt cx="1064464" cy="25200"/>
          </a:xfrm>
        </p:grpSpPr>
        <p:sp>
          <p:nvSpPr>
            <p:cNvPr id="30" name="Google Shape;30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" name="Google Shape;32;p6"/>
          <p:cNvSpPr txBox="1">
            <a:spLocks noGrp="1"/>
          </p:cNvSpPr>
          <p:nvPr>
            <p:ph type="ctrTitle"/>
          </p:nvPr>
        </p:nvSpPr>
        <p:spPr>
          <a:xfrm>
            <a:off x="729450" y="1469389"/>
            <a:ext cx="7688100" cy="18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Raleway"/>
              <a:buNone/>
              <a:defRPr sz="42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Raleway"/>
              <a:buNone/>
              <a:defRPr sz="42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Raleway"/>
              <a:buNone/>
              <a:defRPr sz="42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Raleway"/>
              <a:buNone/>
              <a:defRPr sz="42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Raleway"/>
              <a:buNone/>
              <a:defRPr sz="42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Raleway"/>
              <a:buNone/>
              <a:defRPr sz="42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Raleway"/>
              <a:buNone/>
              <a:defRPr sz="42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Raleway"/>
              <a:buNone/>
              <a:defRPr sz="42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Raleway"/>
              <a:buNone/>
              <a:defRPr sz="42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ubTitle" idx="1"/>
          </p:nvPr>
        </p:nvSpPr>
        <p:spPr>
          <a:xfrm>
            <a:off x="729627" y="3525444"/>
            <a:ext cx="7688100" cy="6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sldNum" idx="12"/>
          </p:nvPr>
        </p:nvSpPr>
        <p:spPr>
          <a:xfrm>
            <a:off x="8536302" y="5277612"/>
            <a:ext cx="5487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oogle Shape;36;p7"/>
          <p:cNvGrpSpPr/>
          <p:nvPr/>
        </p:nvGrpSpPr>
        <p:grpSpPr>
          <a:xfrm>
            <a:off x="830392" y="1323732"/>
            <a:ext cx="745763" cy="50919"/>
            <a:chOff x="4580561" y="2589004"/>
            <a:chExt cx="1064464" cy="25200"/>
          </a:xfrm>
        </p:grpSpPr>
        <p:sp>
          <p:nvSpPr>
            <p:cNvPr id="37" name="Google Shape;37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729450" y="1469389"/>
            <a:ext cx="7688400" cy="16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sz="36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sz="36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sz="36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sz="36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sz="36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sz="36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sz="36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sz="36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8536302" y="5277612"/>
            <a:ext cx="5487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0" y="0"/>
            <a:ext cx="9144000" cy="542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3" name="Google Shape;43;p8"/>
          <p:cNvGrpSpPr/>
          <p:nvPr/>
        </p:nvGrpSpPr>
        <p:grpSpPr>
          <a:xfrm>
            <a:off x="830392" y="1323732"/>
            <a:ext cx="745763" cy="50919"/>
            <a:chOff x="4580561" y="2589004"/>
            <a:chExt cx="1064464" cy="25200"/>
          </a:xfrm>
        </p:grpSpPr>
        <p:sp>
          <p:nvSpPr>
            <p:cNvPr id="44" name="Google Shape;44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729450" y="1465167"/>
            <a:ext cx="7688700" cy="59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body" idx="1"/>
          </p:nvPr>
        </p:nvSpPr>
        <p:spPr>
          <a:xfrm>
            <a:off x="729450" y="2309861"/>
            <a:ext cx="7688700" cy="251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8536302" y="5277612"/>
            <a:ext cx="5487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/>
          <p:nvPr/>
        </p:nvSpPr>
        <p:spPr>
          <a:xfrm>
            <a:off x="0" y="0"/>
            <a:ext cx="9144000" cy="542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1" name="Google Shape;51;p9"/>
          <p:cNvGrpSpPr/>
          <p:nvPr/>
        </p:nvGrpSpPr>
        <p:grpSpPr>
          <a:xfrm>
            <a:off x="830392" y="1323732"/>
            <a:ext cx="745763" cy="50919"/>
            <a:chOff x="4580561" y="2589004"/>
            <a:chExt cx="1064464" cy="25200"/>
          </a:xfrm>
        </p:grpSpPr>
        <p:sp>
          <p:nvSpPr>
            <p:cNvPr id="52" name="Google Shape;52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729450" y="1465167"/>
            <a:ext cx="7688400" cy="59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body" idx="1"/>
          </p:nvPr>
        </p:nvSpPr>
        <p:spPr>
          <a:xfrm>
            <a:off x="729325" y="2309861"/>
            <a:ext cx="3774300" cy="251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4643604" y="2309861"/>
            <a:ext cx="3774300" cy="251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8536302" y="5277612"/>
            <a:ext cx="5487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/>
          <p:nvPr/>
        </p:nvSpPr>
        <p:spPr>
          <a:xfrm>
            <a:off x="0" y="0"/>
            <a:ext cx="9144000" cy="542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0" name="Google Shape;60;p10"/>
          <p:cNvGrpSpPr/>
          <p:nvPr/>
        </p:nvGrpSpPr>
        <p:grpSpPr>
          <a:xfrm>
            <a:off x="830392" y="1323732"/>
            <a:ext cx="745763" cy="50919"/>
            <a:chOff x="4580561" y="2589004"/>
            <a:chExt cx="1064464" cy="25200"/>
          </a:xfrm>
        </p:grpSpPr>
        <p:sp>
          <p:nvSpPr>
            <p:cNvPr id="61" name="Google Shape;61;p10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10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3" name="Google Shape;63;p10"/>
          <p:cNvSpPr txBox="1">
            <a:spLocks noGrp="1"/>
          </p:cNvSpPr>
          <p:nvPr>
            <p:ph type="title"/>
          </p:nvPr>
        </p:nvSpPr>
        <p:spPr>
          <a:xfrm>
            <a:off x="729450" y="1465167"/>
            <a:ext cx="7688400" cy="59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8536302" y="5277612"/>
            <a:ext cx="5487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/>
          <p:nvPr/>
        </p:nvSpPr>
        <p:spPr>
          <a:xfrm>
            <a:off x="0" y="0"/>
            <a:ext cx="9144000" cy="542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7" name="Google Shape;67;p11"/>
          <p:cNvGrpSpPr/>
          <p:nvPr/>
        </p:nvGrpSpPr>
        <p:grpSpPr>
          <a:xfrm>
            <a:off x="830392" y="1323732"/>
            <a:ext cx="745763" cy="50919"/>
            <a:chOff x="4580561" y="2589004"/>
            <a:chExt cx="1064464" cy="25200"/>
          </a:xfrm>
        </p:grpSpPr>
        <p:sp>
          <p:nvSpPr>
            <p:cNvPr id="68" name="Google Shape;68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0" name="Google Shape;70;p11"/>
          <p:cNvSpPr txBox="1">
            <a:spLocks noGrp="1"/>
          </p:cNvSpPr>
          <p:nvPr>
            <p:ph type="title"/>
          </p:nvPr>
        </p:nvSpPr>
        <p:spPr>
          <a:xfrm>
            <a:off x="730000" y="1465167"/>
            <a:ext cx="3300900" cy="15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body" idx="1"/>
          </p:nvPr>
        </p:nvSpPr>
        <p:spPr>
          <a:xfrm>
            <a:off x="721225" y="3090806"/>
            <a:ext cx="3300900" cy="17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sldNum" idx="12"/>
          </p:nvPr>
        </p:nvSpPr>
        <p:spPr>
          <a:xfrm>
            <a:off x="8536302" y="5277612"/>
            <a:ext cx="5487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accent3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2"/>
          <p:cNvGrpSpPr/>
          <p:nvPr/>
        </p:nvGrpSpPr>
        <p:grpSpPr>
          <a:xfrm>
            <a:off x="830392" y="4632482"/>
            <a:ext cx="745763" cy="50919"/>
            <a:chOff x="4580561" y="2589004"/>
            <a:chExt cx="1064464" cy="25200"/>
          </a:xfrm>
        </p:grpSpPr>
        <p:sp>
          <p:nvSpPr>
            <p:cNvPr id="75" name="Google Shape;75;p1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1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7" name="Google Shape;77;p12"/>
          <p:cNvSpPr txBox="1">
            <a:spLocks noGrp="1"/>
          </p:cNvSpPr>
          <p:nvPr>
            <p:ph type="title"/>
          </p:nvPr>
        </p:nvSpPr>
        <p:spPr>
          <a:xfrm>
            <a:off x="729450" y="960333"/>
            <a:ext cx="7021200" cy="33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sz="36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sz="36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sz="36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sz="36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sz="36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sz="36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sz="36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sz="36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 sz="36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sldNum" idx="12"/>
          </p:nvPr>
        </p:nvSpPr>
        <p:spPr>
          <a:xfrm>
            <a:off x="8536302" y="5277612"/>
            <a:ext cx="5487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3"/>
          <p:cNvSpPr/>
          <p:nvPr/>
        </p:nvSpPr>
        <p:spPr>
          <a:xfrm>
            <a:off x="0" y="0"/>
            <a:ext cx="4572000" cy="5715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1" name="Google Shape;81;p13"/>
          <p:cNvGrpSpPr/>
          <p:nvPr/>
        </p:nvGrpSpPr>
        <p:grpSpPr>
          <a:xfrm>
            <a:off x="830392" y="1323732"/>
            <a:ext cx="745763" cy="50919"/>
            <a:chOff x="4580561" y="2589004"/>
            <a:chExt cx="1064464" cy="25200"/>
          </a:xfrm>
        </p:grpSpPr>
        <p:sp>
          <p:nvSpPr>
            <p:cNvPr id="82" name="Google Shape;82;p1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1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730000" y="1465167"/>
            <a:ext cx="3300900" cy="18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indent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724950" y="3512806"/>
            <a:ext cx="3300900" cy="8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2"/>
          </p:nvPr>
        </p:nvSpPr>
        <p:spPr>
          <a:xfrm>
            <a:off x="5174225" y="1502917"/>
            <a:ext cx="3374400" cy="33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sldNum" idx="12"/>
          </p:nvPr>
        </p:nvSpPr>
        <p:spPr>
          <a:xfrm>
            <a:off x="8536302" y="5277612"/>
            <a:ext cx="5487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>
            <a:spLocks noGrp="1"/>
          </p:cNvSpPr>
          <p:nvPr>
            <p:ph type="body" idx="1"/>
          </p:nvPr>
        </p:nvSpPr>
        <p:spPr>
          <a:xfrm>
            <a:off x="724950" y="4858390"/>
            <a:ext cx="7697400" cy="51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None/>
              <a:defRPr sz="13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90" name="Google Shape;90;p14"/>
          <p:cNvSpPr txBox="1">
            <a:spLocks noGrp="1"/>
          </p:cNvSpPr>
          <p:nvPr>
            <p:ph type="sldNum" idx="12"/>
          </p:nvPr>
        </p:nvSpPr>
        <p:spPr>
          <a:xfrm>
            <a:off x="8536302" y="5277612"/>
            <a:ext cx="5487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dk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15"/>
          <p:cNvGrpSpPr/>
          <p:nvPr/>
        </p:nvGrpSpPr>
        <p:grpSpPr>
          <a:xfrm>
            <a:off x="830392" y="4632482"/>
            <a:ext cx="745763" cy="50919"/>
            <a:chOff x="4580561" y="2589004"/>
            <a:chExt cx="1064464" cy="25200"/>
          </a:xfrm>
        </p:grpSpPr>
        <p:sp>
          <p:nvSpPr>
            <p:cNvPr id="93" name="Google Shape;93;p1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1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5" name="Google Shape;95;p15"/>
          <p:cNvSpPr txBox="1">
            <a:spLocks noGrp="1"/>
          </p:cNvSpPr>
          <p:nvPr>
            <p:ph type="title"/>
          </p:nvPr>
        </p:nvSpPr>
        <p:spPr>
          <a:xfrm>
            <a:off x="729450" y="815500"/>
            <a:ext cx="7688400" cy="13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aleway"/>
              <a:buNone/>
              <a:defRPr sz="80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aleway"/>
              <a:buNone/>
              <a:defRPr sz="80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aleway"/>
              <a:buNone/>
              <a:defRPr sz="80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aleway"/>
              <a:buNone/>
              <a:defRPr sz="80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aleway"/>
              <a:buNone/>
              <a:defRPr sz="80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aleway"/>
              <a:buNone/>
              <a:defRPr sz="80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aleway"/>
              <a:buNone/>
              <a:defRPr sz="80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aleway"/>
              <a:buNone/>
              <a:defRPr sz="80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aleway"/>
              <a:buNone/>
              <a:defRPr sz="80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body" idx="1"/>
          </p:nvPr>
        </p:nvSpPr>
        <p:spPr>
          <a:xfrm>
            <a:off x="729450" y="2525431"/>
            <a:ext cx="7688400" cy="17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sldNum" idx="12"/>
          </p:nvPr>
        </p:nvSpPr>
        <p:spPr>
          <a:xfrm>
            <a:off x="8536302" y="5277612"/>
            <a:ext cx="5487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treamline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311700" y="494472"/>
            <a:ext cx="852060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Raleway"/>
              <a:buNone/>
              <a:defRPr sz="2800" b="1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2pPr>
            <a:lvl3pPr lvl="2" indent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3pPr>
            <a:lvl4pPr lvl="3" indent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4pPr>
            <a:lvl5pPr lvl="4" indent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5pPr>
            <a:lvl6pPr lvl="5" indent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6pPr>
            <a:lvl7pPr lvl="6" indent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7pPr>
            <a:lvl8pPr lvl="7" indent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8pPr>
            <a:lvl9pPr lvl="8" indent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311700" y="1280528"/>
            <a:ext cx="8520600" cy="37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8536302" y="5277612"/>
            <a:ext cx="5487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Lato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Lato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Lato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Lato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Lato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Lato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Lato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Lato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Lato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0lu9MEqZnvs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ndhed.dk/borger/patienthaandbogen/kvindesygdomme/illustrationer/animationer/brystets-funktion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ndhed.dk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7.jpeg"/><Relationship Id="rId4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4750" y="891475"/>
            <a:ext cx="3772482" cy="357365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6"/>
          <p:cNvSpPr txBox="1"/>
          <p:nvPr/>
        </p:nvSpPr>
        <p:spPr>
          <a:xfrm>
            <a:off x="484750" y="4656200"/>
            <a:ext cx="3011100" cy="53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a-DK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Lucian Freud: David and Eli</a:t>
            </a:r>
            <a:endParaRPr/>
          </a:p>
        </p:txBody>
      </p:sp>
      <p:pic>
        <p:nvPicPr>
          <p:cNvPr id="105" name="Google Shape;10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89925" y="925050"/>
            <a:ext cx="3410761" cy="3503868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6"/>
          <p:cNvSpPr txBox="1"/>
          <p:nvPr/>
        </p:nvSpPr>
        <p:spPr>
          <a:xfrm>
            <a:off x="4987875" y="4700900"/>
            <a:ext cx="31509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a-DK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Lucian Freud: Naked Portrait</a:t>
            </a:r>
            <a:endParaRPr/>
          </a:p>
        </p:txBody>
      </p:sp>
      <p:sp>
        <p:nvSpPr>
          <p:cNvPr id="107" name="Google Shape;107;p16"/>
          <p:cNvSpPr txBox="1"/>
          <p:nvPr/>
        </p:nvSpPr>
        <p:spPr>
          <a:xfrm>
            <a:off x="1524375" y="204100"/>
            <a:ext cx="6927000" cy="5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da-DK" sz="3600" b="1" i="1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Kønsorganerne - genitalia</a:t>
            </a:r>
            <a:endParaRPr sz="3600" b="1" i="1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/>
          <p:nvPr/>
        </p:nvSpPr>
        <p:spPr>
          <a:xfrm>
            <a:off x="753569" y="516374"/>
            <a:ext cx="7633373" cy="2739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Arial"/>
              <a:buNone/>
            </a:pPr>
            <a:r>
              <a:rPr lang="da-DK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Hvad skal du kunne i forhold til kønsorganerne: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da-DK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du får en forståelse for forplantningsorganers anatomi og fysiologi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da-DK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du opnår viden om de væsentligste sygdomme i kønsorganerne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39755" y="2930769"/>
            <a:ext cx="5142886" cy="25714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>
            <a:spLocks noGrp="1"/>
          </p:cNvSpPr>
          <p:nvPr>
            <p:ph type="title"/>
          </p:nvPr>
        </p:nvSpPr>
        <p:spPr>
          <a:xfrm>
            <a:off x="311700" y="494472"/>
            <a:ext cx="852060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Raleway"/>
              <a:buNone/>
            </a:pPr>
            <a:r>
              <a:rPr lang="da-DK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Plan for idag</a:t>
            </a:r>
            <a:endParaRPr sz="24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8"/>
          <p:cNvSpPr txBox="1">
            <a:spLocks noGrp="1"/>
          </p:cNvSpPr>
          <p:nvPr>
            <p:ph type="body" idx="1"/>
          </p:nvPr>
        </p:nvSpPr>
        <p:spPr>
          <a:xfrm>
            <a:off x="311700" y="1280528"/>
            <a:ext cx="8520600" cy="37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Mandens kønsorganer – indre og ydre. Forelæsning og opgaver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Kvindens kønsorganer – indre og ydre. Forelæsning og opgaver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Gruppearbejde om sygdomme </a:t>
            </a:r>
            <a:endParaRPr/>
          </a:p>
          <a:p>
            <a:pPr marL="0" marR="0" lvl="0" indent="825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None/>
            </a:pPr>
            <a:endParaRPr sz="1300" b="0" i="0" u="none" strike="noStrike" cap="none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524000" y="-1200150"/>
            <a:ext cx="12192000" cy="8081013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9"/>
          <p:cNvSpPr/>
          <p:nvPr/>
        </p:nvSpPr>
        <p:spPr>
          <a:xfrm>
            <a:off x="0" y="5201920"/>
            <a:ext cx="255984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a-DK" sz="14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https://youtu.be/0lu9MEqZnvs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2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335775" y="1254525"/>
            <a:ext cx="858300" cy="93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61996" y="1308224"/>
            <a:ext cx="985184" cy="828682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0"/>
          <p:cNvSpPr txBox="1"/>
          <p:nvPr/>
        </p:nvSpPr>
        <p:spPr>
          <a:xfrm>
            <a:off x="899592" y="2197427"/>
            <a:ext cx="316835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4" name="Google Shape;134;p20"/>
          <p:cNvSpPr txBox="1"/>
          <p:nvPr/>
        </p:nvSpPr>
        <p:spPr>
          <a:xfrm>
            <a:off x="659602" y="2214126"/>
            <a:ext cx="3536776" cy="3108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450"/>
              <a:buFont typeface="Trebuchet MS"/>
              <a:buNone/>
            </a:pPr>
            <a:r>
              <a:rPr lang="da-DK" sz="1800" b="1" i="0" u="none" strike="noStrike" cap="none">
                <a:solidFill>
                  <a:srgbClr val="0000FF"/>
                </a:solidFill>
                <a:latin typeface="Trebuchet MS"/>
                <a:ea typeface="Trebuchet MS"/>
                <a:cs typeface="Trebuchet MS"/>
                <a:sym typeface="Trebuchet MS"/>
              </a:rPr>
              <a:t>GENITALIA FEMININA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Trebuchet MS"/>
              <a:buNone/>
            </a:pPr>
            <a:r>
              <a:rPr lang="da-DK" sz="18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Genitalia externa</a:t>
            </a:r>
            <a:r>
              <a:rPr lang="da-DK"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	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Trebuchet MS"/>
              <a:buNone/>
            </a:pPr>
            <a:r>
              <a:rPr lang="da-DK"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	mons pubis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Trebuchet MS"/>
              <a:buNone/>
            </a:pPr>
            <a:r>
              <a:rPr lang="da-DK"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	labia majora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Trebuchet MS"/>
              <a:buNone/>
            </a:pPr>
            <a:r>
              <a:rPr lang="da-DK"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	labia minora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Trebuchet MS"/>
              <a:buNone/>
            </a:pPr>
            <a:r>
              <a:rPr lang="da-DK"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	clitoris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Trebuchet MS"/>
              <a:buNone/>
            </a:pPr>
            <a:r>
              <a:rPr lang="da-DK"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	Introitus vaginae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Trebuchet MS"/>
              <a:buNone/>
            </a:pPr>
            <a:r>
              <a:rPr lang="da-DK" sz="18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Genitalia interna: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Trebuchet MS"/>
              <a:buNone/>
            </a:pPr>
            <a:r>
              <a:rPr lang="da-DK"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	ovariae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Trebuchet MS"/>
              <a:buNone/>
            </a:pPr>
            <a:r>
              <a:rPr lang="da-DK"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	uterus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Trebuchet MS"/>
              <a:buNone/>
            </a:pPr>
            <a:r>
              <a:rPr lang="da-DK"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	salpinges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Trebuchet MS"/>
              <a:buNone/>
            </a:pPr>
            <a:r>
              <a:rPr lang="da-DK"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	vagina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Trebuchet MS"/>
              <a:buNone/>
            </a:pPr>
            <a:r>
              <a:rPr lang="da-DK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		</a:t>
            </a:r>
            <a:endParaRPr/>
          </a:p>
        </p:txBody>
      </p:sp>
      <p:sp>
        <p:nvSpPr>
          <p:cNvPr id="135" name="Google Shape;135;p20"/>
          <p:cNvSpPr txBox="1"/>
          <p:nvPr/>
        </p:nvSpPr>
        <p:spPr>
          <a:xfrm>
            <a:off x="4732725" y="2137425"/>
            <a:ext cx="4067400" cy="34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450"/>
              <a:buFont typeface="Trebuchet MS"/>
              <a:buNone/>
            </a:pPr>
            <a:r>
              <a:rPr lang="da-DK" sz="1800" b="1" i="0" u="none" strike="noStrike" cap="none">
                <a:solidFill>
                  <a:srgbClr val="0000FF"/>
                </a:solidFill>
                <a:latin typeface="Trebuchet MS"/>
                <a:ea typeface="Trebuchet MS"/>
                <a:cs typeface="Trebuchet MS"/>
                <a:sym typeface="Trebuchet MS"/>
              </a:rPr>
              <a:t>GENITALIA MASCULINA</a:t>
            </a:r>
            <a:r>
              <a:rPr lang="da-DK" sz="18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/>
            </a:r>
            <a:br>
              <a:rPr lang="da-DK" sz="18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a-DK" sz="18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Genitalia externa:</a:t>
            </a:r>
            <a:r>
              <a:rPr lang="da-DK"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 	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Trebuchet MS"/>
              <a:buNone/>
            </a:pPr>
            <a:r>
              <a:rPr lang="da-DK"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	scrotum</a:t>
            </a:r>
            <a:endParaRPr sz="18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Trebuchet MS"/>
              <a:buNone/>
            </a:pPr>
            <a:r>
              <a:rPr lang="da-DK"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	penis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Trebuchet MS"/>
              <a:buNone/>
            </a:pPr>
            <a:r>
              <a:rPr lang="da-DK" sz="18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Genitalia interna: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Trebuchet MS"/>
              <a:buNone/>
            </a:pPr>
            <a:r>
              <a:rPr lang="da-DK"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	testes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Trebuchet MS"/>
              <a:buNone/>
            </a:pPr>
            <a:r>
              <a:rPr lang="da-DK"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	epididymes</a:t>
            </a:r>
            <a:endParaRPr sz="18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Trebuchet MS"/>
              <a:buNone/>
            </a:pPr>
            <a:r>
              <a:rPr lang="da-DK"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	ductus deferentes</a:t>
            </a:r>
            <a:endParaRPr sz="18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Trebuchet MS"/>
              <a:buNone/>
            </a:pPr>
            <a:r>
              <a:rPr lang="da-DK"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	vesiculae seminales</a:t>
            </a:r>
            <a:endParaRPr sz="18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Trebuchet MS"/>
              <a:buNone/>
            </a:pPr>
            <a:r>
              <a:rPr lang="da-DK"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	prostata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Trebuchet MS"/>
              <a:buNone/>
            </a:pPr>
            <a:r>
              <a:rPr lang="da-DK" sz="18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	glandulae bulbourethrales</a:t>
            </a:r>
            <a:r>
              <a:rPr lang="da-DK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		</a:t>
            </a:r>
            <a:endParaRPr/>
          </a:p>
        </p:txBody>
      </p:sp>
      <p:pic>
        <p:nvPicPr>
          <p:cNvPr id="136" name="Google Shape;136;p20"/>
          <p:cNvPicPr preferRelativeResize="0"/>
          <p:nvPr/>
        </p:nvPicPr>
        <p:blipFill rotWithShape="1">
          <a:blip r:embed="rId5">
            <a:alphaModFix/>
          </a:blip>
          <a:srcRect l="-115098" t="168910" r="164328" b="-168910"/>
          <a:stretch/>
        </p:blipFill>
        <p:spPr>
          <a:xfrm>
            <a:off x="2928944" y="2371725"/>
            <a:ext cx="1821368" cy="127560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0"/>
          <p:cNvSpPr txBox="1"/>
          <p:nvPr/>
        </p:nvSpPr>
        <p:spPr>
          <a:xfrm>
            <a:off x="7335100" y="1109825"/>
            <a:ext cx="1365000" cy="8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20"/>
          <p:cNvSpPr txBox="1"/>
          <p:nvPr/>
        </p:nvSpPr>
        <p:spPr>
          <a:xfrm>
            <a:off x="1147633" y="181300"/>
            <a:ext cx="6575958" cy="8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Arial"/>
              <a:buNone/>
            </a:pPr>
            <a:r>
              <a:rPr lang="da-DK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Latinske betegnelser for kønsorganerne</a:t>
            </a:r>
            <a:endParaRPr sz="24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1"/>
          <p:cNvSpPr txBox="1">
            <a:spLocks noGrp="1"/>
          </p:cNvSpPr>
          <p:nvPr>
            <p:ph type="title"/>
          </p:nvPr>
        </p:nvSpPr>
        <p:spPr>
          <a:xfrm>
            <a:off x="311700" y="494472"/>
            <a:ext cx="852060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Raleway"/>
              <a:buNone/>
            </a:pPr>
            <a:r>
              <a:rPr lang="da-DK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Mandens kønsorganer</a:t>
            </a:r>
            <a:br>
              <a:rPr lang="da-DK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da-DK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Organa genitalia masculina</a:t>
            </a:r>
            <a:endParaRPr sz="24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21"/>
          <p:cNvSpPr txBox="1">
            <a:spLocks noGrp="1"/>
          </p:cNvSpPr>
          <p:nvPr>
            <p:ph type="body" idx="1"/>
          </p:nvPr>
        </p:nvSpPr>
        <p:spPr>
          <a:xfrm>
            <a:off x="311700" y="1280528"/>
            <a:ext cx="8520600" cy="37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None/>
            </a:pPr>
            <a:endParaRPr sz="1800" b="0" i="0" u="none" strike="noStrike" cap="none">
              <a:solidFill>
                <a:srgbClr val="1A1A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None/>
            </a:pPr>
            <a:r>
              <a:rPr lang="da-DK" sz="1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I den næste slide er der en tegning af mandens kønsorganer. Skriv de latinske navne på tegningen.</a:t>
            </a:r>
            <a:endParaRPr/>
          </a:p>
        </p:txBody>
      </p:sp>
      <p:pic>
        <p:nvPicPr>
          <p:cNvPr id="145" name="Google Shape;145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63475" y="127575"/>
            <a:ext cx="936065" cy="936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02595" y="2701200"/>
            <a:ext cx="3867816" cy="2793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3180" y="817273"/>
            <a:ext cx="7185913" cy="439688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2" name="Google Shape;152;p22"/>
          <p:cNvCxnSpPr/>
          <p:nvPr/>
        </p:nvCxnSpPr>
        <p:spPr>
          <a:xfrm>
            <a:off x="1101297" y="2718594"/>
            <a:ext cx="396865" cy="1588"/>
          </a:xfrm>
          <a:prstGeom prst="straightConnector1">
            <a:avLst/>
          </a:prstGeom>
          <a:noFill/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53" name="Google Shape;153;p22"/>
          <p:cNvCxnSpPr/>
          <p:nvPr/>
        </p:nvCxnSpPr>
        <p:spPr>
          <a:xfrm>
            <a:off x="4226604" y="4901406"/>
            <a:ext cx="426629" cy="1588"/>
          </a:xfrm>
          <a:prstGeom prst="straightConnector1">
            <a:avLst/>
          </a:prstGeom>
          <a:noFill/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54" name="Google Shape;154;p22"/>
          <p:cNvCxnSpPr/>
          <p:nvPr/>
        </p:nvCxnSpPr>
        <p:spPr>
          <a:xfrm>
            <a:off x="2708598" y="5227315"/>
            <a:ext cx="565532" cy="1588"/>
          </a:xfrm>
          <a:prstGeom prst="straightConnector1">
            <a:avLst/>
          </a:prstGeom>
          <a:noFill/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55" name="Google Shape;155;p22"/>
          <p:cNvCxnSpPr/>
          <p:nvPr/>
        </p:nvCxnSpPr>
        <p:spPr>
          <a:xfrm>
            <a:off x="4385350" y="4504531"/>
            <a:ext cx="644904" cy="9922"/>
          </a:xfrm>
          <a:prstGeom prst="straightConnector1">
            <a:avLst/>
          </a:prstGeom>
          <a:noFill/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56" name="Google Shape;156;p22"/>
          <p:cNvCxnSpPr/>
          <p:nvPr/>
        </p:nvCxnSpPr>
        <p:spPr>
          <a:xfrm>
            <a:off x="3482484" y="1170781"/>
            <a:ext cx="595296" cy="1588"/>
          </a:xfrm>
          <a:prstGeom prst="straightConnector1">
            <a:avLst/>
          </a:prstGeom>
          <a:noFill/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57" name="Google Shape;157;p22"/>
          <p:cNvCxnSpPr/>
          <p:nvPr/>
        </p:nvCxnSpPr>
        <p:spPr>
          <a:xfrm>
            <a:off x="7232851" y="3730625"/>
            <a:ext cx="535766" cy="1588"/>
          </a:xfrm>
          <a:prstGeom prst="straightConnector1">
            <a:avLst/>
          </a:prstGeom>
          <a:noFill/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58" name="Google Shape;158;p22"/>
          <p:cNvCxnSpPr/>
          <p:nvPr/>
        </p:nvCxnSpPr>
        <p:spPr>
          <a:xfrm>
            <a:off x="7074105" y="2123281"/>
            <a:ext cx="694512" cy="1588"/>
          </a:xfrm>
          <a:prstGeom prst="straightConnector1">
            <a:avLst/>
          </a:prstGeom>
          <a:noFill/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59" name="Google Shape;159;p22"/>
          <p:cNvCxnSpPr/>
          <p:nvPr/>
        </p:nvCxnSpPr>
        <p:spPr>
          <a:xfrm rot="-5400000" flipH="1">
            <a:off x="4484541" y="3115491"/>
            <a:ext cx="1825625" cy="1746203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160" name="Google Shape;160;p22"/>
          <p:cNvSpPr txBox="1"/>
          <p:nvPr/>
        </p:nvSpPr>
        <p:spPr>
          <a:xfrm>
            <a:off x="6270455" y="4722813"/>
            <a:ext cx="207361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da-DK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 Cowperske kirtler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1" name="Google Shape;161;p22"/>
          <p:cNvCxnSpPr/>
          <p:nvPr/>
        </p:nvCxnSpPr>
        <p:spPr>
          <a:xfrm>
            <a:off x="6409357" y="4999812"/>
            <a:ext cx="1359260" cy="1588"/>
          </a:xfrm>
          <a:prstGeom prst="straightConnector1">
            <a:avLst/>
          </a:prstGeom>
          <a:noFill/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3"/>
          <p:cNvSpPr txBox="1">
            <a:spLocks noGrp="1"/>
          </p:cNvSpPr>
          <p:nvPr>
            <p:ph type="title"/>
          </p:nvPr>
        </p:nvSpPr>
        <p:spPr>
          <a:xfrm>
            <a:off x="311700" y="494472"/>
            <a:ext cx="852060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Raleway"/>
              <a:buNone/>
            </a:pPr>
            <a:r>
              <a:rPr lang="da-DK" sz="2400" b="1" i="0" u="none" strike="noStrike" cap="none">
                <a:solidFill>
                  <a:srgbClr val="0000FF"/>
                </a:solidFill>
                <a:latin typeface="Raleway"/>
                <a:ea typeface="Raleway"/>
                <a:cs typeface="Raleway"/>
                <a:sym typeface="Raleway"/>
              </a:rPr>
              <a:t>Penis</a:t>
            </a:r>
            <a:endParaRPr sz="2400" b="1" i="0" u="none" strike="noStrike" cap="none">
              <a:solidFill>
                <a:srgbClr val="00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8" name="Google Shape;168;p23"/>
          <p:cNvSpPr txBox="1">
            <a:spLocks noGrp="1"/>
          </p:cNvSpPr>
          <p:nvPr>
            <p:ph type="body" idx="1"/>
          </p:nvPr>
        </p:nvSpPr>
        <p:spPr>
          <a:xfrm>
            <a:off x="311700" y="1130772"/>
            <a:ext cx="8520600" cy="4584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2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Fæstnet til forsiden af bækkenet</a:t>
            </a:r>
            <a:endParaRPr/>
          </a:p>
          <a:p>
            <a:pPr marL="0" marR="0" lvl="2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3 svulmelegemer, hulrum -  fyldes med blod under erektion</a:t>
            </a:r>
            <a:endParaRPr/>
          </a:p>
          <a:p>
            <a:pPr marL="0" marR="0" lvl="2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Penishoved (glans penis) med forhud (preputium)</a:t>
            </a:r>
            <a:endParaRPr/>
          </a:p>
          <a:p>
            <a:pPr marL="0" marR="0" lvl="8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None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	- Urinrøret udmunder på penishovedet</a:t>
            </a:r>
            <a:endParaRPr/>
          </a:p>
          <a:p>
            <a:pPr marL="0" marR="0" lvl="7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None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	- Talrige kirtler som producerer smegma</a:t>
            </a: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7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None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	 (talgagtigt sekret)</a:t>
            </a:r>
            <a:endParaRPr/>
          </a:p>
          <a:p>
            <a:pPr marL="0" marR="0" lvl="2" indent="6985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None/>
            </a:pPr>
            <a:endParaRPr sz="1100" b="0" i="0" u="none" strike="noStrike" cap="none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69" name="Google Shape;169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15092" y="2692400"/>
            <a:ext cx="3523261" cy="2642445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3"/>
          <p:cNvSpPr txBox="1"/>
          <p:nvPr/>
        </p:nvSpPr>
        <p:spPr>
          <a:xfrm>
            <a:off x="5750560" y="5339080"/>
            <a:ext cx="339343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a-DK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Penis park i Syd Korea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4" descr="Kønsorganerne 00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3030" t="7677"/>
          <a:stretch/>
        </p:blipFill>
        <p:spPr>
          <a:xfrm>
            <a:off x="26298" y="337220"/>
            <a:ext cx="8866188" cy="5277115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4"/>
          <p:cNvSpPr txBox="1"/>
          <p:nvPr/>
        </p:nvSpPr>
        <p:spPr>
          <a:xfrm>
            <a:off x="334919" y="1482"/>
            <a:ext cx="745195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600"/>
              <a:buFont typeface="Arial"/>
              <a:buNone/>
            </a:pPr>
            <a:r>
              <a:rPr lang="da-DK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Penis’ opbygning m. tilhørende muskulatur</a:t>
            </a:r>
            <a:endParaRPr/>
          </a:p>
        </p:txBody>
      </p:sp>
      <p:sp>
        <p:nvSpPr>
          <p:cNvPr id="178" name="Google Shape;178;p24"/>
          <p:cNvSpPr/>
          <p:nvPr/>
        </p:nvSpPr>
        <p:spPr>
          <a:xfrm>
            <a:off x="8006736" y="148828"/>
            <a:ext cx="744120" cy="684610"/>
          </a:xfrm>
          <a:prstGeom prst="bracketPair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5"/>
          <p:cNvSpPr txBox="1">
            <a:spLocks noGrp="1"/>
          </p:cNvSpPr>
          <p:nvPr>
            <p:ph type="title"/>
          </p:nvPr>
        </p:nvSpPr>
        <p:spPr>
          <a:xfrm>
            <a:off x="311700" y="494472"/>
            <a:ext cx="627505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Raleway"/>
              <a:buNone/>
            </a:pPr>
            <a:r>
              <a:rPr lang="da-DK" sz="2400" b="1" i="0" u="none" strike="noStrike" cap="none">
                <a:solidFill>
                  <a:srgbClr val="0000FF"/>
                </a:solidFill>
                <a:latin typeface="Raleway"/>
                <a:ea typeface="Raleway"/>
                <a:cs typeface="Raleway"/>
                <a:sym typeface="Raleway"/>
              </a:rPr>
              <a:t>Pungen - scrotum</a:t>
            </a:r>
            <a:endParaRPr sz="2400" b="1" i="0" u="none" strike="noStrike" cap="none">
              <a:solidFill>
                <a:srgbClr val="00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5" name="Google Shape;185;p25"/>
          <p:cNvSpPr txBox="1">
            <a:spLocks noGrp="1"/>
          </p:cNvSpPr>
          <p:nvPr>
            <p:ph type="body" idx="1"/>
          </p:nvPr>
        </p:nvSpPr>
        <p:spPr>
          <a:xfrm>
            <a:off x="311700" y="1395604"/>
            <a:ext cx="8520600" cy="37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</a:pPr>
            <a:r>
              <a:rPr lang="da-DK" sz="1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Indeholder testiklerne hvor sæd produceres</a:t>
            </a:r>
            <a:endParaRPr/>
          </a:p>
          <a:p>
            <a:pPr marL="0" marR="0" lvl="1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</a:pPr>
            <a:r>
              <a:rPr lang="da-DK" sz="1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Form som en pose, bagved penis</a:t>
            </a:r>
            <a:endParaRPr/>
          </a:p>
          <a:p>
            <a:pPr marL="0" marR="0" lvl="1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</a:pPr>
            <a:r>
              <a:rPr lang="da-DK" sz="1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Lavere temperatur end normal kropstemperatur</a:t>
            </a:r>
            <a:endParaRPr/>
          </a:p>
          <a:p>
            <a:pPr marL="0" marR="0" lvl="1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</a:pPr>
            <a:r>
              <a:rPr lang="da-DK" sz="1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Kremastermusklen (tværstribede muskulatur)</a:t>
            </a:r>
            <a:endParaRPr/>
          </a:p>
          <a:p>
            <a:pPr marL="0" marR="0" lvl="8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None/>
            </a:pPr>
            <a:r>
              <a:rPr lang="da-DK" sz="1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	- Kontraktionsgraden afhænger af temperaturen i scrotum</a:t>
            </a:r>
            <a:endParaRPr sz="1800" b="0" i="0" u="none" strike="noStrike" cap="none">
              <a:solidFill>
                <a:srgbClr val="1A1A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2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None/>
            </a:pPr>
            <a:r>
              <a:rPr lang="da-DK" sz="1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	- Ved øget temperatur i organismen/omgivelser slappes kremastermusklen </a:t>
            </a:r>
            <a:endParaRPr/>
          </a:p>
          <a:p>
            <a:pPr marL="0" marR="0" lvl="2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None/>
            </a:pPr>
            <a:r>
              <a:rPr lang="da-DK" sz="1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	og testes sænkes – og omvendt hvis det er koldt.</a:t>
            </a:r>
            <a:endParaRPr sz="1800" b="0" i="0" u="none" strike="noStrike" cap="none">
              <a:solidFill>
                <a:srgbClr val="1A1A1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6" name="Google Shape;186;p25"/>
          <p:cNvPicPr preferRelativeResize="0"/>
          <p:nvPr/>
        </p:nvPicPr>
        <p:blipFill rotWithShape="1">
          <a:blip r:embed="rId3">
            <a:alphaModFix/>
          </a:blip>
          <a:srcRect l="18788" t="9642" r="22421" b="3797"/>
          <a:stretch/>
        </p:blipFill>
        <p:spPr>
          <a:xfrm>
            <a:off x="6183500" y="625250"/>
            <a:ext cx="2367725" cy="256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6"/>
          <p:cNvSpPr txBox="1">
            <a:spLocks noGrp="1"/>
          </p:cNvSpPr>
          <p:nvPr>
            <p:ph type="title"/>
          </p:nvPr>
        </p:nvSpPr>
        <p:spPr>
          <a:xfrm>
            <a:off x="179512" y="157200"/>
            <a:ext cx="82296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Raleway"/>
              <a:buNone/>
            </a:pPr>
            <a:r>
              <a:rPr lang="da-DK" sz="2400" b="1" i="0" u="none" strike="noStrike" cap="none">
                <a:solidFill>
                  <a:srgbClr val="0000FF"/>
                </a:solidFill>
                <a:latin typeface="Raleway"/>
                <a:ea typeface="Raleway"/>
                <a:cs typeface="Raleway"/>
                <a:sym typeface="Raleway"/>
              </a:rPr>
              <a:t>Testikler - testes</a:t>
            </a:r>
            <a:endParaRPr sz="2400" b="1" i="0" u="none" strike="noStrike" cap="none">
              <a:solidFill>
                <a:srgbClr val="00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3" name="Google Shape;193;p26"/>
          <p:cNvSpPr txBox="1">
            <a:spLocks noGrp="1"/>
          </p:cNvSpPr>
          <p:nvPr>
            <p:ph type="body" idx="1"/>
          </p:nvPr>
        </p:nvSpPr>
        <p:spPr>
          <a:xfrm>
            <a:off x="311700" y="1677540"/>
            <a:ext cx="8520600" cy="37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</a:pPr>
            <a:r>
              <a:rPr lang="da-DK" sz="1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Her produceres </a:t>
            </a:r>
            <a:r>
              <a:rPr lang="da-DK" sz="180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sædcellerne (spermatozoerne)</a:t>
            </a:r>
            <a:endParaRPr/>
          </a:p>
          <a:p>
            <a:pPr marL="0" marR="0" lvl="1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</a:pPr>
            <a:r>
              <a:rPr lang="da-DK" sz="1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Her produceres det mandlige kønshormon, </a:t>
            </a:r>
            <a:r>
              <a:rPr lang="da-DK" sz="180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testosteron</a:t>
            </a:r>
            <a:endParaRPr/>
          </a:p>
          <a:p>
            <a:pPr marL="0" marR="0" lvl="1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</a:pPr>
            <a:r>
              <a:rPr lang="da-DK" sz="1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Ligger i hver sin halvdel af scrotum</a:t>
            </a:r>
            <a:endParaRPr/>
          </a:p>
          <a:p>
            <a:pPr marL="0" marR="0" lvl="1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</a:pPr>
            <a:r>
              <a:rPr lang="da-DK" sz="1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Ca. 15 g/ stk.</a:t>
            </a:r>
            <a:endParaRPr/>
          </a:p>
          <a:p>
            <a:pPr marL="0" marR="0" lvl="1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</a:pPr>
            <a:r>
              <a:rPr lang="da-DK" sz="1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Ophængt i sædstrengene</a:t>
            </a:r>
            <a:endParaRPr sz="1800" b="0" i="0" u="none" strike="noStrike" cap="none">
              <a:solidFill>
                <a:srgbClr val="1A1A1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4" name="Google Shape;194;p26"/>
          <p:cNvPicPr preferRelativeResize="0"/>
          <p:nvPr/>
        </p:nvPicPr>
        <p:blipFill rotWithShape="1">
          <a:blip r:embed="rId3">
            <a:alphaModFix/>
          </a:blip>
          <a:srcRect l="18788" t="9642" r="22421" b="3797"/>
          <a:stretch/>
        </p:blipFill>
        <p:spPr>
          <a:xfrm>
            <a:off x="6056461" y="2651648"/>
            <a:ext cx="2773526" cy="2851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6" descr="blomm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700" y="170827"/>
            <a:ext cx="947924" cy="15048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2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2281" t="4268" r="3087" b="6484"/>
          <a:stretch/>
        </p:blipFill>
        <p:spPr>
          <a:xfrm>
            <a:off x="251520" y="625252"/>
            <a:ext cx="5205363" cy="419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7"/>
          <p:cNvSpPr txBox="1"/>
          <p:nvPr/>
        </p:nvSpPr>
        <p:spPr>
          <a:xfrm>
            <a:off x="2123728" y="62729"/>
            <a:ext cx="691276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600"/>
              <a:buFont typeface="Arial"/>
              <a:buNone/>
            </a:pPr>
            <a:r>
              <a:rPr lang="da-DK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Testes opbygning</a:t>
            </a:r>
            <a:endParaRPr sz="24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27"/>
          <p:cNvSpPr/>
          <p:nvPr/>
        </p:nvSpPr>
        <p:spPr>
          <a:xfrm>
            <a:off x="5456883" y="902891"/>
            <a:ext cx="3579613" cy="4355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"/>
              <a:buFont typeface="Trebuchet MS"/>
              <a:buNone/>
            </a:pPr>
            <a:r>
              <a:rPr lang="da-DK" sz="18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Testes producerer konstant omkring 50.000 sædceller i minuttet.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"/>
              <a:buFont typeface="Trebuchet MS"/>
              <a:buNone/>
            </a:pPr>
            <a:r>
              <a:rPr lang="da-DK" sz="18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Udviklingen reguleres af Sertoli-celler.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"/>
              <a:buFont typeface="Trebuchet MS"/>
              <a:buNone/>
            </a:pPr>
            <a:r>
              <a:rPr lang="da-DK" sz="18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Mellem sædkanalerne findes de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"/>
              <a:buFont typeface="Trebuchet MS"/>
              <a:buNone/>
            </a:pPr>
            <a:r>
              <a:rPr lang="da-DK" sz="18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Leydiske celler, der producerer</a:t>
            </a:r>
            <a:r>
              <a:rPr lang="da-DK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da-DK" sz="18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testosteron.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"/>
              <a:buFont typeface="Trebuchet MS"/>
              <a:buNone/>
            </a:pPr>
            <a:r>
              <a:rPr lang="da-DK" sz="18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Hver testikel består af omkring 800 tæt snoede og foldede sædkanaler.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3" name="Google Shape;203;p27"/>
          <p:cNvSpPr/>
          <p:nvPr/>
        </p:nvSpPr>
        <p:spPr>
          <a:xfrm>
            <a:off x="7788461" y="62729"/>
            <a:ext cx="783806" cy="840162"/>
          </a:xfrm>
          <a:prstGeom prst="bracketPair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65193" y="660690"/>
            <a:ext cx="4177762" cy="2556271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8"/>
          <p:cNvSpPr txBox="1">
            <a:spLocks noGrp="1"/>
          </p:cNvSpPr>
          <p:nvPr>
            <p:ph type="title"/>
          </p:nvPr>
        </p:nvSpPr>
        <p:spPr>
          <a:xfrm>
            <a:off x="-506002" y="176322"/>
            <a:ext cx="7542491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Raleway"/>
              <a:buNone/>
            </a:pPr>
            <a:r>
              <a:rPr lang="da-DK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Bitestikel - epididymides</a:t>
            </a:r>
            <a:endParaRPr sz="24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28"/>
          <p:cNvSpPr txBox="1">
            <a:spLocks noGrp="1"/>
          </p:cNvSpPr>
          <p:nvPr>
            <p:ph type="body" idx="1"/>
          </p:nvPr>
        </p:nvSpPr>
        <p:spPr>
          <a:xfrm>
            <a:off x="148824" y="684609"/>
            <a:ext cx="6260533" cy="4584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4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○"/>
            </a:pPr>
            <a:r>
              <a:rPr lang="da-DK" sz="1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Forlængelse af testiklens rørsystem</a:t>
            </a:r>
            <a:endParaRPr/>
          </a:p>
          <a:p>
            <a:pPr marL="0" marR="0" lvl="1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○"/>
            </a:pPr>
            <a:r>
              <a:rPr lang="da-DK" sz="1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Ét langt slynget rør ca. 6 m langt</a:t>
            </a:r>
            <a:endParaRPr sz="1800" b="0" i="0" u="none" strike="noStrike" cap="none">
              <a:solidFill>
                <a:srgbClr val="1A1A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○"/>
            </a:pPr>
            <a:r>
              <a:rPr lang="da-DK" sz="1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Sædcellerne </a:t>
            </a:r>
            <a:r>
              <a:rPr lang="da-DK" sz="180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modnes og oplagres </a:t>
            </a:r>
            <a:r>
              <a:rPr lang="da-DK" sz="1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her</a:t>
            </a:r>
            <a:endParaRPr/>
          </a:p>
          <a:p>
            <a:pPr marL="0" marR="0" lvl="1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○"/>
            </a:pPr>
            <a:r>
              <a:rPr lang="da-DK" sz="1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Munder ud i sædlederen</a:t>
            </a:r>
            <a:endParaRPr sz="1800" b="0" i="0" u="none" strike="noStrike" cap="none">
              <a:solidFill>
                <a:srgbClr val="1A1A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114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None/>
            </a:pPr>
            <a:endParaRPr sz="1800" b="0" i="0" u="none" strike="noStrike" cap="none">
              <a:solidFill>
                <a:srgbClr val="1A1A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Lato"/>
              <a:buNone/>
            </a:pPr>
            <a:r>
              <a:rPr lang="da-DK" sz="28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	   </a:t>
            </a:r>
            <a:r>
              <a:rPr lang="da-DK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Sædleder - ductus deferentes</a:t>
            </a:r>
            <a:endParaRPr sz="24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○"/>
            </a:pPr>
            <a:r>
              <a:rPr lang="da-DK" sz="1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Ca. 40 cm lang</a:t>
            </a:r>
            <a:endParaRPr/>
          </a:p>
          <a:p>
            <a:pPr marL="0" marR="0" lvl="1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○"/>
            </a:pPr>
            <a:r>
              <a:rPr lang="da-DK" sz="18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Passage gennem lyskekanalen, følger indersiden af den forreste bugvæg og til prostata, munder ud i urinrøret</a:t>
            </a:r>
            <a:endParaRPr sz="1800" b="0" i="0" u="none" strike="noStrike" cap="none">
              <a:solidFill>
                <a:srgbClr val="1A1A1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28"/>
          <p:cNvSpPr txBox="1"/>
          <p:nvPr/>
        </p:nvSpPr>
        <p:spPr>
          <a:xfrm>
            <a:off x="311700" y="4745094"/>
            <a:ext cx="7972841" cy="1138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450"/>
              <a:buFont typeface="Arial"/>
              <a:buNone/>
            </a:pPr>
            <a:r>
              <a:rPr lang="da-DK" sz="18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Ejakulation</a:t>
            </a:r>
            <a:r>
              <a:rPr lang="da-DK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= sædudtømning        		</a:t>
            </a:r>
            <a:r>
              <a:rPr lang="da-DK" sz="18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Ejakulat </a:t>
            </a:r>
            <a:r>
              <a:rPr lang="da-DK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= sæd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"/>
              <a:buFont typeface="Arial"/>
              <a:buNone/>
            </a:pPr>
            <a:r>
              <a:rPr lang="da-DK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Mængden af sæd udgør mellem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"/>
              <a:buFont typeface="Arial"/>
              <a:buNone/>
            </a:pPr>
            <a:r>
              <a:rPr lang="da-DK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2-5 ml sv.t. </a:t>
            </a:r>
            <a:r>
              <a:rPr lang="da-DK" sz="1800">
                <a:solidFill>
                  <a:schemeClr val="dk2"/>
                </a:solidFill>
              </a:rPr>
              <a:t>m</a:t>
            </a:r>
            <a:r>
              <a:rPr lang="da-DK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ellem 100-500 mill. sædceller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9"/>
          <p:cNvSpPr txBox="1">
            <a:spLocks noGrp="1"/>
          </p:cNvSpPr>
          <p:nvPr>
            <p:ph type="title"/>
          </p:nvPr>
        </p:nvSpPr>
        <p:spPr>
          <a:xfrm>
            <a:off x="311700" y="494472"/>
            <a:ext cx="852060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Raleway"/>
              <a:buNone/>
            </a:pPr>
            <a:r>
              <a:rPr lang="da-DK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Sædblæren – vesiculae seminales</a:t>
            </a:r>
            <a:endParaRPr sz="24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29"/>
          <p:cNvSpPr txBox="1">
            <a:spLocks noGrp="1"/>
          </p:cNvSpPr>
          <p:nvPr>
            <p:ph type="body" idx="1"/>
          </p:nvPr>
        </p:nvSpPr>
        <p:spPr>
          <a:xfrm>
            <a:off x="311700" y="1280528"/>
            <a:ext cx="5353537" cy="37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○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Små udposninger på sædlederen</a:t>
            </a: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○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Bidrager til sædvæsken (sperma), danner sekret som giver næringsstof (fruktose) til sædcellerne. </a:t>
            </a:r>
            <a:endParaRPr/>
          </a:p>
          <a:p>
            <a:pPr marL="0" marR="0" lvl="1" indent="698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None/>
            </a:pPr>
            <a:endParaRPr sz="1100" b="0" i="0" u="none" strike="noStrike" cap="none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1" indent="698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None/>
            </a:pPr>
            <a:endParaRPr sz="1100" b="0" i="0" u="none" strike="noStrike" cap="none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19" name="Google Shape;219;p29" descr="Kønsorganerne 00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01133" y="1430888"/>
            <a:ext cx="3628296" cy="383500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0" name="Google Shape;220;p29"/>
          <p:cNvCxnSpPr/>
          <p:nvPr/>
        </p:nvCxnSpPr>
        <p:spPr>
          <a:xfrm flipH="1">
            <a:off x="8213020" y="2659063"/>
            <a:ext cx="619280" cy="426640"/>
          </a:xfrm>
          <a:prstGeom prst="straightConnector1">
            <a:avLst/>
          </a:prstGeom>
          <a:noFill/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30" descr="ært.jpe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50284" y="3274218"/>
            <a:ext cx="1622402" cy="2438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0" descr="kastanie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69354" y="1785540"/>
            <a:ext cx="979361" cy="754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30" descr="Kønsorganerne 00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107500" y="265200"/>
            <a:ext cx="4565576" cy="5308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30"/>
          <p:cNvSpPr txBox="1"/>
          <p:nvPr/>
        </p:nvSpPr>
        <p:spPr>
          <a:xfrm>
            <a:off x="4673076" y="265200"/>
            <a:ext cx="4147324" cy="52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600"/>
              <a:buFont typeface="Arial"/>
              <a:buNone/>
            </a:pPr>
            <a:r>
              <a:rPr lang="da-DK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Blærehalskirtlen -prostata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</a:pPr>
            <a:endParaRPr sz="14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da-DK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 blæren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da-DK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Urinrøret passerer igennem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da-DK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Producerer sædvæske ➔ muliggør sædcellens bevægelser til ægget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da-DK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Kastaniestor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600"/>
              <a:buFont typeface="Arial"/>
              <a:buNone/>
            </a:pPr>
            <a:r>
              <a:rPr lang="da-DK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De Cowperske kirtler - Glandulae bulbourethrales</a:t>
            </a:r>
            <a:endParaRPr sz="24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24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</a:pPr>
            <a:r>
              <a:rPr lang="da-DK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Størrelse med en ært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</a:pPr>
            <a:r>
              <a:rPr lang="da-DK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Lige under prostata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</a:pPr>
            <a:r>
              <a:rPr lang="da-DK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Bidrager til sædvæsken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230" name="Google Shape;230;p30"/>
          <p:cNvCxnSpPr/>
          <p:nvPr/>
        </p:nvCxnSpPr>
        <p:spPr>
          <a:xfrm flipH="1">
            <a:off x="2936796" y="2162968"/>
            <a:ext cx="1736281" cy="1190625"/>
          </a:xfrm>
          <a:prstGeom prst="straightConnector1">
            <a:avLst/>
          </a:prstGeom>
          <a:noFill/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231" name="Google Shape;231;p30"/>
          <p:cNvCxnSpPr/>
          <p:nvPr/>
        </p:nvCxnSpPr>
        <p:spPr>
          <a:xfrm flipH="1">
            <a:off x="2936796" y="3730625"/>
            <a:ext cx="1736280" cy="317500"/>
          </a:xfrm>
          <a:prstGeom prst="straightConnector1">
            <a:avLst/>
          </a:prstGeom>
          <a:noFill/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1625" y="304799"/>
            <a:ext cx="1696867" cy="478058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1"/>
          <p:cNvSpPr txBox="1"/>
          <p:nvPr/>
        </p:nvSpPr>
        <p:spPr>
          <a:xfrm>
            <a:off x="2807815" y="1210469"/>
            <a:ext cx="4851666" cy="3631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a-DK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 sædcelle er  omkring 0,05 mm lang, hvoraf hovedparten er hale.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a-DK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Sædcellens hoved måler blot 0,0006 mm.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a-DK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 hovedet findes enzymer, der gør det muligt for sædcellen at trænge ind og befrugte ægget.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a-DK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Sædcellen indeholder 22 kromosomer + et kønskromosom, som enten er et X-  eller Y- kromosom.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31"/>
          <p:cNvSpPr txBox="1"/>
          <p:nvPr/>
        </p:nvSpPr>
        <p:spPr>
          <a:xfrm>
            <a:off x="2668912" y="304799"/>
            <a:ext cx="499056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Arial"/>
              <a:buNone/>
            </a:pPr>
            <a:r>
              <a:rPr lang="da-DK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En sædcelle - spermatozo</a:t>
            </a:r>
            <a:endParaRPr sz="24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2"/>
          <p:cNvSpPr txBox="1">
            <a:spLocks noGrp="1"/>
          </p:cNvSpPr>
          <p:nvPr>
            <p:ph type="title"/>
          </p:nvPr>
        </p:nvSpPr>
        <p:spPr>
          <a:xfrm>
            <a:off x="1508084" y="494472"/>
            <a:ext cx="6617711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Raleway"/>
              <a:buNone/>
            </a:pPr>
            <a:r>
              <a:rPr lang="da-DK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Mandlige kønshormoner - androgener</a:t>
            </a:r>
            <a:endParaRPr sz="24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32"/>
          <p:cNvSpPr txBox="1">
            <a:spLocks noGrp="1"/>
          </p:cNvSpPr>
          <p:nvPr>
            <p:ph type="body" idx="1"/>
          </p:nvPr>
        </p:nvSpPr>
        <p:spPr>
          <a:xfrm>
            <a:off x="311700" y="1280528"/>
            <a:ext cx="8520600" cy="37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None/>
            </a:pPr>
            <a:r>
              <a:rPr lang="da-DK" sz="18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Testosteron (steroid)</a:t>
            </a:r>
            <a:endParaRPr/>
          </a:p>
          <a:p>
            <a:pPr marL="0" marR="0" lvl="1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○"/>
            </a:pPr>
            <a:r>
              <a:rPr lang="da-DK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Øget hårvækst + skæg</a:t>
            </a:r>
            <a:endParaRPr/>
          </a:p>
          <a:p>
            <a:pPr marL="0" marR="0" lvl="1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○"/>
            </a:pPr>
            <a:r>
              <a:rPr lang="da-DK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Mere talg i hårsækkene (tendens til acne)</a:t>
            </a:r>
            <a:endParaRPr/>
          </a:p>
          <a:p>
            <a:pPr marL="0" marR="0" lvl="1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○"/>
            </a:pPr>
            <a:r>
              <a:rPr lang="da-DK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Kønsorganer ændres</a:t>
            </a:r>
            <a:endParaRPr/>
          </a:p>
          <a:p>
            <a:pPr marL="0" marR="0" lvl="1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○"/>
            </a:pPr>
            <a:r>
              <a:rPr lang="da-DK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Sædceller dannes</a:t>
            </a:r>
            <a:endParaRPr/>
          </a:p>
          <a:p>
            <a:pPr marL="0" marR="0" lvl="1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○"/>
            </a:pPr>
            <a:r>
              <a:rPr lang="da-DK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Øget kønsdrift</a:t>
            </a:r>
            <a:endParaRPr/>
          </a:p>
          <a:p>
            <a:pPr marL="0" marR="0" lvl="1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○"/>
            </a:pPr>
            <a:r>
              <a:rPr lang="da-DK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Øget knogle vækst</a:t>
            </a:r>
            <a:endParaRPr/>
          </a:p>
          <a:p>
            <a:pPr marL="0" marR="0" lvl="1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○"/>
            </a:pPr>
            <a:r>
              <a:rPr lang="da-DK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Øget muskelvækst</a:t>
            </a:r>
            <a:endParaRPr/>
          </a:p>
          <a:p>
            <a:pPr marL="0" marR="0" lvl="1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○"/>
            </a:pPr>
            <a:r>
              <a:rPr lang="da-DK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Dybere stemme (bruskvævet i struben ændres)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5" name="Google Shape;245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66238" y="1280528"/>
            <a:ext cx="2165484" cy="32185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78594"/>
            <a:ext cx="5323242" cy="4632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51964" y="969037"/>
            <a:ext cx="3426042" cy="2970174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3"/>
          <p:cNvSpPr/>
          <p:nvPr/>
        </p:nvSpPr>
        <p:spPr>
          <a:xfrm>
            <a:off x="7798382" y="178594"/>
            <a:ext cx="980995" cy="790443"/>
          </a:xfrm>
          <a:prstGeom prst="bracePair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4"/>
          <p:cNvSpPr txBox="1">
            <a:spLocks noGrp="1"/>
          </p:cNvSpPr>
          <p:nvPr>
            <p:ph type="title"/>
          </p:nvPr>
        </p:nvSpPr>
        <p:spPr>
          <a:xfrm>
            <a:off x="457200" y="254000"/>
            <a:ext cx="82296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Raleway"/>
              <a:buNone/>
            </a:pPr>
            <a:r>
              <a:rPr lang="da-DK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Lille gruppearbejde</a:t>
            </a:r>
            <a:endParaRPr sz="24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34"/>
          <p:cNvSpPr txBox="1">
            <a:spLocks noGrp="1"/>
          </p:cNvSpPr>
          <p:nvPr>
            <p:ph type="body" idx="1"/>
          </p:nvPr>
        </p:nvSpPr>
        <p:spPr>
          <a:xfrm>
            <a:off x="311700" y="1280528"/>
            <a:ext cx="8520600" cy="37959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AutoNum type="arabicPeriod"/>
            </a:pPr>
            <a:r>
              <a:rPr lang="da-DK" sz="18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Nævn </a:t>
            </a:r>
            <a:r>
              <a:rPr lang="da-DK" sz="1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de mandlige kønsorganer</a:t>
            </a:r>
            <a:endParaRPr b="1"/>
          </a:p>
          <a:p>
            <a:pPr marL="342900" marR="0" lvl="0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AutoNum type="arabicPeriod"/>
            </a:pPr>
            <a:r>
              <a:rPr lang="da-DK" sz="1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Beskriv scrotum placering, opbygning og funktion</a:t>
            </a:r>
            <a:endParaRPr b="1"/>
          </a:p>
          <a:p>
            <a:pPr marL="342900" marR="0" lvl="0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AutoNum type="arabicPeriod"/>
            </a:pPr>
            <a:r>
              <a:rPr lang="da-DK" sz="1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Beskriv penis’ placering, opbygning og funktion</a:t>
            </a:r>
            <a:endParaRPr b="1"/>
          </a:p>
          <a:p>
            <a:pPr marL="342900" marR="0" lvl="0" indent="-2286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AutoNum type="arabicPeriod"/>
            </a:pPr>
            <a:r>
              <a:rPr lang="da-DK" sz="1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Beskriv prostatas placering og funktion</a:t>
            </a:r>
            <a:endParaRPr sz="18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9" name="Google Shape;259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63475" y="127575"/>
            <a:ext cx="936065" cy="9360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5"/>
          <p:cNvSpPr txBox="1">
            <a:spLocks noGrp="1"/>
          </p:cNvSpPr>
          <p:nvPr>
            <p:ph type="title"/>
          </p:nvPr>
        </p:nvSpPr>
        <p:spPr>
          <a:xfrm>
            <a:off x="623400" y="494472"/>
            <a:ext cx="852060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Raleway"/>
              <a:buNone/>
            </a:pPr>
            <a:r>
              <a:rPr lang="da-DK" sz="2400" b="1" i="0" u="none" strike="noStrike" cap="none">
                <a:solidFill>
                  <a:srgbClr val="0000FF"/>
                </a:solidFill>
                <a:latin typeface="Raleway"/>
                <a:ea typeface="Raleway"/>
                <a:cs typeface="Raleway"/>
                <a:sym typeface="Raleway"/>
              </a:rPr>
              <a:t>Kvindens kønsorganer – genitalia femina </a:t>
            </a:r>
            <a:endParaRPr sz="2400" b="1" i="0" u="none" strike="noStrike" cap="none">
              <a:solidFill>
                <a:srgbClr val="00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5" name="Google Shape;265;p35"/>
          <p:cNvSpPr txBox="1">
            <a:spLocks noGrp="1"/>
          </p:cNvSpPr>
          <p:nvPr>
            <p:ph type="body" idx="1"/>
          </p:nvPr>
        </p:nvSpPr>
        <p:spPr>
          <a:xfrm>
            <a:off x="311700" y="1280528"/>
            <a:ext cx="8520600" cy="37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None/>
            </a:pPr>
            <a:r>
              <a:rPr lang="da-DK" sz="1800" b="0" i="0" u="none" strike="noStrike" cap="none" dirty="0">
                <a:solidFill>
                  <a:srgbClr val="1A1A1A"/>
                </a:solidFill>
                <a:latin typeface="Lato"/>
                <a:ea typeface="Lato"/>
                <a:cs typeface="Lato"/>
                <a:sym typeface="Lato"/>
              </a:rPr>
              <a:t>I den næste slide er der en tegning af kvindens kønsorganer. Skriv de latinske navne på tegningen.			</a:t>
            </a:r>
            <a:r>
              <a:rPr lang="da-DK" sz="1600" b="1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Genitalia</a:t>
            </a:r>
            <a:r>
              <a:rPr lang="da-DK" sz="16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da-DK" sz="1600" b="1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externa</a:t>
            </a:r>
            <a:r>
              <a:rPr lang="da-DK" sz="16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:  			</a:t>
            </a:r>
            <a:endParaRPr dirty="0"/>
          </a:p>
          <a:p>
            <a:pPr marL="0" marR="0" lvl="1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</a:pPr>
            <a:r>
              <a:rPr lang="da-DK" sz="16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					</a:t>
            </a:r>
            <a:r>
              <a:rPr lang="da-DK" sz="16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mons </a:t>
            </a:r>
            <a:r>
              <a:rPr lang="da-DK" sz="16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pubis</a:t>
            </a:r>
            <a:endParaRPr sz="16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</a:pPr>
            <a:r>
              <a:rPr lang="da-DK" sz="16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					</a:t>
            </a:r>
            <a:r>
              <a:rPr lang="da-DK" sz="16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labia</a:t>
            </a:r>
            <a:r>
              <a:rPr lang="da-DK" sz="16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da-DK" sz="16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majora</a:t>
            </a:r>
            <a:endParaRPr sz="16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400"/>
              <a:buFont typeface="Lato"/>
              <a:buNone/>
            </a:pPr>
            <a:r>
              <a:rPr lang="da-DK" sz="16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					</a:t>
            </a:r>
            <a:r>
              <a:rPr lang="da-DK" sz="16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labia</a:t>
            </a:r>
            <a:r>
              <a:rPr lang="da-DK" sz="16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da-DK" sz="16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minora</a:t>
            </a:r>
            <a:endParaRPr sz="16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400"/>
              <a:buFont typeface="Lato"/>
              <a:buNone/>
            </a:pPr>
            <a:r>
              <a:rPr lang="da-DK" sz="16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					</a:t>
            </a:r>
            <a:r>
              <a:rPr lang="da-DK" sz="16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clitoris</a:t>
            </a:r>
            <a:endParaRPr sz="16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400"/>
              <a:buFont typeface="Lato"/>
              <a:buNone/>
            </a:pPr>
            <a:r>
              <a:rPr lang="da-DK" sz="16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					</a:t>
            </a:r>
            <a:r>
              <a:rPr lang="da-DK" sz="16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Introitus</a:t>
            </a:r>
            <a:r>
              <a:rPr lang="da-DK" sz="16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da-DK" sz="16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vaginae</a:t>
            </a:r>
            <a:endParaRPr sz="16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400"/>
              <a:buFont typeface="Lato"/>
              <a:buNone/>
            </a:pPr>
            <a:r>
              <a:rPr lang="da-DK" sz="16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					</a:t>
            </a:r>
            <a:r>
              <a:rPr lang="da-DK" sz="1600" b="1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Genitalia</a:t>
            </a:r>
            <a:r>
              <a:rPr lang="da-DK" sz="16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da-DK" sz="1600" b="1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interna</a:t>
            </a:r>
            <a:r>
              <a:rPr lang="da-DK" sz="16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dirty="0"/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400"/>
              <a:buFont typeface="Lato"/>
              <a:buNone/>
            </a:pPr>
            <a:r>
              <a:rPr lang="da-DK" sz="16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					</a:t>
            </a:r>
            <a:r>
              <a:rPr lang="da-DK" sz="16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ovariae</a:t>
            </a:r>
            <a:endParaRPr sz="16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400"/>
              <a:buFont typeface="Lato"/>
              <a:buNone/>
            </a:pPr>
            <a:r>
              <a:rPr lang="da-DK" sz="16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					uterus</a:t>
            </a:r>
            <a:endParaRPr dirty="0"/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400"/>
              <a:buFont typeface="Lato"/>
              <a:buNone/>
            </a:pPr>
            <a:r>
              <a:rPr lang="da-DK" sz="16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					</a:t>
            </a:r>
            <a:r>
              <a:rPr lang="da-DK" sz="16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salpinges</a:t>
            </a:r>
            <a:r>
              <a:rPr lang="da-DK" sz="16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(græsk) / tuba </a:t>
            </a:r>
            <a:r>
              <a:rPr lang="da-DK" sz="16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uterina</a:t>
            </a:r>
            <a:r>
              <a:rPr lang="da-DK" sz="16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da-DK" sz="16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lat</a:t>
            </a:r>
            <a:r>
              <a:rPr lang="da-DK" sz="16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.)</a:t>
            </a:r>
            <a:endParaRPr dirty="0"/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400"/>
              <a:buFont typeface="Lato"/>
              <a:buNone/>
            </a:pPr>
            <a:r>
              <a:rPr lang="da-DK" sz="16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					vagina</a:t>
            </a:r>
            <a:endParaRPr dirty="0"/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400"/>
              <a:buFont typeface="Lato"/>
              <a:buNone/>
            </a:pPr>
            <a:r>
              <a:rPr lang="da-DK" sz="16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 dirty="0"/>
          </a:p>
          <a:p>
            <a:pPr marL="0" marR="0" lvl="1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None/>
            </a:pPr>
            <a:endParaRPr sz="1800" b="0" i="0" u="none" strike="noStrike" cap="none" dirty="0">
              <a:solidFill>
                <a:srgbClr val="1A1A1A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1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None/>
            </a:pPr>
            <a:endParaRPr sz="1800" b="0" i="0" u="none" strike="noStrike" cap="none" dirty="0">
              <a:solidFill>
                <a:srgbClr val="1A1A1A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1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None/>
            </a:pPr>
            <a:r>
              <a:rPr lang="da-DK" sz="1800" b="0" i="0" u="none" strike="noStrike" cap="none" dirty="0">
                <a:solidFill>
                  <a:srgbClr val="1A1A1A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dirty="0"/>
          </a:p>
        </p:txBody>
      </p:sp>
      <p:pic>
        <p:nvPicPr>
          <p:cNvPr id="266" name="Google Shape;266;p35" descr="download.jpe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3400" y="2273280"/>
            <a:ext cx="3298147" cy="2461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63475" y="127575"/>
            <a:ext cx="936065" cy="9360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1112" y="849817"/>
            <a:ext cx="8246761" cy="401535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3" name="Google Shape;273;p36"/>
          <p:cNvCxnSpPr/>
          <p:nvPr/>
        </p:nvCxnSpPr>
        <p:spPr>
          <a:xfrm>
            <a:off x="2465698" y="1247084"/>
            <a:ext cx="724200" cy="1500"/>
          </a:xfrm>
          <a:prstGeom prst="straightConnector1">
            <a:avLst/>
          </a:prstGeom>
          <a:noFill/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274" name="Google Shape;274;p36"/>
          <p:cNvCxnSpPr/>
          <p:nvPr/>
        </p:nvCxnSpPr>
        <p:spPr>
          <a:xfrm>
            <a:off x="7558218" y="1247034"/>
            <a:ext cx="764100" cy="1500"/>
          </a:xfrm>
          <a:prstGeom prst="straightConnector1">
            <a:avLst/>
          </a:prstGeom>
          <a:noFill/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275" name="Google Shape;275;p36"/>
          <p:cNvCxnSpPr/>
          <p:nvPr/>
        </p:nvCxnSpPr>
        <p:spPr>
          <a:xfrm>
            <a:off x="7484293" y="1628784"/>
            <a:ext cx="377100" cy="9900"/>
          </a:xfrm>
          <a:prstGeom prst="straightConnector1">
            <a:avLst/>
          </a:prstGeom>
          <a:noFill/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276" name="Google Shape;276;p36"/>
          <p:cNvCxnSpPr/>
          <p:nvPr/>
        </p:nvCxnSpPr>
        <p:spPr>
          <a:xfrm>
            <a:off x="7558293" y="2536594"/>
            <a:ext cx="764100" cy="1500"/>
          </a:xfrm>
          <a:prstGeom prst="straightConnector1">
            <a:avLst/>
          </a:prstGeom>
          <a:noFill/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277" name="Google Shape;277;p36"/>
          <p:cNvCxnSpPr/>
          <p:nvPr/>
        </p:nvCxnSpPr>
        <p:spPr>
          <a:xfrm>
            <a:off x="7558368" y="2850797"/>
            <a:ext cx="764100" cy="1500"/>
          </a:xfrm>
          <a:prstGeom prst="straightConnector1">
            <a:avLst/>
          </a:prstGeom>
          <a:noFill/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278" name="Google Shape;278;p36"/>
          <p:cNvCxnSpPr/>
          <p:nvPr/>
        </p:nvCxnSpPr>
        <p:spPr>
          <a:xfrm>
            <a:off x="7558443" y="3349828"/>
            <a:ext cx="764100" cy="9900"/>
          </a:xfrm>
          <a:prstGeom prst="straightConnector1">
            <a:avLst/>
          </a:prstGeom>
          <a:noFill/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279" name="Google Shape;279;p36"/>
          <p:cNvCxnSpPr/>
          <p:nvPr/>
        </p:nvCxnSpPr>
        <p:spPr>
          <a:xfrm>
            <a:off x="5529071" y="1325710"/>
            <a:ext cx="535800" cy="1500"/>
          </a:xfrm>
          <a:prstGeom prst="straightConnector1">
            <a:avLst/>
          </a:prstGeom>
          <a:noFill/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280" name="Google Shape;280;p36"/>
          <p:cNvCxnSpPr/>
          <p:nvPr/>
        </p:nvCxnSpPr>
        <p:spPr>
          <a:xfrm>
            <a:off x="3899191" y="1325748"/>
            <a:ext cx="595200" cy="1500"/>
          </a:xfrm>
          <a:prstGeom prst="straightConnector1">
            <a:avLst/>
          </a:prstGeom>
          <a:noFill/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281" name="Google Shape;281;p36"/>
          <p:cNvCxnSpPr/>
          <p:nvPr/>
        </p:nvCxnSpPr>
        <p:spPr>
          <a:xfrm>
            <a:off x="4305976" y="3158726"/>
            <a:ext cx="377021" cy="1588"/>
          </a:xfrm>
          <a:prstGeom prst="straightConnector1">
            <a:avLst/>
          </a:prstGeom>
          <a:noFill/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1520" y="757267"/>
            <a:ext cx="8745225" cy="4598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37"/>
          <p:cNvSpPr/>
          <p:nvPr/>
        </p:nvSpPr>
        <p:spPr>
          <a:xfrm>
            <a:off x="7798382" y="178594"/>
            <a:ext cx="980995" cy="790443"/>
          </a:xfrm>
          <a:prstGeom prst="bracePair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32606" y="1280528"/>
            <a:ext cx="4267095" cy="3774548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38"/>
          <p:cNvSpPr txBox="1">
            <a:spLocks noGrp="1"/>
          </p:cNvSpPr>
          <p:nvPr>
            <p:ph type="title"/>
          </p:nvPr>
        </p:nvSpPr>
        <p:spPr>
          <a:xfrm>
            <a:off x="2355551" y="494472"/>
            <a:ext cx="4559808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Raleway"/>
              <a:buNone/>
            </a:pPr>
            <a:r>
              <a:rPr lang="da-DK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Æggestokkene, ovarierne</a:t>
            </a:r>
            <a:endParaRPr sz="24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38"/>
          <p:cNvSpPr txBox="1">
            <a:spLocks noGrp="1"/>
          </p:cNvSpPr>
          <p:nvPr>
            <p:ph type="body" idx="1"/>
          </p:nvPr>
        </p:nvSpPr>
        <p:spPr>
          <a:xfrm>
            <a:off x="311700" y="1130772"/>
            <a:ext cx="5036046" cy="37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De kvindelig kønskirtler, gonader</a:t>
            </a: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I enden af æggelederne nederst i abdomen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Mandelstore </a:t>
            </a: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da-DK" sz="1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Funktion: </a:t>
            </a:r>
            <a:endParaRPr sz="14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7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○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At frigøre modne æg til befrugtning</a:t>
            </a:r>
            <a:endParaRPr/>
          </a:p>
          <a:p>
            <a:pPr marL="0" marR="0" lvl="1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○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Producere kvindelige kønshormoner – østrogen og progesteron </a:t>
            </a: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400.000 oocytter (umodne ægceller) dannes i fostret</a:t>
            </a: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300-500 æg modnes i kvindens frugtbare alder</a:t>
            </a:r>
            <a:endParaRPr/>
          </a:p>
          <a:p>
            <a:pPr marL="0" marR="0" lvl="0" indent="11430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6" name="Google Shape;296;p38" descr="mandel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3468" y="60137"/>
            <a:ext cx="811201" cy="1219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9"/>
          <p:cNvSpPr txBox="1">
            <a:spLocks noGrp="1"/>
          </p:cNvSpPr>
          <p:nvPr>
            <p:ph type="title"/>
          </p:nvPr>
        </p:nvSpPr>
        <p:spPr>
          <a:xfrm>
            <a:off x="1730489" y="494472"/>
            <a:ext cx="852060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Raleway"/>
              <a:buNone/>
            </a:pPr>
            <a:r>
              <a:rPr lang="da-DK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Æggeledere - tubae uterinae eller salpinges</a:t>
            </a:r>
            <a:endParaRPr sz="24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39"/>
          <p:cNvSpPr txBox="1">
            <a:spLocks noGrp="1"/>
          </p:cNvSpPr>
          <p:nvPr>
            <p:ph type="body" idx="1"/>
          </p:nvPr>
        </p:nvSpPr>
        <p:spPr>
          <a:xfrm>
            <a:off x="311700" y="1280528"/>
            <a:ext cx="8520600" cy="37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10-15 cm lange, 0,5 cm tykke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Opgave: forbinder ovariet med livmoderen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Væggen består af glat muskulatur (yderst) og slimhinde (inderst) med enlaget cylinderepitel med cilier (laver væskestrøm)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Udmunder i livmoderen i hver sit hjørne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da-DK" sz="1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Befrugtningen</a:t>
            </a: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sker her</a:t>
            </a: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40" descr="pære.jpe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700" y="218281"/>
            <a:ext cx="1077688" cy="1345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40"/>
          <p:cNvPicPr preferRelativeResize="0"/>
          <p:nvPr/>
        </p:nvPicPr>
        <p:blipFill rotWithShape="1">
          <a:blip r:embed="rId4">
            <a:alphaModFix/>
          </a:blip>
          <a:srcRect t="3593" r="5281"/>
          <a:stretch/>
        </p:blipFill>
        <p:spPr>
          <a:xfrm>
            <a:off x="4702354" y="218281"/>
            <a:ext cx="4435354" cy="4703486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40"/>
          <p:cNvSpPr txBox="1">
            <a:spLocks noGrp="1"/>
          </p:cNvSpPr>
          <p:nvPr>
            <p:ph type="title"/>
          </p:nvPr>
        </p:nvSpPr>
        <p:spPr>
          <a:xfrm>
            <a:off x="2229465" y="494472"/>
            <a:ext cx="3835531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Raleway"/>
              <a:buNone/>
            </a:pPr>
            <a:r>
              <a:rPr lang="da-DK" sz="2400" b="1" i="0" u="none" strike="noStrike" cap="none">
                <a:solidFill>
                  <a:srgbClr val="0000FF"/>
                </a:solidFill>
                <a:latin typeface="Raleway"/>
                <a:ea typeface="Raleway"/>
                <a:cs typeface="Raleway"/>
                <a:sym typeface="Raleway"/>
              </a:rPr>
              <a:t>Livmoder, uterus</a:t>
            </a:r>
            <a:endParaRPr sz="2400" b="1" i="0" u="none" strike="noStrike" cap="none">
              <a:solidFill>
                <a:srgbClr val="0000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10" name="Google Shape;310;p40"/>
          <p:cNvSpPr txBox="1">
            <a:spLocks noGrp="1"/>
          </p:cNvSpPr>
          <p:nvPr>
            <p:ph type="body" idx="1"/>
          </p:nvPr>
        </p:nvSpPr>
        <p:spPr>
          <a:xfrm>
            <a:off x="311700" y="1130772"/>
            <a:ext cx="4609417" cy="37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Opgave: modtager et befrugtet æg +</a:t>
            </a: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None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beskytter og ernærer det igennem moderkagen samt med sine muskler sørger for at barnet bliver født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Størrelse 8 x 5x 3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Placeret mellem blæren og rectum</a:t>
            </a: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Væggen består af 3 lag: perimetriet (yderst, bindevæv), myometrium (midten, glat muskulatur) , endometrium (slimhinde)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Består af 3 dele (se billedet)</a:t>
            </a:r>
            <a:endParaRPr/>
          </a:p>
          <a:p>
            <a:pPr marL="0" marR="0" lvl="0" indent="11430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1" name="Google Shape;311;p40"/>
          <p:cNvCxnSpPr/>
          <p:nvPr/>
        </p:nvCxnSpPr>
        <p:spPr>
          <a:xfrm>
            <a:off x="8473051" y="1130772"/>
            <a:ext cx="506002" cy="1588"/>
          </a:xfrm>
          <a:prstGeom prst="straightConnector1">
            <a:avLst/>
          </a:prstGeom>
          <a:noFill/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12" name="Google Shape;312;p40"/>
          <p:cNvCxnSpPr/>
          <p:nvPr/>
        </p:nvCxnSpPr>
        <p:spPr>
          <a:xfrm>
            <a:off x="8473051" y="2123440"/>
            <a:ext cx="506002" cy="1588"/>
          </a:xfrm>
          <a:prstGeom prst="straightConnector1">
            <a:avLst/>
          </a:prstGeom>
          <a:noFill/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313" name="Google Shape;313;p40"/>
          <p:cNvCxnSpPr/>
          <p:nvPr/>
        </p:nvCxnSpPr>
        <p:spPr>
          <a:xfrm>
            <a:off x="8473051" y="3383280"/>
            <a:ext cx="506002" cy="10160"/>
          </a:xfrm>
          <a:prstGeom prst="straightConnector1">
            <a:avLst/>
          </a:prstGeom>
          <a:noFill/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314" name="Google Shape;314;p40"/>
          <p:cNvSpPr txBox="1"/>
          <p:nvPr/>
        </p:nvSpPr>
        <p:spPr>
          <a:xfrm>
            <a:off x="8036560" y="3393440"/>
            <a:ext cx="1107440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da-DK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= Cervix uteri</a:t>
            </a: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5" name="Google Shape;315;p40"/>
          <p:cNvCxnSpPr/>
          <p:nvPr/>
        </p:nvCxnSpPr>
        <p:spPr>
          <a:xfrm>
            <a:off x="8220050" y="3650532"/>
            <a:ext cx="629310" cy="1588"/>
          </a:xfrm>
          <a:prstGeom prst="straightConnector1">
            <a:avLst/>
          </a:prstGeom>
          <a:noFill/>
          <a:ln w="9525" cap="flat" cmpd="sng">
            <a:solidFill>
              <a:srgbClr val="EA5200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1"/>
          <p:cNvSpPr txBox="1">
            <a:spLocks noGrp="1"/>
          </p:cNvSpPr>
          <p:nvPr>
            <p:ph type="title"/>
          </p:nvPr>
        </p:nvSpPr>
        <p:spPr>
          <a:xfrm>
            <a:off x="2970691" y="494472"/>
            <a:ext cx="246635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Raleway"/>
              <a:buNone/>
            </a:pPr>
            <a:r>
              <a:rPr lang="da-DK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Skeden, vagina</a:t>
            </a:r>
            <a:endParaRPr sz="24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41"/>
          <p:cNvSpPr txBox="1">
            <a:spLocks noGrp="1"/>
          </p:cNvSpPr>
          <p:nvPr>
            <p:ph type="body" idx="1"/>
          </p:nvPr>
        </p:nvSpPr>
        <p:spPr>
          <a:xfrm>
            <a:off x="311700" y="1280528"/>
            <a:ext cx="4664435" cy="37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-12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8-10 cm langt rør</a:t>
            </a:r>
            <a:endParaRPr sz="1800"/>
          </a:p>
          <a:p>
            <a:pPr marL="0" marR="0" lvl="0" indent="-1270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Indgang til sæden og udgang for  menstruationsblodet og barnet</a:t>
            </a: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270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Glat muskulatur med en indvendig slimhinde</a:t>
            </a:r>
            <a:endParaRPr sz="1800"/>
          </a:p>
          <a:p>
            <a:pPr marL="0" marR="0" lvl="0" indent="-1270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Normalt sammenfalden, for- og bagvæg ligger</a:t>
            </a:r>
            <a:endParaRPr sz="1800"/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op mod hinanden</a:t>
            </a:r>
            <a:endParaRPr sz="1800"/>
          </a:p>
          <a:p>
            <a:pPr marL="0" marR="0" lvl="0" indent="-1270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Meget elastisk</a:t>
            </a:r>
            <a:endParaRPr sz="1800"/>
          </a:p>
          <a:p>
            <a:pPr marL="0" marR="0" lvl="0" indent="-1270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Kirtler producerer vaginalsekret </a:t>
            </a:r>
            <a:endParaRPr sz="1800"/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None/>
            </a:pPr>
            <a:endParaRPr sz="16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2" name="Google Shape;322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6135" y="1280528"/>
            <a:ext cx="3593290" cy="35910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2"/>
          <p:cNvSpPr txBox="1">
            <a:spLocks noGrp="1"/>
          </p:cNvSpPr>
          <p:nvPr>
            <p:ph type="title"/>
          </p:nvPr>
        </p:nvSpPr>
        <p:spPr>
          <a:xfrm>
            <a:off x="2315864" y="494472"/>
            <a:ext cx="4430828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Raleway"/>
              <a:buNone/>
            </a:pPr>
            <a:r>
              <a:rPr lang="da-DK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Kvindens kønshormoner</a:t>
            </a:r>
            <a:endParaRPr sz="24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42"/>
          <p:cNvSpPr txBox="1">
            <a:spLocks noGrp="1"/>
          </p:cNvSpPr>
          <p:nvPr>
            <p:ph type="body" idx="1"/>
          </p:nvPr>
        </p:nvSpPr>
        <p:spPr>
          <a:xfrm>
            <a:off x="311700" y="912813"/>
            <a:ext cx="5462675" cy="46235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59"/>
              <a:buFont typeface="Lato"/>
              <a:buNone/>
            </a:pPr>
            <a:r>
              <a:rPr lang="da-DK" sz="1959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Østrogenerne – østradiol (dannes i folliklerne)</a:t>
            </a:r>
            <a:endParaRPr sz="1959" b="0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959"/>
              <a:buFont typeface="Lato"/>
              <a:buChar char="○"/>
            </a:pPr>
            <a:r>
              <a:rPr lang="da-DK" sz="1959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Vækst af bryst væv i puberteten</a:t>
            </a:r>
            <a:endParaRPr/>
          </a:p>
          <a:p>
            <a:pPr marL="0" marR="0" lvl="1" indent="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959"/>
              <a:buFont typeface="Lato"/>
              <a:buChar char="○"/>
            </a:pPr>
            <a:r>
              <a:rPr lang="da-DK" sz="1959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Kønsbehåring</a:t>
            </a:r>
            <a:endParaRPr/>
          </a:p>
          <a:p>
            <a:pPr marL="0" marR="0" lvl="1" indent="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959"/>
              <a:buFont typeface="Lato"/>
              <a:buChar char="○"/>
            </a:pPr>
            <a:r>
              <a:rPr lang="da-DK" sz="1959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Fedt lagres anderledes – lår, baller og brysterne</a:t>
            </a:r>
            <a:endParaRPr/>
          </a:p>
          <a:p>
            <a:pPr marL="0" marR="0" lvl="1" indent="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959"/>
              <a:buFont typeface="Lato"/>
              <a:buChar char="○"/>
            </a:pPr>
            <a:r>
              <a:rPr lang="da-DK" sz="1959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Seksuel drift </a:t>
            </a:r>
            <a:endParaRPr/>
          </a:p>
          <a:p>
            <a:pPr marL="0" marR="0" lvl="1" indent="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959"/>
              <a:buFont typeface="Lato"/>
              <a:buChar char="○"/>
            </a:pPr>
            <a:r>
              <a:rPr lang="da-DK" sz="1959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Vækst af muskler og knogler</a:t>
            </a:r>
            <a:endParaRPr sz="1959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-9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959"/>
              <a:buFont typeface="Arial"/>
              <a:buChar char="○"/>
            </a:pPr>
            <a:r>
              <a:rPr lang="da-DK" sz="1959">
                <a:latin typeface="Arial"/>
                <a:ea typeface="Arial"/>
                <a:cs typeface="Arial"/>
                <a:sym typeface="Arial"/>
              </a:rPr>
              <a:t>lyst, interesse for sex</a:t>
            </a:r>
            <a:endParaRPr sz="1959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959"/>
              <a:buFont typeface="Lato"/>
              <a:buNone/>
            </a:pPr>
            <a:r>
              <a:rPr lang="da-DK" sz="1959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Gestagener – progesteron (dannes i det gule legeme)</a:t>
            </a:r>
            <a:endParaRPr/>
          </a:p>
          <a:p>
            <a:pPr marL="0" marR="0" lvl="1" indent="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959"/>
              <a:buFont typeface="Lato"/>
              <a:buChar char="○"/>
            </a:pPr>
            <a:r>
              <a:rPr lang="da-DK" sz="1959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Øger tykkelsen af endometriet</a:t>
            </a:r>
            <a:endParaRPr/>
          </a:p>
          <a:p>
            <a:pPr marL="0" marR="0" lvl="1" indent="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959"/>
              <a:buFont typeface="Lato"/>
              <a:buChar char="○"/>
            </a:pPr>
            <a:r>
              <a:rPr lang="da-DK" sz="1959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Øger kroppens temperatur (temperaturregulerende center)</a:t>
            </a:r>
            <a:endParaRPr/>
          </a:p>
          <a:p>
            <a:pPr marL="0" marR="0" lvl="1" indent="64579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017"/>
              <a:buFont typeface="Lato"/>
              <a:buNone/>
            </a:pPr>
            <a:endParaRPr sz="1017" b="0" i="0" u="none" strike="noStrike" cap="none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29" name="Google Shape;329;p42" descr="italy-695032_1280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82432" y="1488280"/>
            <a:ext cx="3677492" cy="2450703"/>
          </a:xfrm>
          <a:prstGeom prst="ellipse">
            <a:avLst/>
          </a:prstGeom>
          <a:noFill/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72152" y="803673"/>
            <a:ext cx="4638211" cy="4513138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43"/>
          <p:cNvSpPr txBox="1">
            <a:spLocks noGrp="1"/>
          </p:cNvSpPr>
          <p:nvPr>
            <p:ph type="title"/>
          </p:nvPr>
        </p:nvSpPr>
        <p:spPr>
          <a:xfrm>
            <a:off x="311700" y="494472"/>
            <a:ext cx="852060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Raleway"/>
              <a:buNone/>
            </a:pPr>
            <a:r>
              <a:rPr lang="da-DK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Kvindens kønshormoner</a:t>
            </a:r>
            <a:endParaRPr sz="24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43"/>
          <p:cNvSpPr txBox="1">
            <a:spLocks noGrp="1"/>
          </p:cNvSpPr>
          <p:nvPr>
            <p:ph type="body" idx="1"/>
          </p:nvPr>
        </p:nvSpPr>
        <p:spPr>
          <a:xfrm>
            <a:off x="311700" y="1280528"/>
            <a:ext cx="5313851" cy="37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FSH: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-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modning af ægceller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None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- Stimulerer folliklerne til at danne østradiol</a:t>
            </a: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11430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LH: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None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- påvirker ovarierne til ægløsning</a:t>
            </a: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2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None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- Stimulerer corpus luteum til at danne </a:t>
            </a:r>
            <a:endParaRPr/>
          </a:p>
          <a:p>
            <a:pPr marL="0" marR="0" lvl="2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None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progesteron</a:t>
            </a:r>
            <a:endParaRPr/>
          </a:p>
          <a:p>
            <a:pPr marL="0" marR="0" lvl="0" indent="8255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None/>
            </a:pPr>
            <a:endParaRPr sz="1300" b="0" i="0" u="none" strike="noStrike" cap="none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2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None/>
            </a:pPr>
            <a:endParaRPr sz="1100" b="0" i="0" u="none" strike="noStrike" cap="none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37" name="Google Shape;337;p43"/>
          <p:cNvSpPr/>
          <p:nvPr/>
        </p:nvSpPr>
        <p:spPr>
          <a:xfrm>
            <a:off x="8205169" y="178595"/>
            <a:ext cx="813572" cy="625078"/>
          </a:xfrm>
          <a:prstGeom prst="bracePair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Google Shape;342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7544" y="457233"/>
            <a:ext cx="8117375" cy="4846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63475" y="127575"/>
            <a:ext cx="936065" cy="9360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5"/>
          <p:cNvSpPr txBox="1">
            <a:spLocks noGrp="1"/>
          </p:cNvSpPr>
          <p:nvPr>
            <p:ph type="title"/>
          </p:nvPr>
        </p:nvSpPr>
        <p:spPr>
          <a:xfrm>
            <a:off x="3139358" y="494472"/>
            <a:ext cx="265486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Raleway"/>
              <a:buNone/>
            </a:pPr>
            <a:r>
              <a:rPr lang="da-DK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Gruppearbejde</a:t>
            </a:r>
            <a:endParaRPr sz="24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45"/>
          <p:cNvSpPr txBox="1">
            <a:spLocks noGrp="1"/>
          </p:cNvSpPr>
          <p:nvPr>
            <p:ph type="body" idx="1"/>
          </p:nvPr>
        </p:nvSpPr>
        <p:spPr>
          <a:xfrm>
            <a:off x="311700" y="1280528"/>
            <a:ext cx="8520600" cy="37959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Se på figur </a:t>
            </a:r>
            <a:r>
              <a:rPr lang="da-DK" sz="1800">
                <a:latin typeface="Arial"/>
                <a:ea typeface="Arial"/>
                <a:cs typeface="Arial"/>
                <a:sym typeface="Arial"/>
              </a:rPr>
              <a:t>på næste slides </a:t>
            </a: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og beskriv hvad der sker fra æg anlæg til ægløsning.</a:t>
            </a:r>
            <a:endParaRPr/>
          </a:p>
          <a:p>
            <a:pPr marL="0" marR="0" lvl="0" indent="1143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Hvor sker en evt. befrugtning?</a:t>
            </a:r>
            <a:endParaRPr/>
          </a:p>
          <a:p>
            <a:pPr marL="0" marR="0" lvl="0" indent="1143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Hvad sker der desuden når ægcellen befrugtes? Ikke befrugtes?</a:t>
            </a: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0" name="Google Shape;350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63475" y="127575"/>
            <a:ext cx="936065" cy="9360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Google Shape;356;p46" descr="Kønsorganerne 03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502326" y="603450"/>
            <a:ext cx="5554984" cy="4861719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46"/>
          <p:cNvSpPr txBox="1"/>
          <p:nvPr/>
        </p:nvSpPr>
        <p:spPr>
          <a:xfrm>
            <a:off x="879474" y="234150"/>
            <a:ext cx="3247913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600"/>
              <a:buFont typeface="Arial"/>
              <a:buNone/>
            </a:pPr>
            <a:r>
              <a:rPr lang="da-DK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Kvindens cyklus</a:t>
            </a:r>
            <a:endParaRPr/>
          </a:p>
        </p:txBody>
      </p:sp>
      <p:sp>
        <p:nvSpPr>
          <p:cNvPr id="358" name="Google Shape;358;p46"/>
          <p:cNvSpPr txBox="1"/>
          <p:nvPr/>
        </p:nvSpPr>
        <p:spPr>
          <a:xfrm>
            <a:off x="179511" y="693760"/>
            <a:ext cx="3322815" cy="3754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lang="da-DK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FSH = follikelstimulerende hormon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lang="da-DK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Produceres i hypofysen,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lang="da-DK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stimulerer væksten af follikler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lang="da-DK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 ovariet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lang="da-DK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LH = luteiniserende hormon,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lang="da-DK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produceres i hypofysen,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lang="da-DK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stimulerer til ægløsning og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lang="da-DK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dannelsen af corpus luteum =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lang="da-DK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det gule legeme =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lang="da-DK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Rester af bristet follikel,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lang="da-DK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producerer østrogen og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lang="da-DK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progesteron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46"/>
          <p:cNvSpPr/>
          <p:nvPr/>
        </p:nvSpPr>
        <p:spPr>
          <a:xfrm>
            <a:off x="8076315" y="178594"/>
            <a:ext cx="980995" cy="790443"/>
          </a:xfrm>
          <a:prstGeom prst="bracePair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47"/>
          <p:cNvSpPr txBox="1">
            <a:spLocks noGrp="1"/>
          </p:cNvSpPr>
          <p:nvPr>
            <p:ph type="title"/>
          </p:nvPr>
        </p:nvSpPr>
        <p:spPr>
          <a:xfrm>
            <a:off x="3278260" y="494472"/>
            <a:ext cx="3210470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Raleway"/>
              <a:buNone/>
            </a:pPr>
            <a:r>
              <a:rPr lang="da-DK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Bryster - mammae</a:t>
            </a:r>
            <a:endParaRPr sz="24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47"/>
          <p:cNvSpPr txBox="1">
            <a:spLocks noGrp="1"/>
          </p:cNvSpPr>
          <p:nvPr>
            <p:ph type="body" idx="1"/>
          </p:nvPr>
        </p:nvSpPr>
        <p:spPr>
          <a:xfrm>
            <a:off x="311700" y="1280528"/>
            <a:ext cx="8520600" cy="37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Eksokrine kirtler – frigør mælk gennem gange, udmunder på papillen (brystvorten)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Udvikler sig i puberteten vha. kønshormoner</a:t>
            </a:r>
            <a:endParaRPr/>
          </a:p>
          <a:p>
            <a:pPr marL="0" marR="0" lvl="1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</a:pPr>
            <a:r>
              <a:rPr lang="da-DK" sz="1100" b="0" i="0" u="sng" strike="noStrike" cap="none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3"/>
              </a:rPr>
              <a:t>https://www.sundhed.dk/borger/patienthaandbogen/kvindesygdomme/illustrationer/animationer/brystets-funktion/</a:t>
            </a:r>
            <a:endParaRPr sz="1100" b="0" i="0" u="none" strike="noStrike" cap="none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1" indent="698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None/>
            </a:pPr>
            <a:endParaRPr sz="1100" b="0" i="0" u="none" strike="noStrike" cap="none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66" name="Google Shape;366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55179" y="2867421"/>
            <a:ext cx="3282734" cy="28093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8"/>
          <p:cNvSpPr txBox="1">
            <a:spLocks noGrp="1"/>
          </p:cNvSpPr>
          <p:nvPr>
            <p:ph type="body" idx="1"/>
          </p:nvPr>
        </p:nvSpPr>
        <p:spPr>
          <a:xfrm>
            <a:off x="457200" y="228865"/>
            <a:ext cx="8229600" cy="48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80975" marR="0" lvl="0" indent="-53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DA3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595959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73" name="Google Shape;373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1237" y="999886"/>
            <a:ext cx="4997908" cy="3163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49"/>
          <p:cNvSpPr txBox="1">
            <a:spLocks noGrp="1"/>
          </p:cNvSpPr>
          <p:nvPr>
            <p:ph type="body" idx="1"/>
          </p:nvPr>
        </p:nvSpPr>
        <p:spPr>
          <a:xfrm>
            <a:off x="218275" y="0"/>
            <a:ext cx="8581850" cy="5576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80975" marR="0" lvl="0" indent="-5397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5DA3"/>
              </a:buClr>
              <a:buSzPts val="2400"/>
              <a:buFont typeface="Arial"/>
              <a:buNone/>
            </a:pPr>
            <a:r>
              <a:rPr lang="da-DK" sz="2400" b="1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Gruppearbejde om sygdomme</a:t>
            </a:r>
            <a:endParaRPr dirty="0"/>
          </a:p>
          <a:p>
            <a:pPr marL="180975" marR="0" lvl="0" indent="-53975" algn="l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005DA3"/>
              </a:buClr>
              <a:buSzPts val="1800"/>
              <a:buFont typeface="Arial"/>
              <a:buNone/>
            </a:pPr>
            <a:r>
              <a:rPr lang="da-DK" sz="1800" b="0" i="0" u="none" strike="noStrike" cap="none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Brug </a:t>
            </a:r>
            <a:r>
              <a:rPr lang="da-DK" sz="1800" b="0" i="0" u="sng" strike="noStrike" cap="none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www.sundhed.dk</a:t>
            </a:r>
            <a:r>
              <a:rPr lang="da-DK" sz="1800" b="0" i="0" u="sng" strike="noStrike" cap="none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da-DK" sz="1800" b="0" i="0" u="none" strike="noStrike" cap="none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som primær kilde. Find frem til sygdommens</a:t>
            </a:r>
            <a:endParaRPr dirty="0"/>
          </a:p>
          <a:p>
            <a:pPr marL="180975" marR="0" lvl="0" indent="-53975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5DA3"/>
              </a:buClr>
              <a:buSzPts val="1800"/>
              <a:buFont typeface="Arial"/>
              <a:buNone/>
            </a:pPr>
            <a:r>
              <a:rPr lang="da-DK" sz="1800" b="0" i="0" u="none" strike="noStrike" cap="none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årsag, symptomer, undersøgelser, behandling evt. komplikationer.</a:t>
            </a:r>
            <a:endParaRPr dirty="0"/>
          </a:p>
          <a:p>
            <a:pPr marL="180975" marR="0" lvl="0" indent="-53975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5DA3"/>
              </a:buClr>
              <a:buSzPts val="1800"/>
              <a:buFont typeface="Arial"/>
              <a:buNone/>
            </a:pPr>
            <a:r>
              <a:rPr lang="da-DK" sz="1800" b="0" i="0" u="none" strike="noStrike" cap="none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Bagefter laver vi blandede grupper så at alle får mulighed for at fremlægge deres svar til en ny gruppe og høre om de andre sygdomme.</a:t>
            </a:r>
            <a:endParaRPr dirty="0"/>
          </a:p>
          <a:p>
            <a:pPr marL="180975" marR="0" lvl="0" indent="-53975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5DA3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0975" marR="0" lvl="0" indent="-53975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5DA3"/>
              </a:buClr>
              <a:buSzPts val="1800"/>
              <a:buFont typeface="Arial"/>
              <a:buNone/>
            </a:pPr>
            <a:r>
              <a:rPr lang="da-DK" sz="1800" b="0" i="0" u="none" strike="noStrike" cap="none" dirty="0">
                <a:solidFill>
                  <a:srgbClr val="137266"/>
                </a:solidFill>
                <a:latin typeface="Arial"/>
                <a:ea typeface="Arial"/>
                <a:cs typeface="Arial"/>
                <a:sym typeface="Arial"/>
              </a:rPr>
              <a:t>Gruppe 1: Prostata: forstørret prostata og prostatakræft</a:t>
            </a:r>
            <a:endParaRPr dirty="0"/>
          </a:p>
          <a:p>
            <a:pPr marL="180975" marR="0" lvl="0" indent="-53975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5DA3"/>
              </a:buClr>
              <a:buSzPts val="1800"/>
              <a:buFont typeface="Arial"/>
              <a:buNone/>
            </a:pPr>
            <a:r>
              <a:rPr lang="da-DK" sz="1800" b="0" i="0" u="none" strike="noStrike" cap="none" dirty="0">
                <a:solidFill>
                  <a:srgbClr val="137266"/>
                </a:solidFill>
                <a:latin typeface="Arial"/>
                <a:ea typeface="Arial"/>
                <a:cs typeface="Arial"/>
                <a:sym typeface="Arial"/>
              </a:rPr>
              <a:t>Gruppe 2:  Kønssygdomme og </a:t>
            </a:r>
            <a:r>
              <a:rPr lang="da-DK" sz="1800" dirty="0">
                <a:solidFill>
                  <a:srgbClr val="137266"/>
                </a:solidFill>
                <a:latin typeface="Arial"/>
                <a:ea typeface="Arial"/>
                <a:cs typeface="Arial"/>
                <a:sym typeface="Arial"/>
              </a:rPr>
              <a:t>livmoderhalskræft </a:t>
            </a:r>
          </a:p>
          <a:p>
            <a:pPr marL="180975" marR="0" lvl="0" indent="-53975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5DA3"/>
              </a:buClr>
              <a:buSzPts val="1800"/>
              <a:buFont typeface="Arial"/>
              <a:buNone/>
            </a:pPr>
            <a:r>
              <a:rPr lang="da-DK" sz="1800" b="0" i="0" u="none" strike="noStrike" cap="none" dirty="0">
                <a:solidFill>
                  <a:srgbClr val="137266"/>
                </a:solidFill>
                <a:latin typeface="Arial"/>
                <a:ea typeface="Arial"/>
                <a:cs typeface="Arial"/>
                <a:sym typeface="Arial"/>
              </a:rPr>
              <a:t>Gruppe </a:t>
            </a:r>
            <a:r>
              <a:rPr lang="da-DK" sz="1800" dirty="0">
                <a:solidFill>
                  <a:srgbClr val="137266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lang="da-DK" sz="1800" b="0" i="0" u="none" strike="noStrike" cap="none" dirty="0">
                <a:solidFill>
                  <a:srgbClr val="137266"/>
                </a:solidFill>
                <a:latin typeface="Arial"/>
                <a:ea typeface="Arial"/>
                <a:cs typeface="Arial"/>
                <a:sym typeface="Arial"/>
              </a:rPr>
              <a:t>:  Livmoder: muskelknuder i livmoderen og</a:t>
            </a:r>
          </a:p>
          <a:p>
            <a:pPr marL="180975" marR="0" lvl="0" indent="-53975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5DA3"/>
              </a:buClr>
              <a:buSzPts val="1800"/>
              <a:buFont typeface="Arial"/>
              <a:buNone/>
            </a:pPr>
            <a:r>
              <a:rPr lang="da-DK" sz="1800" dirty="0">
                <a:solidFill>
                  <a:srgbClr val="137266"/>
                </a:solidFill>
                <a:latin typeface="Arial"/>
                <a:ea typeface="Arial"/>
                <a:cs typeface="Arial"/>
                <a:sym typeface="Arial"/>
              </a:rPr>
              <a:t>                  livmoderkræft</a:t>
            </a:r>
            <a:r>
              <a:rPr lang="da-DK" sz="1800" b="0" i="0" u="none" strike="noStrike" cap="none" dirty="0">
                <a:solidFill>
                  <a:srgbClr val="1372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180975" marR="0" lvl="0" indent="-53975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5DA3"/>
              </a:buClr>
              <a:buSzPts val="1800"/>
              <a:buFont typeface="Arial"/>
              <a:buNone/>
            </a:pPr>
            <a:r>
              <a:rPr lang="da-DK" sz="1800" b="0" i="0" u="none" strike="noStrike" cap="none" dirty="0">
                <a:solidFill>
                  <a:srgbClr val="137266"/>
                </a:solidFill>
                <a:latin typeface="Arial"/>
                <a:ea typeface="Arial"/>
                <a:cs typeface="Arial"/>
                <a:sym typeface="Arial"/>
              </a:rPr>
              <a:t>Gruppe 4: Brystkræft</a:t>
            </a:r>
            <a:endParaRPr dirty="0"/>
          </a:p>
          <a:p>
            <a:pPr marL="180975" marR="0" lvl="0" indent="-53975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5DA3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595959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714375" marR="0" lvl="1" indent="-28575" algn="l" rtl="0">
              <a:lnSpc>
                <a:spcPct val="115000"/>
              </a:lnSpc>
              <a:spcBef>
                <a:spcPts val="1960"/>
              </a:spcBef>
              <a:spcAft>
                <a:spcPts val="0"/>
              </a:spcAft>
              <a:buClr>
                <a:srgbClr val="005DA3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595959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80975" marR="0" lvl="0" indent="-53975" algn="ctr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005DA3"/>
              </a:buClr>
              <a:buSzPts val="2400"/>
              <a:buFont typeface="Arial"/>
              <a:buNone/>
            </a:pPr>
            <a:endParaRPr sz="2400" b="1" i="0" u="none" strike="noStrike" cap="none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9" name="Google Shape;379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63475" y="127575"/>
            <a:ext cx="936065" cy="936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49" descr="download.jpe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26233" y="2719402"/>
            <a:ext cx="2120706" cy="23846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50"/>
          <p:cNvSpPr txBox="1">
            <a:spLocks noGrp="1"/>
          </p:cNvSpPr>
          <p:nvPr>
            <p:ph type="title"/>
          </p:nvPr>
        </p:nvSpPr>
        <p:spPr>
          <a:xfrm>
            <a:off x="3069906" y="494472"/>
            <a:ext cx="2089329" cy="6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Raleway"/>
              <a:buNone/>
            </a:pPr>
            <a:r>
              <a:rPr lang="da-DK" sz="2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Referencer</a:t>
            </a:r>
            <a:endParaRPr sz="24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50"/>
          <p:cNvSpPr txBox="1">
            <a:spLocks noGrp="1"/>
          </p:cNvSpPr>
          <p:nvPr>
            <p:ph type="body" idx="1"/>
          </p:nvPr>
        </p:nvSpPr>
        <p:spPr>
          <a:xfrm>
            <a:off x="311700" y="1280528"/>
            <a:ext cx="8520600" cy="37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Andersen et al (2014) Somatisk sygdomslære og farmakologi. Munksgaard.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marR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København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Jensen K B (1998) Sygdomslære Forlaget Pons, Ringe</a:t>
            </a: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Nielsen O, Spingborg A (2010) Ind under huden. Anatomi og fysiologi.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marR="0" lvl="0" indent="45720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Munksgaard Danmark, København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Lato"/>
              <a:buChar char="●"/>
            </a:pPr>
            <a:r>
              <a:rPr lang="da-DK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Viborg A, Torup A (2013) Sygdomslære. Munksgaard, København</a:t>
            </a:r>
            <a:endParaRPr/>
          </a:p>
          <a:p>
            <a:pPr marL="0" marR="0" lvl="0" indent="8255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None/>
            </a:pPr>
            <a:endParaRPr sz="1300" b="0" i="0" u="none" strike="noStrike" cap="none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1279</Words>
  <Application>Microsoft Office PowerPoint</Application>
  <PresentationFormat>Skærmshow (16:10)</PresentationFormat>
  <Paragraphs>250</Paragraphs>
  <Slides>35</Slides>
  <Notes>35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35</vt:i4>
      </vt:variant>
    </vt:vector>
  </HeadingPairs>
  <TitlesOfParts>
    <vt:vector size="42" baseType="lpstr">
      <vt:lpstr>Lato</vt:lpstr>
      <vt:lpstr>Trebuchet MS</vt:lpstr>
      <vt:lpstr>Arial</vt:lpstr>
      <vt:lpstr>Noto Sans Symbols</vt:lpstr>
      <vt:lpstr>Raleway</vt:lpstr>
      <vt:lpstr>Calibri</vt:lpstr>
      <vt:lpstr>Streamline</vt:lpstr>
      <vt:lpstr>PowerPoint-præsentation</vt:lpstr>
      <vt:lpstr>PowerPoint-præsentation</vt:lpstr>
      <vt:lpstr>Plan for idag</vt:lpstr>
      <vt:lpstr>PowerPoint-præsentation</vt:lpstr>
      <vt:lpstr>PowerPoint-præsentation</vt:lpstr>
      <vt:lpstr>Mandens kønsorganer Organa genitalia masculina</vt:lpstr>
      <vt:lpstr>PowerPoint-præsentation</vt:lpstr>
      <vt:lpstr>Penis</vt:lpstr>
      <vt:lpstr>PowerPoint-præsentation</vt:lpstr>
      <vt:lpstr>Pungen - scrotum</vt:lpstr>
      <vt:lpstr>Testikler - testes</vt:lpstr>
      <vt:lpstr>PowerPoint-præsentation</vt:lpstr>
      <vt:lpstr>Bitestikel - epididymides</vt:lpstr>
      <vt:lpstr>Sædblæren – vesiculae seminales</vt:lpstr>
      <vt:lpstr>PowerPoint-præsentation</vt:lpstr>
      <vt:lpstr>PowerPoint-præsentation</vt:lpstr>
      <vt:lpstr>Mandlige kønshormoner - androgener</vt:lpstr>
      <vt:lpstr>PowerPoint-præsentation</vt:lpstr>
      <vt:lpstr>Lille gruppearbejde</vt:lpstr>
      <vt:lpstr>Kvindens kønsorganer – genitalia femina </vt:lpstr>
      <vt:lpstr>PowerPoint-præsentation</vt:lpstr>
      <vt:lpstr>PowerPoint-præsentation</vt:lpstr>
      <vt:lpstr>Æggestokkene, ovarierne</vt:lpstr>
      <vt:lpstr>Æggeledere - tubae uterinae eller salpinges</vt:lpstr>
      <vt:lpstr>Livmoder, uterus</vt:lpstr>
      <vt:lpstr>Skeden, vagina</vt:lpstr>
      <vt:lpstr>Kvindens kønshormoner</vt:lpstr>
      <vt:lpstr>Kvindens kønshormoner</vt:lpstr>
      <vt:lpstr>PowerPoint-præsentation</vt:lpstr>
      <vt:lpstr>Gruppearbejde</vt:lpstr>
      <vt:lpstr>PowerPoint-præsentation</vt:lpstr>
      <vt:lpstr>Bryster - mammae</vt:lpstr>
      <vt:lpstr>PowerPoint-præsentation</vt:lpstr>
      <vt:lpstr>PowerPoint-præsentation</vt:lpstr>
      <vt:lpstr>Referencer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Anne Hiitola</dc:creator>
  <cp:lastModifiedBy>Anne Hiitola</cp:lastModifiedBy>
  <cp:revision>3</cp:revision>
  <dcterms:created xsi:type="dcterms:W3CDTF">2019-11-01T13:17:52Z</dcterms:created>
  <dcterms:modified xsi:type="dcterms:W3CDTF">2022-05-02T09:05:41Z</dcterms:modified>
</cp:coreProperties>
</file>