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57" r:id="rId7"/>
    <p:sldId id="262" r:id="rId8"/>
    <p:sldId id="263" r:id="rId9"/>
    <p:sldId id="264" r:id="rId10"/>
    <p:sldId id="266" r:id="rId11"/>
    <p:sldId id="267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6F5D8-FE83-4800-8D1D-CC01F0B4DBA5}" type="datetimeFigureOut">
              <a:rPr lang="da-DK" smtClean="0"/>
              <a:t>09-12-2022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B77DE4BE-4FEA-443A-9A6D-D1A3AA16234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613585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6F5D8-FE83-4800-8D1D-CC01F0B4DBA5}" type="datetimeFigureOut">
              <a:rPr lang="da-DK" smtClean="0"/>
              <a:t>09-12-2022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DE4BE-4FEA-443A-9A6D-D1A3AA16234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707809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6F5D8-FE83-4800-8D1D-CC01F0B4DBA5}" type="datetimeFigureOut">
              <a:rPr lang="da-DK" smtClean="0"/>
              <a:t>09-12-2022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B77DE4BE-4FEA-443A-9A6D-D1A3AA16234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774944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6F5D8-FE83-4800-8D1D-CC01F0B4DBA5}" type="datetimeFigureOut">
              <a:rPr lang="da-DK" smtClean="0"/>
              <a:t>09-12-2022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DE4BE-4FEA-443A-9A6D-D1A3AA16234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087644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6F5D8-FE83-4800-8D1D-CC01F0B4DBA5}" type="datetimeFigureOut">
              <a:rPr lang="da-DK" smtClean="0"/>
              <a:t>09-12-2022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DE4BE-4FEA-443A-9A6D-D1A3AA16234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546895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6F5D8-FE83-4800-8D1D-CC01F0B4DBA5}" type="datetimeFigureOut">
              <a:rPr lang="da-DK" smtClean="0"/>
              <a:t>09-12-2022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DE4BE-4FEA-443A-9A6D-D1A3AA16234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93198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6F5D8-FE83-4800-8D1D-CC01F0B4DBA5}" type="datetimeFigureOut">
              <a:rPr lang="da-DK" smtClean="0"/>
              <a:t>09-12-2022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DE4BE-4FEA-443A-9A6D-D1A3AA16234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74890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6F5D8-FE83-4800-8D1D-CC01F0B4DBA5}" type="datetimeFigureOut">
              <a:rPr lang="da-DK" smtClean="0"/>
              <a:t>09-12-2022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DE4BE-4FEA-443A-9A6D-D1A3AA16234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650098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6F5D8-FE83-4800-8D1D-CC01F0B4DBA5}" type="datetimeFigureOut">
              <a:rPr lang="da-DK" smtClean="0"/>
              <a:t>09-12-2022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DE4BE-4FEA-443A-9A6D-D1A3AA16234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420464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sk 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6F5D8-FE83-4800-8D1D-CC01F0B4DBA5}" type="datetimeFigureOut">
              <a:rPr lang="da-DK" smtClean="0"/>
              <a:t>09-12-2022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B77DE4BE-4FEA-443A-9A6D-D1A3AA16234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690430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6F5D8-FE83-4800-8D1D-CC01F0B4DBA5}" type="datetimeFigureOut">
              <a:rPr lang="da-DK" smtClean="0"/>
              <a:t>09-12-2022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B77DE4BE-4FEA-443A-9A6D-D1A3AA16234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510230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6F5D8-FE83-4800-8D1D-CC01F0B4DBA5}" type="datetimeFigureOut">
              <a:rPr lang="da-DK" smtClean="0"/>
              <a:t>09-12-2022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B77DE4BE-4FEA-443A-9A6D-D1A3AA162340}" type="slidenum">
              <a:rPr lang="da-DK" smtClean="0"/>
              <a:t>‹nr.›</a:t>
            </a:fld>
            <a:endParaRPr lang="da-DK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638584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6F5D8-FE83-4800-8D1D-CC01F0B4DBA5}" type="datetimeFigureOut">
              <a:rPr lang="da-DK" smtClean="0"/>
              <a:t>09-12-2022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B77DE4BE-4FEA-443A-9A6D-D1A3AA16234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349594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6F5D8-FE83-4800-8D1D-CC01F0B4DBA5}" type="datetimeFigureOut">
              <a:rPr lang="da-DK" smtClean="0"/>
              <a:t>09-12-2022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DE4BE-4FEA-443A-9A6D-D1A3AA16234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185099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 med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6F5D8-FE83-4800-8D1D-CC01F0B4DBA5}" type="datetimeFigureOut">
              <a:rPr lang="da-DK" smtClean="0"/>
              <a:t>09-12-2022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DE4BE-4FEA-443A-9A6D-D1A3AA16234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473555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6F5D8-FE83-4800-8D1D-CC01F0B4DBA5}" type="datetimeFigureOut">
              <a:rPr lang="da-DK" smtClean="0"/>
              <a:t>09-12-2022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DE4BE-4FEA-443A-9A6D-D1A3AA16234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531739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06E6F5D8-FE83-4800-8D1D-CC01F0B4DBA5}" type="datetimeFigureOut">
              <a:rPr lang="da-DK" smtClean="0"/>
              <a:t>09-12-2022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B77DE4BE-4FEA-443A-9A6D-D1A3AA16234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18428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6F5D8-FE83-4800-8D1D-CC01F0B4DBA5}" type="datetimeFigureOut">
              <a:rPr lang="da-DK" smtClean="0"/>
              <a:t>09-12-2022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7DE4BE-4FEA-443A-9A6D-D1A3AA16234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1181661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6EFAC9-D8F2-46D9-B22B-68B797A9FF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9645" y="2143853"/>
            <a:ext cx="4412183" cy="1373070"/>
          </a:xfrm>
        </p:spPr>
        <p:txBody>
          <a:bodyPr/>
          <a:lstStyle/>
          <a:p>
            <a:r>
              <a:rPr lang="da-DK" dirty="0"/>
              <a:t>Tarmkræft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31CA3E91-AB32-4EF3-9BDC-E7CF74026B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36037" y="2890646"/>
            <a:ext cx="3455963" cy="1252554"/>
          </a:xfrm>
        </p:spPr>
        <p:txBody>
          <a:bodyPr>
            <a:normAutofit/>
          </a:bodyPr>
          <a:lstStyle/>
          <a:p>
            <a:r>
              <a:rPr lang="da-DK" sz="2800" dirty="0"/>
              <a:t>Ellen Ovesen 46 år</a:t>
            </a:r>
          </a:p>
          <a:p>
            <a:r>
              <a:rPr lang="da-DK" sz="2800" dirty="0"/>
              <a:t>Født 22.08.76</a:t>
            </a:r>
          </a:p>
          <a:p>
            <a:endParaRPr lang="da-DK" dirty="0"/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716B3378-BE8F-4438-955A-82A1B7EC4434}"/>
              </a:ext>
            </a:extLst>
          </p:cNvPr>
          <p:cNvSpPr txBox="1"/>
          <p:nvPr/>
        </p:nvSpPr>
        <p:spPr>
          <a:xfrm>
            <a:off x="829993" y="3587261"/>
            <a:ext cx="49799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dirty="0"/>
              <a:t>Har haft galdesten som 32-årig </a:t>
            </a:r>
          </a:p>
        </p:txBody>
      </p:sp>
    </p:spTree>
    <p:extLst>
      <p:ext uri="{BB962C8B-B14F-4D97-AF65-F5344CB8AC3E}">
        <p14:creationId xmlns:p14="http://schemas.microsoft.com/office/powerpoint/2010/main" val="716797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3" name="Group 1032">
            <a:extLst>
              <a:ext uri="{FF2B5EF4-FFF2-40B4-BE49-F238E27FC236}">
                <a16:creationId xmlns:a16="http://schemas.microsoft.com/office/drawing/2014/main" id="{B6DF8341-38C0-41F8-A81E-5755FB3B0A5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176" y="0"/>
            <a:ext cx="12192000" cy="6858001"/>
            <a:chOff x="-3176" y="0"/>
            <a:chExt cx="12192000" cy="6858001"/>
          </a:xfrm>
        </p:grpSpPr>
        <p:sp useBgFill="1">
          <p:nvSpPr>
            <p:cNvPr id="1034" name="Rectangle 1033">
              <a:extLst>
                <a:ext uri="{FF2B5EF4-FFF2-40B4-BE49-F238E27FC236}">
                  <a16:creationId xmlns:a16="http://schemas.microsoft.com/office/drawing/2014/main" id="{1D1D2268-D2F6-4DD1-A457-46ADF34768F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88824" cy="685800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35" name="Picture 1034">
              <a:extLst>
                <a:ext uri="{FF2B5EF4-FFF2-40B4-BE49-F238E27FC236}">
                  <a16:creationId xmlns:a16="http://schemas.microsoft.com/office/drawing/2014/main" id="{09E82E97-9819-4793-B871-3157EC12A93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2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176" y="0"/>
              <a:ext cx="12192000" cy="6858000"/>
            </a:xfrm>
            <a:prstGeom prst="rect">
              <a:avLst/>
            </a:prstGeom>
          </p:spPr>
        </p:pic>
      </p:grp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1EF53BF8-8E50-496B-B9DB-CBBE6413A0D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2" y="609600"/>
            <a:ext cx="5018565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FF9EAD2-5C1C-4F14-916E-EFA0B1DCAB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2" y="753228"/>
            <a:ext cx="4196478" cy="1080938"/>
          </a:xfrm>
        </p:spPr>
        <p:txBody>
          <a:bodyPr>
            <a:normAutofit/>
          </a:bodyPr>
          <a:lstStyle/>
          <a:p>
            <a:r>
              <a:rPr lang="da-DK" sz="3200"/>
              <a:t>Familieforhold</a:t>
            </a:r>
          </a:p>
        </p:txBody>
      </p:sp>
      <p:pic>
        <p:nvPicPr>
          <p:cNvPr id="1039" name="Picture 1038">
            <a:extLst>
              <a:ext uri="{FF2B5EF4-FFF2-40B4-BE49-F238E27FC236}">
                <a16:creationId xmlns:a16="http://schemas.microsoft.com/office/drawing/2014/main" id="{D53D81F5-9CA1-4207-86AF-72DAF1C3670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970240"/>
            <a:ext cx="5029200" cy="202738"/>
          </a:xfrm>
          <a:prstGeom prst="rect">
            <a:avLst/>
          </a:prstGeom>
        </p:spPr>
      </p:pic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754DB1B-217F-4F7A-814D-F1624152DC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4619708" cy="3599316"/>
          </a:xfrm>
        </p:spPr>
        <p:txBody>
          <a:bodyPr>
            <a:normAutofit/>
          </a:bodyPr>
          <a:lstStyle/>
          <a:p>
            <a:r>
              <a:rPr lang="da-DK" sz="2800" dirty="0"/>
              <a:t>Ellen 46 år og lægesekretær </a:t>
            </a:r>
          </a:p>
          <a:p>
            <a:pPr marL="0" indent="0">
              <a:buNone/>
            </a:pPr>
            <a:r>
              <a:rPr lang="da-DK" sz="2800" dirty="0"/>
              <a:t>  gift med </a:t>
            </a:r>
          </a:p>
          <a:p>
            <a:r>
              <a:rPr lang="da-DK" sz="2800" dirty="0"/>
              <a:t>Per 48 år og praktiserende        læge</a:t>
            </a:r>
          </a:p>
          <a:p>
            <a:r>
              <a:rPr lang="da-DK" sz="2800" dirty="0"/>
              <a:t>To børn Claus 16 år og Laura 14 år</a:t>
            </a:r>
          </a:p>
          <a:p>
            <a:pPr marL="0" indent="0">
              <a:buNone/>
            </a:pPr>
            <a:endParaRPr lang="da-DK" sz="1600" dirty="0"/>
          </a:p>
        </p:txBody>
      </p:sp>
      <p:pic>
        <p:nvPicPr>
          <p:cNvPr id="1028" name="Picture 4" descr="Lægesekretæruddannelse på Sygehus Lillebælt">
            <a:extLst>
              <a:ext uri="{FF2B5EF4-FFF2-40B4-BE49-F238E27FC236}">
                <a16:creationId xmlns:a16="http://schemas.microsoft.com/office/drawing/2014/main" id="{1CD35BB8-0AAF-463C-8EDB-C6BA7AB594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8" r="23877" b="-2"/>
          <a:stretch/>
        </p:blipFill>
        <p:spPr bwMode="auto">
          <a:xfrm>
            <a:off x="5449575" y="488844"/>
            <a:ext cx="3368936" cy="3526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1" name="Rectangle 1040">
            <a:extLst>
              <a:ext uri="{FF2B5EF4-FFF2-40B4-BE49-F238E27FC236}">
                <a16:creationId xmlns:a16="http://schemas.microsoft.com/office/drawing/2014/main" id="{621EF2C5-4DD0-49D0-AF0A-1C02F80AA54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67679" y="488844"/>
            <a:ext cx="2739690" cy="2022832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11DA251D-254F-4A99-BE08-B9BF52015D0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500" r="5" b="5"/>
          <a:stretch/>
        </p:blipFill>
        <p:spPr>
          <a:xfrm>
            <a:off x="8967679" y="488844"/>
            <a:ext cx="2739690" cy="2022832"/>
          </a:xfrm>
          <a:prstGeom prst="rect">
            <a:avLst/>
          </a:prstGeom>
        </p:spPr>
      </p:pic>
      <p:sp>
        <p:nvSpPr>
          <p:cNvPr id="1043" name="Rectangle 1042">
            <a:extLst>
              <a:ext uri="{FF2B5EF4-FFF2-40B4-BE49-F238E27FC236}">
                <a16:creationId xmlns:a16="http://schemas.microsoft.com/office/drawing/2014/main" id="{6FD2876B-C6FB-489E-AC79-356278E6CC4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49198" y="4169238"/>
            <a:ext cx="3378077" cy="2209379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Hvordan skifter jeg læge? Få svaret her">
            <a:extLst>
              <a:ext uri="{FF2B5EF4-FFF2-40B4-BE49-F238E27FC236}">
                <a16:creationId xmlns:a16="http://schemas.microsoft.com/office/drawing/2014/main" id="{7C1E22F3-6BBB-484F-A545-D898560D8C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64" r="-5" b="-5"/>
          <a:stretch/>
        </p:blipFill>
        <p:spPr bwMode="auto">
          <a:xfrm>
            <a:off x="8967680" y="2666029"/>
            <a:ext cx="2739692" cy="3712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6" descr="Pige tilbage til skolen — Stock-foto © VaLiza #116310632">
            <a:extLst>
              <a:ext uri="{FF2B5EF4-FFF2-40B4-BE49-F238E27FC236}">
                <a16:creationId xmlns:a16="http://schemas.microsoft.com/office/drawing/2014/main" id="{08106539-D612-40BF-960F-3DC8EC2F493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a-DK"/>
          </a:p>
        </p:txBody>
      </p:sp>
      <p:sp>
        <p:nvSpPr>
          <p:cNvPr id="6" name="AutoShape 8" descr="Pige tilbage til skolen — Stock-foto © VaLiza #116310632">
            <a:extLst>
              <a:ext uri="{FF2B5EF4-FFF2-40B4-BE49-F238E27FC236}">
                <a16:creationId xmlns:a16="http://schemas.microsoft.com/office/drawing/2014/main" id="{6B9E62C1-5455-4697-989E-1133848904B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77375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24485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43A9C5-64AC-46AF-B15D-A5FEE4A090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Sygehistorik - Galdesten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2D5CD9C-444B-497F-A163-771C533D57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874625"/>
            <a:ext cx="9613861" cy="3599316"/>
          </a:xfrm>
        </p:spPr>
        <p:txBody>
          <a:bodyPr/>
          <a:lstStyle/>
          <a:p>
            <a:r>
              <a:rPr lang="da-DK" dirty="0"/>
              <a:t>Ellen havde som 32-årig kraftige smerter i højre øvre del af maven i flere timer, som udstrålede smerter ud i højre skulderblad og havde kvalme og opkastninger.</a:t>
            </a:r>
          </a:p>
          <a:p>
            <a:r>
              <a:rPr lang="da-DK" dirty="0"/>
              <a:t>Kommer til Ultralydsundersøgelse på sygehuset, henvist af egen læge.</a:t>
            </a:r>
          </a:p>
          <a:p>
            <a:r>
              <a:rPr lang="da-DK" dirty="0"/>
              <a:t>Ultralyden tager billeder via lydbølger af galde og galdevejene.</a:t>
            </a:r>
          </a:p>
          <a:p>
            <a:r>
              <a:rPr lang="da-DK" dirty="0"/>
              <a:t>Der var mistanke om sten i selve galdegangen og Ellen fik foretaget en MR-skanning, der tager mere detaljeret billeder af galden og galdevejene.</a:t>
            </a:r>
          </a:p>
        </p:txBody>
      </p:sp>
      <p:pic>
        <p:nvPicPr>
          <p:cNvPr id="4098" name="Picture 2" descr="Galdestensymptomer - Disse symptomer skal du holde øje med">
            <a:extLst>
              <a:ext uri="{FF2B5EF4-FFF2-40B4-BE49-F238E27FC236}">
                <a16:creationId xmlns:a16="http://schemas.microsoft.com/office/drawing/2014/main" id="{4BA46F98-0882-4BD4-B9B5-7A68F4E6A9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7065" y="535120"/>
            <a:ext cx="3140319" cy="1999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17069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EE9AEC-036A-451F-8A4B-4CCAB35C4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Galdesten fjernes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02BF598-DCAF-4FAA-92FB-13AB229DF0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9613861" cy="1758049"/>
          </a:xfrm>
        </p:spPr>
        <p:txBody>
          <a:bodyPr/>
          <a:lstStyle/>
          <a:p>
            <a:r>
              <a:rPr lang="da-DK" dirty="0"/>
              <a:t>Ellen fik Gulsot og blev anbefalet en galdestensoperation.</a:t>
            </a:r>
          </a:p>
          <a:p>
            <a:r>
              <a:rPr lang="da-DK" dirty="0"/>
              <a:t>Ellen fik fjernet galdesten via </a:t>
            </a:r>
            <a:r>
              <a:rPr lang="da-DK" b="1" u="sng" dirty="0" err="1"/>
              <a:t>laparoskopi</a:t>
            </a:r>
            <a:r>
              <a:rPr lang="da-DK" dirty="0"/>
              <a:t> (kikkertkirurgi) som </a:t>
            </a:r>
            <a:r>
              <a:rPr lang="da-DK" dirty="0" err="1"/>
              <a:t>udførers</a:t>
            </a:r>
            <a:r>
              <a:rPr lang="da-DK" dirty="0"/>
              <a:t> gennem nogle små huller i bughulen.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E324408C-1924-4902-9F99-2E0A61EFBE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6596" y="3799500"/>
            <a:ext cx="4060635" cy="270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97566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CAD666-A991-4757-848B-DD7250D770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Forebyggelse af Galdesten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7DB69AD-9EAC-405D-BCD9-A7799A4383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9613861" cy="1883435"/>
          </a:xfrm>
        </p:spPr>
        <p:txBody>
          <a:bodyPr>
            <a:normAutofit/>
          </a:bodyPr>
          <a:lstStyle/>
          <a:p>
            <a:r>
              <a:rPr lang="da-DK" sz="2800" dirty="0"/>
              <a:t>Fysisk aktiv – undgå overvægt</a:t>
            </a:r>
          </a:p>
          <a:p>
            <a:r>
              <a:rPr lang="da-DK" sz="2800" dirty="0"/>
              <a:t>Undgå store måltider</a:t>
            </a:r>
          </a:p>
          <a:p>
            <a:r>
              <a:rPr lang="da-DK" sz="2800" dirty="0"/>
              <a:t>Undgå fedtrige måltider  (Forøger mængden af Galde)</a:t>
            </a:r>
          </a:p>
        </p:txBody>
      </p:sp>
      <p:pic>
        <p:nvPicPr>
          <p:cNvPr id="3074" name="Picture 2" descr="Noget om Mad: Spis morgenmad og undgå galdesten">
            <a:extLst>
              <a:ext uri="{FF2B5EF4-FFF2-40B4-BE49-F238E27FC236}">
                <a16:creationId xmlns:a16="http://schemas.microsoft.com/office/drawing/2014/main" id="{7B433EC6-D098-4E10-948C-E134E221D2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3076" y="3797666"/>
            <a:ext cx="4392510" cy="2913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90813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id="{5B988D63-FA8B-436C-902E-E5005BC0492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176" y="0"/>
            <a:ext cx="12192000" cy="6858001"/>
            <a:chOff x="-3176" y="0"/>
            <a:chExt cx="12192000" cy="6858001"/>
          </a:xfrm>
        </p:grpSpPr>
        <p:sp useBgFill="1">
          <p:nvSpPr>
            <p:cNvPr id="21" name="Rectangle 20">
              <a:extLst>
                <a:ext uri="{FF2B5EF4-FFF2-40B4-BE49-F238E27FC236}">
                  <a16:creationId xmlns:a16="http://schemas.microsoft.com/office/drawing/2014/main" id="{2FD177FB-983E-4035-8B7A-655342A7E19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88824" cy="685800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9596D9C3-C0FC-4500-A696-55B9F77BB7A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2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176" y="0"/>
              <a:ext cx="12192000" cy="6858000"/>
            </a:xfrm>
            <a:prstGeom prst="rect">
              <a:avLst/>
            </a:prstGeom>
          </p:spPr>
        </p:pic>
      </p:grpSp>
      <p:pic>
        <p:nvPicPr>
          <p:cNvPr id="5" name="Picture 4" descr="Åbn døre">
            <a:extLst>
              <a:ext uri="{FF2B5EF4-FFF2-40B4-BE49-F238E27FC236}">
                <a16:creationId xmlns:a16="http://schemas.microsoft.com/office/drawing/2014/main" id="{F1466B5B-96A1-2E79-ABB9-716A6522E1A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2610" r="12207"/>
          <a:stretch/>
        </p:blipFill>
        <p:spPr>
          <a:xfrm>
            <a:off x="7547810" y="10"/>
            <a:ext cx="4641013" cy="6856310"/>
          </a:xfrm>
          <a:prstGeom prst="rect">
            <a:avLst/>
          </a:prstGeom>
          <a:ln>
            <a:noFill/>
          </a:ln>
          <a:effectLst/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C493E730-2044-49B5-A022-B8D6F359343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2" y="609600"/>
            <a:ext cx="796704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0FDB538-9065-4004-91C6-86140A4EEC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753228"/>
            <a:ext cx="7087552" cy="1080938"/>
          </a:xfrm>
        </p:spPr>
        <p:txBody>
          <a:bodyPr>
            <a:normAutofit/>
          </a:bodyPr>
          <a:lstStyle/>
          <a:p>
            <a:r>
              <a:rPr lang="da-DK"/>
              <a:t>Tarmkræft Mistanke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78976801-4346-4636-BA62-265C81DFE7C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970240"/>
            <a:ext cx="7967048" cy="321164"/>
          </a:xfrm>
          <a:prstGeom prst="rect">
            <a:avLst/>
          </a:prstGeom>
        </p:spPr>
      </p:pic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FB45980-F57B-4320-965F-84124ED9B5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6423211" cy="3599316"/>
          </a:xfrm>
        </p:spPr>
        <p:txBody>
          <a:bodyPr>
            <a:normAutofit/>
          </a:bodyPr>
          <a:lstStyle/>
          <a:p>
            <a:r>
              <a:rPr lang="da-DK" sz="2000" dirty="0"/>
              <a:t>Ellen er henvist til sygehus via egen læge pga. følgende symptomer:   </a:t>
            </a:r>
          </a:p>
          <a:p>
            <a:r>
              <a:rPr lang="da-DK" sz="2000" dirty="0"/>
              <a:t>Blod i afføringen </a:t>
            </a:r>
          </a:p>
          <a:p>
            <a:r>
              <a:rPr lang="da-DK" sz="2000" dirty="0"/>
              <a:t>Ændring i afføringsvanerne, skiftende tynd og fast afføring og meget sort.</a:t>
            </a:r>
          </a:p>
          <a:p>
            <a:r>
              <a:rPr lang="da-DK" sz="2000" dirty="0"/>
              <a:t>En fornemmelse af at maven ikke tømmes ordentlig.</a:t>
            </a:r>
          </a:p>
          <a:p>
            <a:r>
              <a:rPr lang="da-DK" sz="2000" dirty="0"/>
              <a:t>Mavesmerter mest i venstre side af maven.</a:t>
            </a:r>
          </a:p>
          <a:p>
            <a:r>
              <a:rPr lang="da-DK" sz="2000" dirty="0"/>
              <a:t>Luft i tarmene mere end normalt.</a:t>
            </a:r>
          </a:p>
          <a:p>
            <a:r>
              <a:rPr lang="da-DK" sz="2000" dirty="0"/>
              <a:t>Har haft unormal vægttab og lidt feber.</a:t>
            </a:r>
          </a:p>
          <a:p>
            <a:endParaRPr lang="da-DK" sz="2000" dirty="0"/>
          </a:p>
          <a:p>
            <a:pPr marL="0" indent="0">
              <a:buNone/>
            </a:pPr>
            <a:endParaRPr lang="da-DK" sz="2000" dirty="0"/>
          </a:p>
          <a:p>
            <a:endParaRPr lang="da-DK" sz="2000" dirty="0"/>
          </a:p>
          <a:p>
            <a:pPr marL="0" indent="0">
              <a:buNone/>
            </a:pPr>
            <a:endParaRPr lang="da-DK" sz="2000" dirty="0"/>
          </a:p>
          <a:p>
            <a:endParaRPr lang="da-DK" sz="2000" dirty="0"/>
          </a:p>
        </p:txBody>
      </p:sp>
    </p:spTree>
    <p:extLst>
      <p:ext uri="{BB962C8B-B14F-4D97-AF65-F5344CB8AC3E}">
        <p14:creationId xmlns:p14="http://schemas.microsoft.com/office/powerpoint/2010/main" val="25440489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5FD463-2FE8-4709-B3E2-3576E61B44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Undersøgelser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FDA1464-2235-4D1A-B433-FE8981D729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9613861" cy="4116936"/>
          </a:xfrm>
        </p:spPr>
        <p:txBody>
          <a:bodyPr>
            <a:normAutofit lnSpcReduction="10000"/>
          </a:bodyPr>
          <a:lstStyle/>
          <a:p>
            <a:r>
              <a:rPr lang="da-DK" dirty="0"/>
              <a:t>Egen læge undersøger endetarm – </a:t>
            </a:r>
            <a:r>
              <a:rPr lang="da-DK" dirty="0" err="1"/>
              <a:t>rektaleksploration</a:t>
            </a:r>
            <a:r>
              <a:rPr lang="da-DK" dirty="0"/>
              <a:t/>
            </a:r>
            <a:br>
              <a:rPr lang="da-DK" dirty="0"/>
            </a:br>
            <a:r>
              <a:rPr lang="da-DK" dirty="0"/>
              <a:t>Hvor lægen undersøger de 6-10 cm. Af endetarmen med en finger.</a:t>
            </a:r>
            <a:br>
              <a:rPr lang="da-DK" dirty="0"/>
            </a:br>
            <a:r>
              <a:rPr lang="da-DK" dirty="0"/>
              <a:t>Hvor lægen mærker efter små knuder.</a:t>
            </a:r>
          </a:p>
          <a:p>
            <a:endParaRPr lang="da-DK" dirty="0"/>
          </a:p>
          <a:p>
            <a:pPr marL="0" indent="0">
              <a:buNone/>
            </a:pPr>
            <a:r>
              <a:rPr lang="da-DK" dirty="0"/>
              <a:t>Lægen mistænker knuder og sender Ellen på sygehuset til evt. diverse Kikkertundersøgelser: </a:t>
            </a:r>
          </a:p>
          <a:p>
            <a:r>
              <a:rPr lang="en-US" sz="2400" b="0" i="0" u="none" strike="noStrike" cap="none" dirty="0" err="1">
                <a:solidFill>
                  <a:schemeClr val="tx2"/>
                </a:solidFill>
                <a:sym typeface="Arial"/>
              </a:rPr>
              <a:t>Anoskopi</a:t>
            </a:r>
            <a:r>
              <a:rPr lang="en-US" sz="2400" b="0" i="0" u="none" strike="noStrike" cap="none" dirty="0">
                <a:solidFill>
                  <a:schemeClr val="tx2"/>
                </a:solidFill>
                <a:sym typeface="Arial"/>
              </a:rPr>
              <a:t> (</a:t>
            </a:r>
            <a:r>
              <a:rPr lang="en-US" sz="2400" b="0" i="0" u="none" strike="noStrike" cap="none" dirty="0" err="1">
                <a:solidFill>
                  <a:schemeClr val="tx2"/>
                </a:solidFill>
                <a:sym typeface="Arial"/>
              </a:rPr>
              <a:t>Endetarmsåbning</a:t>
            </a:r>
            <a:r>
              <a:rPr lang="en-US" sz="2400" b="0" i="0" u="none" strike="noStrike" cap="none" dirty="0">
                <a:solidFill>
                  <a:schemeClr val="tx2"/>
                </a:solidFill>
                <a:sym typeface="Arial"/>
              </a:rPr>
              <a:t>)</a:t>
            </a:r>
            <a:endParaRPr lang="da-DK" dirty="0"/>
          </a:p>
          <a:p>
            <a:r>
              <a:rPr lang="en-US" sz="2400" b="0" i="0" u="none" strike="noStrike" cap="none" dirty="0" err="1">
                <a:solidFill>
                  <a:schemeClr val="tx2"/>
                </a:solidFill>
                <a:sym typeface="Arial"/>
              </a:rPr>
              <a:t>Rektoskopi</a:t>
            </a:r>
            <a:r>
              <a:rPr lang="en-US" sz="2400" b="0" i="0" u="none" strike="noStrike" cap="none" dirty="0">
                <a:solidFill>
                  <a:schemeClr val="tx2"/>
                </a:solidFill>
                <a:sym typeface="Arial"/>
              </a:rPr>
              <a:t> (15-25 cm. </a:t>
            </a:r>
            <a:r>
              <a:rPr lang="en-US" sz="2400" b="0" i="0" u="none" strike="noStrike" cap="none" dirty="0" err="1">
                <a:solidFill>
                  <a:schemeClr val="tx2"/>
                </a:solidFill>
                <a:sym typeface="Arial"/>
              </a:rPr>
              <a:t>af</a:t>
            </a:r>
            <a:r>
              <a:rPr lang="en-US" sz="2400" b="0" i="0" u="none" strike="noStrike" cap="none" dirty="0">
                <a:solidFill>
                  <a:schemeClr val="tx2"/>
                </a:solidFill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tx2"/>
                </a:solidFill>
                <a:sym typeface="Arial"/>
              </a:rPr>
              <a:t>tyktarmen</a:t>
            </a:r>
            <a:r>
              <a:rPr lang="en-US" sz="2400" b="0" i="0" u="none" strike="noStrike" cap="none" dirty="0">
                <a:solidFill>
                  <a:schemeClr val="tx2"/>
                </a:solidFill>
                <a:sym typeface="Arial"/>
              </a:rPr>
              <a:t>)</a:t>
            </a:r>
          </a:p>
          <a:p>
            <a:r>
              <a:rPr lang="en-US" sz="2400" b="0" i="0" u="none" strike="noStrike" cap="none" dirty="0" err="1">
                <a:solidFill>
                  <a:schemeClr val="tx2"/>
                </a:solidFill>
                <a:sym typeface="Arial"/>
              </a:rPr>
              <a:t>Sigmoideoskopi</a:t>
            </a:r>
            <a:r>
              <a:rPr lang="en-US" sz="2400" b="0" i="0" u="none" strike="noStrike" cap="none" dirty="0">
                <a:solidFill>
                  <a:schemeClr val="tx2"/>
                </a:solidFill>
                <a:sym typeface="Arial"/>
              </a:rPr>
              <a:t> (50-60 cm. </a:t>
            </a:r>
            <a:r>
              <a:rPr lang="en-US" sz="2400" b="0" i="0" u="none" strike="noStrike" cap="none" dirty="0" err="1">
                <a:solidFill>
                  <a:schemeClr val="tx2"/>
                </a:solidFill>
                <a:sym typeface="Arial"/>
              </a:rPr>
              <a:t>af</a:t>
            </a:r>
            <a:r>
              <a:rPr lang="en-US" sz="2400" b="0" i="0" u="none" strike="noStrike" cap="none" dirty="0">
                <a:solidFill>
                  <a:schemeClr val="tx2"/>
                </a:solidFill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tx2"/>
                </a:solidFill>
                <a:sym typeface="Arial"/>
              </a:rPr>
              <a:t>tyktarmen</a:t>
            </a:r>
            <a:r>
              <a:rPr lang="en-US" sz="2400" b="0" i="0" u="none" strike="noStrike" cap="none" dirty="0">
                <a:solidFill>
                  <a:schemeClr val="tx2"/>
                </a:solidFill>
                <a:sym typeface="Arial"/>
              </a:rPr>
              <a:t>)</a:t>
            </a:r>
          </a:p>
          <a:p>
            <a:r>
              <a:rPr lang="en-US" sz="2400" b="0" i="0" u="none" strike="noStrike" cap="none" dirty="0" err="1">
                <a:solidFill>
                  <a:schemeClr val="tx2"/>
                </a:solidFill>
                <a:sym typeface="Arial"/>
              </a:rPr>
              <a:t>Koloskopi</a:t>
            </a:r>
            <a:r>
              <a:rPr lang="en-US" sz="2400" b="0" i="0" u="none" strike="noStrike" cap="none" dirty="0">
                <a:solidFill>
                  <a:schemeClr val="tx2"/>
                </a:solidFill>
                <a:sym typeface="Arial"/>
              </a:rPr>
              <a:t> (</a:t>
            </a:r>
            <a:r>
              <a:rPr lang="en-US" sz="2400" b="0" i="0" u="none" strike="noStrike" cap="none" dirty="0" err="1">
                <a:solidFill>
                  <a:schemeClr val="tx2"/>
                </a:solidFill>
                <a:sym typeface="Arial"/>
              </a:rPr>
              <a:t>Endetarm</a:t>
            </a:r>
            <a:r>
              <a:rPr lang="en-US" sz="2400" b="0" i="0" u="none" strike="noStrike" cap="none" dirty="0">
                <a:solidFill>
                  <a:schemeClr val="tx2"/>
                </a:solidFill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tx2"/>
                </a:solidFill>
                <a:sym typeface="Arial"/>
              </a:rPr>
              <a:t>og</a:t>
            </a:r>
            <a:r>
              <a:rPr lang="en-US" sz="2400" b="0" i="0" u="none" strike="noStrike" cap="none" dirty="0">
                <a:solidFill>
                  <a:schemeClr val="tx2"/>
                </a:solidFill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tx2"/>
                </a:solidFill>
                <a:sym typeface="Arial"/>
              </a:rPr>
              <a:t>tyktarmen</a:t>
            </a:r>
            <a:r>
              <a:rPr lang="en-US" sz="2400" b="0" i="0" u="none" strike="noStrike" cap="none" dirty="0">
                <a:solidFill>
                  <a:schemeClr val="tx2"/>
                </a:solidFill>
                <a:sym typeface="Arial"/>
              </a:rPr>
              <a:t>)</a:t>
            </a:r>
            <a:endParaRPr lang="en-US" sz="2400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da-DK" dirty="0"/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88B087CB-88D8-4A83-A9A4-EB2B44BB90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4017" y="21389"/>
            <a:ext cx="2544615" cy="2544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0223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02FCC0-CD73-49D5-8EAA-21C0C87AB4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Ellen´s</a:t>
            </a:r>
            <a:r>
              <a:rPr lang="da-DK" dirty="0"/>
              <a:t> rektoskopi undersøgelse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3944DA0-C348-438D-B69E-347830E08F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2035" y="2336873"/>
            <a:ext cx="6372525" cy="4130188"/>
          </a:xfrm>
        </p:spPr>
        <p:txBody>
          <a:bodyPr>
            <a:normAutofit lnSpcReduction="10000"/>
          </a:bodyPr>
          <a:lstStyle/>
          <a:p>
            <a:pPr marL="0" indent="0" algn="l">
              <a:buNone/>
            </a:pPr>
            <a:r>
              <a:rPr lang="da-DK" dirty="0">
                <a:latin typeface="Verdana" panose="020B0604030504040204" pitchFamily="34" charset="0"/>
              </a:rPr>
              <a:t>Pga. </a:t>
            </a:r>
            <a:r>
              <a:rPr lang="da-DK" dirty="0" err="1">
                <a:latin typeface="Verdana" panose="020B0604030504040204" pitchFamily="34" charset="0"/>
              </a:rPr>
              <a:t>Ellen´s</a:t>
            </a:r>
            <a:r>
              <a:rPr lang="da-DK" dirty="0">
                <a:latin typeface="Verdana" panose="020B0604030504040204" pitchFamily="34" charset="0"/>
              </a:rPr>
              <a:t> symptomer med blod i afføring og mavesmerter  nederst til venstre foretages en</a:t>
            </a:r>
            <a:r>
              <a:rPr lang="da-DK" b="0" i="0" dirty="0">
                <a:effectLst/>
                <a:latin typeface="Verdana" panose="020B0604030504040204" pitchFamily="34" charset="0"/>
              </a:rPr>
              <a:t> rektoskopi </a:t>
            </a:r>
            <a:r>
              <a:rPr lang="da-DK" b="0" i="0" dirty="0" err="1">
                <a:effectLst/>
                <a:latin typeface="Verdana" panose="020B0604030504040204" pitchFamily="34" charset="0"/>
              </a:rPr>
              <a:t>udersøgelse</a:t>
            </a:r>
            <a:r>
              <a:rPr lang="da-DK" b="0" i="0" dirty="0">
                <a:effectLst/>
                <a:latin typeface="Verdana" panose="020B0604030504040204" pitchFamily="34" charset="0"/>
              </a:rPr>
              <a:t>.</a:t>
            </a:r>
          </a:p>
          <a:p>
            <a:pPr marL="0" indent="0" algn="l">
              <a:buNone/>
            </a:pPr>
            <a:endParaRPr lang="da-DK" b="0" i="0" dirty="0">
              <a:effectLst/>
              <a:latin typeface="Verdana" panose="020B0604030504040204" pitchFamily="34" charset="0"/>
            </a:endParaRPr>
          </a:p>
          <a:p>
            <a:pPr marL="0" indent="0" algn="l">
              <a:buNone/>
            </a:pPr>
            <a:endParaRPr lang="da-DK" b="0" i="0" dirty="0">
              <a:effectLst/>
              <a:latin typeface="Verdana" panose="020B0604030504040204" pitchFamily="34" charset="0"/>
            </a:endParaRPr>
          </a:p>
          <a:p>
            <a:r>
              <a:rPr lang="da-DK" b="0" i="0" dirty="0">
                <a:effectLst/>
                <a:latin typeface="Verdana" panose="020B0604030504040204" pitchFamily="34" charset="0"/>
              </a:rPr>
              <a:t>Rektoskopi er en kikkertundersøgelse af de nederste 20 cm af endetarm og tyktarmen</a:t>
            </a:r>
          </a:p>
          <a:p>
            <a:pPr algn="l"/>
            <a:r>
              <a:rPr lang="da-DK" b="0" i="0" dirty="0">
                <a:effectLst/>
                <a:latin typeface="Verdana" panose="020B0604030504040204" pitchFamily="34" charset="0"/>
              </a:rPr>
              <a:t>Undersøgelsen foretages med et </a:t>
            </a:r>
            <a:r>
              <a:rPr lang="da-DK" b="0" i="0" dirty="0" err="1">
                <a:effectLst/>
                <a:latin typeface="Verdana" panose="020B0604030504040204" pitchFamily="34" charset="0"/>
              </a:rPr>
              <a:t>rektoskop</a:t>
            </a:r>
            <a:r>
              <a:rPr lang="da-DK" b="0" i="0" dirty="0">
                <a:effectLst/>
                <a:latin typeface="Verdana" panose="020B0604030504040204" pitchFamily="34" charset="0"/>
              </a:rPr>
              <a:t>, der er en stiv kikkert med et videokamera placeret i spidsen. </a:t>
            </a:r>
          </a:p>
          <a:p>
            <a:endParaRPr lang="da-DK" dirty="0"/>
          </a:p>
        </p:txBody>
      </p:sp>
      <p:pic>
        <p:nvPicPr>
          <p:cNvPr id="6146" name="Picture 2" descr="Ano-/rektoskopi">
            <a:extLst>
              <a:ext uri="{FF2B5EF4-FFF2-40B4-BE49-F238E27FC236}">
                <a16:creationId xmlns:a16="http://schemas.microsoft.com/office/drawing/2014/main" id="{B0D18B40-BAED-416D-962F-5FAF03EC55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4560" y="3247272"/>
            <a:ext cx="4762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96716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FB542E3-F0DE-4D64-B718-F1E1E4EC2E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Ellen´</a:t>
            </a:r>
            <a:r>
              <a:rPr lang="da-DK" err="1"/>
              <a:t>s</a:t>
            </a:r>
            <a:r>
              <a:rPr lang="da-DK"/>
              <a:t> </a:t>
            </a:r>
            <a:r>
              <a:rPr lang="en-US" sz="3600" b="0" i="0" u="none" strike="noStrike" cap="none">
                <a:solidFill>
                  <a:schemeClr val="tx2"/>
                </a:solidFill>
                <a:sym typeface="Arial"/>
              </a:rPr>
              <a:t>Sigmoideoskopi </a:t>
            </a:r>
            <a:r>
              <a:rPr lang="da-DK"/>
              <a:t>undersøgelse 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58E61D6-C56F-497E-9054-CC7A03F50B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7562531" cy="4328970"/>
          </a:xfrm>
        </p:spPr>
        <p:txBody>
          <a:bodyPr/>
          <a:lstStyle/>
          <a:p>
            <a:pPr marL="0" indent="0">
              <a:buNone/>
            </a:pPr>
            <a:r>
              <a:rPr lang="da-DK" dirty="0"/>
              <a:t>For at udelukke andre knuder </a:t>
            </a:r>
            <a:r>
              <a:rPr lang="da-DK" dirty="0" err="1"/>
              <a:t>lægere</a:t>
            </a:r>
            <a:r>
              <a:rPr lang="da-DK" dirty="0"/>
              <a:t> oppe i Tyktarmen foretages der også en </a:t>
            </a:r>
            <a:r>
              <a:rPr lang="da-DK" dirty="0" err="1"/>
              <a:t>sigmoideoskopi</a:t>
            </a:r>
            <a:r>
              <a:rPr lang="da-DK" dirty="0"/>
              <a:t> på Ellen.</a:t>
            </a:r>
          </a:p>
          <a:p>
            <a:pPr marL="0" indent="0">
              <a:buNone/>
            </a:pPr>
            <a:endParaRPr lang="da-DK" dirty="0"/>
          </a:p>
          <a:p>
            <a:pPr algn="l">
              <a:buFont typeface="Arial" panose="020B0604020202020204" pitchFamily="34" charset="0"/>
              <a:buChar char="•"/>
            </a:pPr>
            <a:r>
              <a:rPr lang="da-DK" b="0" i="0" dirty="0" err="1">
                <a:effectLst/>
                <a:latin typeface="Titillium Web" panose="020B0604020202020204" pitchFamily="2" charset="0"/>
              </a:rPr>
              <a:t>Sigmoideoskopi</a:t>
            </a:r>
            <a:r>
              <a:rPr lang="da-DK" b="0" i="0" dirty="0">
                <a:effectLst/>
                <a:latin typeface="Titillium Web" panose="020B0604020202020204" pitchFamily="2" charset="0"/>
              </a:rPr>
              <a:t> er en kikkertundersøgelse af de nederste 50-60 cm af tyktarmen</a:t>
            </a:r>
            <a:br>
              <a:rPr lang="da-DK" b="0" i="0" dirty="0">
                <a:effectLst/>
                <a:latin typeface="Titillium Web" panose="020B0604020202020204" pitchFamily="2" charset="0"/>
              </a:rPr>
            </a:br>
            <a:endParaRPr lang="da-DK" b="0" i="0" dirty="0">
              <a:effectLst/>
              <a:latin typeface="Titillium Web" panose="020B0604020202020204" pitchFamily="2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da-DK" b="0" i="0" dirty="0">
                <a:effectLst/>
                <a:latin typeface="Titillium Web" panose="020B0604020202020204" pitchFamily="2" charset="0"/>
              </a:rPr>
              <a:t>Undersøgelsen foretages med en bøjelig slange forsynet med et videokamera. Man kan tage prøver fra tarmens slimhinde under undersøgelsen</a:t>
            </a:r>
          </a:p>
          <a:p>
            <a:endParaRPr lang="da-DK" dirty="0"/>
          </a:p>
        </p:txBody>
      </p:sp>
      <p:pic>
        <p:nvPicPr>
          <p:cNvPr id="7170" name="Picture 2" descr="Sigmoidoskopi – Wikipedia">
            <a:extLst>
              <a:ext uri="{FF2B5EF4-FFF2-40B4-BE49-F238E27FC236}">
                <a16:creationId xmlns:a16="http://schemas.microsoft.com/office/drawing/2014/main" id="{D41DA80E-D50A-4B49-BB8B-9BE6031F42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0509" y="1426203"/>
            <a:ext cx="4638611" cy="4328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13677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D2C928D-2DB9-4580-A6CA-1FFFB101C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Resultat af undersøgelserne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806494E-4969-46CB-9259-58E3BB2F70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b="1" dirty="0"/>
              <a:t>De fandt en knude i nederste del af Tyktarmen</a:t>
            </a:r>
          </a:p>
          <a:p>
            <a:endParaRPr lang="da-DK" dirty="0"/>
          </a:p>
          <a:p>
            <a:r>
              <a:rPr lang="da-DK" b="1" i="0" dirty="0">
                <a:effectLst/>
                <a:latin typeface="Arial" panose="020B0604020202020204" pitchFamily="34" charset="0"/>
              </a:rPr>
              <a:t>Ellen får fjernet kræftknuden og 10-15 cm af tarmen på hver side af knuden. De lymfeknuder, der ligger tæt på </a:t>
            </a:r>
            <a:r>
              <a:rPr lang="da-DK" b="1" i="0" dirty="0" err="1">
                <a:effectLst/>
                <a:latin typeface="Arial" panose="020B0604020202020204" pitchFamily="34" charset="0"/>
              </a:rPr>
              <a:t>knuden,blev</a:t>
            </a:r>
            <a:r>
              <a:rPr lang="da-DK" b="1" i="0" dirty="0">
                <a:effectLst/>
                <a:latin typeface="Arial" panose="020B0604020202020204" pitchFamily="34" charset="0"/>
              </a:rPr>
              <a:t> også fjernet.</a:t>
            </a:r>
          </a:p>
          <a:p>
            <a:r>
              <a:rPr lang="da-DK" b="1" dirty="0">
                <a:latin typeface="Arial" panose="020B0604020202020204" pitchFamily="34" charset="0"/>
              </a:rPr>
              <a:t>Ellen får efterfølgende stomi, da Tarmenderne ikke kan nå sammen efter operationen. </a:t>
            </a:r>
          </a:p>
        </p:txBody>
      </p:sp>
    </p:spTree>
    <p:extLst>
      <p:ext uri="{BB962C8B-B14F-4D97-AF65-F5344CB8AC3E}">
        <p14:creationId xmlns:p14="http://schemas.microsoft.com/office/powerpoint/2010/main" val="25635769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B6DB578-19B7-44BC-9705-8DA2EE87F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Eftervirkningerne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BAF415E-1835-44A3-B15A-B6F112B162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111790"/>
            <a:ext cx="9613861" cy="3599316"/>
          </a:xfrm>
        </p:spPr>
        <p:txBody>
          <a:bodyPr/>
          <a:lstStyle/>
          <a:p>
            <a:r>
              <a:rPr lang="da-DK" dirty="0"/>
              <a:t>Ellen må lærer at leve med en stomi, hvilket kan </a:t>
            </a:r>
            <a:r>
              <a:rPr lang="da-DK" i="0" dirty="0">
                <a:effectLst/>
                <a:latin typeface="Arial" panose="020B0604020202020204" pitchFamily="34" charset="0"/>
              </a:rPr>
              <a:t>tage tid at vænne sig til.</a:t>
            </a:r>
          </a:p>
          <a:p>
            <a:r>
              <a:rPr lang="da-DK" dirty="0">
                <a:latin typeface="Arial" panose="020B0604020202020204" pitchFamily="34" charset="0"/>
              </a:rPr>
              <a:t>H</a:t>
            </a:r>
            <a:r>
              <a:rPr lang="da-DK" i="0" dirty="0">
                <a:effectLst/>
                <a:latin typeface="Arial" panose="020B0604020202020204" pitchFamily="34" charset="0"/>
              </a:rPr>
              <a:t>verdagen ændres, da stomi har indvirkning på flere ting, både soc</a:t>
            </a:r>
            <a:r>
              <a:rPr lang="da-DK" dirty="0">
                <a:latin typeface="Arial" panose="020B0604020202020204" pitchFamily="34" charset="0"/>
              </a:rPr>
              <a:t>ialt, psykisk og fysisk.</a:t>
            </a:r>
          </a:p>
          <a:p>
            <a:r>
              <a:rPr lang="da-DK" b="1" dirty="0">
                <a:latin typeface="Arial" panose="020B0604020202020204" pitchFamily="34" charset="0"/>
              </a:rPr>
              <a:t> </a:t>
            </a:r>
            <a:r>
              <a:rPr lang="da-DK" dirty="0"/>
              <a:t> Ellen og hendes pårørende kan deltage i samtalegrupper, som kræftens bekæmpelse udbyder.</a:t>
            </a:r>
          </a:p>
        </p:txBody>
      </p:sp>
      <p:pic>
        <p:nvPicPr>
          <p:cNvPr id="8196" name="Picture 4" descr="At leve med endetarmskræft - Kræftens Bekæmpelse">
            <a:extLst>
              <a:ext uri="{FF2B5EF4-FFF2-40B4-BE49-F238E27FC236}">
                <a16:creationId xmlns:a16="http://schemas.microsoft.com/office/drawing/2014/main" id="{202687B1-8BAA-44E9-9C4B-74CE561646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2334" y="4220938"/>
            <a:ext cx="4381500" cy="2466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2126499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93</TotalTime>
  <Words>503</Words>
  <Application>Microsoft Office PowerPoint</Application>
  <PresentationFormat>Widescreen</PresentationFormat>
  <Paragraphs>60</Paragraphs>
  <Slides>11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11</vt:i4>
      </vt:variant>
    </vt:vector>
  </HeadingPairs>
  <TitlesOfParts>
    <vt:vector size="16" baseType="lpstr">
      <vt:lpstr>Arial</vt:lpstr>
      <vt:lpstr>Titillium Web</vt:lpstr>
      <vt:lpstr>Trebuchet MS</vt:lpstr>
      <vt:lpstr>Verdana</vt:lpstr>
      <vt:lpstr>Berlin</vt:lpstr>
      <vt:lpstr>Tarmkræft</vt:lpstr>
      <vt:lpstr>Familieforhold</vt:lpstr>
      <vt:lpstr>Sygehistorik - Galdesten</vt:lpstr>
      <vt:lpstr>Galdesten fjernes</vt:lpstr>
      <vt:lpstr>Forebyggelse af Galdesten</vt:lpstr>
      <vt:lpstr>Tarmkræft Mistanke</vt:lpstr>
      <vt:lpstr>Undersøgelser</vt:lpstr>
      <vt:lpstr>Ellen´s rektoskopi undersøgelse </vt:lpstr>
      <vt:lpstr>Ellen´s Sigmoideoskopi undersøgelse </vt:lpstr>
      <vt:lpstr>Resultat af undersøgelserne</vt:lpstr>
      <vt:lpstr>Eftervirkningerne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Tarmkræft</dc:title>
  <dc:creator>Pia Mørup</dc:creator>
  <cp:lastModifiedBy>Anne Hiitola</cp:lastModifiedBy>
  <cp:revision>4</cp:revision>
  <dcterms:created xsi:type="dcterms:W3CDTF">2022-12-09T09:36:46Z</dcterms:created>
  <dcterms:modified xsi:type="dcterms:W3CDTF">2022-12-09T11:37:09Z</dcterms:modified>
</cp:coreProperties>
</file>