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DFFEDC-170A-7400-A0E8-303A04C2F7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63BC683-B221-679F-7449-7DBA43DD41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EFA47E5-CFFE-0AF2-B466-C2E50906E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D0145-C5AC-B348-87EA-744EE705E8AD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45842E7-680D-BD2E-520D-C3B8B9E9A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7E9B4A4-F1D5-63EB-DCD0-8D1FB786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B7BC-59AD-0541-B416-E0BBFD3840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1683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3CE27-D710-8CC7-5EE6-806BC3AA2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EB17F66-D65E-F049-7058-D50D6ECC9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43B532A-C18E-9D3B-9914-4A7C031BA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D0145-C5AC-B348-87EA-744EE705E8AD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C44E1EF-7D38-7302-12A9-224790363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876D14F-E077-AD48-A62D-E2D27D1CA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B7BC-59AD-0541-B416-E0BBFD3840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1426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D83E91-5EB5-FF51-B73A-3AD917386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946FCBA-0271-00CD-DE5B-800E02D08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AF6DAF9-2616-4537-4043-0B96B7605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D0145-C5AC-B348-87EA-744EE705E8AD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3550673-FC23-0638-D470-37CC31C9C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7AE5CE5-07A5-E13C-6DF2-63ECA4D5C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B7BC-59AD-0541-B416-E0BBFD3840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12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35B02C-9A5A-94F7-A481-71D883E4C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3174637-11D6-C53F-B3EB-A7FB975E68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84432B1-06F2-9AE7-8C47-B3F3CFE8AB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D85AAE3-3A40-EE33-1D49-AE7FAC81D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D0145-C5AC-B348-87EA-744EE705E8AD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CB5473E-9975-DF0C-174D-6BD52A2FC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41C5106-2230-3C9C-28E4-00642DF24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B7BC-59AD-0541-B416-E0BBFD3840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7967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C69488-5ABB-118A-90D9-39513AA42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37EE592-F257-4266-B340-9F1AB4B01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25266D7-A9A7-A103-E56F-D0BA3125AF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3C37432-B7DF-C156-3F53-19292D4CEE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320CA8F-BF9C-F9A3-4ACB-3A411823A7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8EC3472-3917-3113-505A-5AB875FDF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D0145-C5AC-B348-87EA-744EE705E8AD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87ECA22-F919-82EE-D614-A5A25E2C8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A3CF21C8-109E-6679-5DC2-44715C705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B7BC-59AD-0541-B416-E0BBFD3840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813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C07222-9030-1217-A711-D7E6B0351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BDE7168-E138-E516-912D-A57F9A3BD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D0145-C5AC-B348-87EA-744EE705E8AD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4541ED4-1A82-7C6E-BC97-10FB14610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11E119F-7605-C3B1-DCD4-0F2FF99C6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B7BC-59AD-0541-B416-E0BBFD3840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8460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0625D9D-5CAB-39C1-685A-7F96AE1E9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D0145-C5AC-B348-87EA-744EE705E8AD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01325E2-8A18-C9B3-3344-FECBCEF11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94B81FE-745C-6DD8-C9B0-BF116A98E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B7BC-59AD-0541-B416-E0BBFD3840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732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EA9F3C-2F60-44A8-8E1F-13F851736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19EEE3-8129-4FA2-6F88-A3C8AA93A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348A9DB-A34F-596B-3D17-5821906E83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10E204C-7861-F8F4-D919-01B685760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D0145-C5AC-B348-87EA-744EE705E8AD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35A75D8-1EC9-9DD4-5284-5C52501B1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D3DD9F9-35C6-D6D6-19EC-BB78C1359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B7BC-59AD-0541-B416-E0BBFD3840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210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0EE1C-AD5D-E4AF-65B8-0BE85F007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E0590DC-BC99-8861-D0A9-A899355057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9837F06-1409-AA45-F23F-69D361844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DA579E1-1F1A-E513-01C8-FC2CA9249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D0145-C5AC-B348-87EA-744EE705E8AD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7F4AA27-D648-C5DC-D89E-44E657EF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D4EF5A2-5614-7136-74D5-82ED21E22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B7BC-59AD-0541-B416-E0BBFD3840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7983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B7A1CC-43D4-4A81-7F0D-6ED0B138B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77E6B68-F627-DD86-962B-1D8275BB47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0ADC0D1-16F3-7827-E3FD-B288A3B23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D0145-C5AC-B348-87EA-744EE705E8AD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B11191D-7ADD-3776-6E24-9DD048544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59FE56A-7F51-2442-D636-8364F6DA5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B7BC-59AD-0541-B416-E0BBFD3840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6095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5DE4C13-D2E2-51DC-E0FC-8DF91CC51E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226CADD-D80E-CB8E-7EC8-978AF4C93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81B2304-7B6B-1FE0-26A8-0B479CF43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D0145-C5AC-B348-87EA-744EE705E8AD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A413056-D2C5-978F-4015-AB38A56F4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71DE449-A0D1-28A1-4512-3292D6C9A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2B7BC-59AD-0541-B416-E0BBFD3840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3473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17C4FFB-2513-2B23-66CC-11A106916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46EB0EE-743D-797E-3983-7CBC454B7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CC3078-9306-4784-B010-31D45029E4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D0145-C5AC-B348-87EA-744EE705E8AD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A51988D-7EEB-A4B4-8A3B-990769E838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15B179B-7969-572F-0644-00EDDBBC03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2B7BC-59AD-0541-B416-E0BBFD38405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6170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Gammel Mand Hat Landmand - Gratis foto på Pixabay">
            <a:extLst>
              <a:ext uri="{FF2B5EF4-FFF2-40B4-BE49-F238E27FC236}">
                <a16:creationId xmlns:a16="http://schemas.microsoft.com/office/drawing/2014/main" id="{A3AED47D-9CB6-C135-C444-DC7A452E70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65" r="-1" b="14070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3C6C5AC-B7A9-7978-6006-0B993A401F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da-DK" sz="6600" dirty="0">
                <a:solidFill>
                  <a:srgbClr val="FFFFFF"/>
                </a:solidFill>
              </a:rPr>
              <a:t>Ib Ovesen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140A6FE-3CB8-8356-C379-95181D35C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FFFF"/>
                </a:solidFill>
              </a:rPr>
              <a:t>Slidgigt og spiserørsbrok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7760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1F81E6-82A0-A465-9AC7-826DC7E4C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Hvem er Ib?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3D6FBCB-0D42-375B-261E-D54EAF7CE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Pensioneret landmand</a:t>
            </a:r>
          </a:p>
          <a:p>
            <a:r>
              <a:rPr lang="da-DK" dirty="0"/>
              <a:t>Bor på familiegården med sin kone Bente </a:t>
            </a:r>
          </a:p>
          <a:p>
            <a:r>
              <a:rPr lang="da-DK" dirty="0"/>
              <a:t>Gift i 1974</a:t>
            </a:r>
          </a:p>
          <a:p>
            <a:pPr lvl="1"/>
            <a:r>
              <a:rPr lang="da-DK" dirty="0"/>
              <a:t> 2 voksne børn og 4 børnebørn </a:t>
            </a:r>
          </a:p>
          <a:p>
            <a:r>
              <a:rPr lang="da-DK" dirty="0"/>
              <a:t>Spiser go </a:t>
            </a:r>
            <a:r>
              <a:rPr lang="da-DK" dirty="0" err="1"/>
              <a:t>gammeldaws</a:t>
            </a:r>
            <a:r>
              <a:rPr lang="da-DK" dirty="0"/>
              <a:t> jysk mad 2 gange dagligt </a:t>
            </a:r>
          </a:p>
          <a:p>
            <a:r>
              <a:rPr lang="da-DK" dirty="0"/>
              <a:t>Går altid i gummistøvler eller træsko</a:t>
            </a:r>
          </a:p>
          <a:p>
            <a:endParaRPr lang="da-DK" dirty="0"/>
          </a:p>
          <a:p>
            <a:r>
              <a:rPr lang="da-DK" dirty="0"/>
              <a:t>Voldsom slidgigt i begge hofteled</a:t>
            </a:r>
          </a:p>
          <a:p>
            <a:r>
              <a:rPr lang="da-DK" dirty="0"/>
              <a:t>Venteliste til udskiftning af begge hofter</a:t>
            </a:r>
          </a:p>
          <a:p>
            <a:r>
              <a:rPr lang="da-DK" dirty="0"/>
              <a:t>Smerterne startede i venstre side</a:t>
            </a:r>
          </a:p>
          <a:p>
            <a:pPr lvl="1"/>
            <a:r>
              <a:rPr lang="da-DK" dirty="0"/>
              <a:t>Kompenseret ved at lægge vægten på den højre side </a:t>
            </a:r>
          </a:p>
          <a:p>
            <a:pPr lvl="1"/>
            <a:r>
              <a:rPr lang="da-DK" dirty="0"/>
              <a:t>Nu smerter i begge hofter </a:t>
            </a:r>
          </a:p>
          <a:p>
            <a:endParaRPr lang="da-DK" dirty="0"/>
          </a:p>
        </p:txBody>
      </p:sp>
      <p:pic>
        <p:nvPicPr>
          <p:cNvPr id="4098" name="Picture 2" descr="7R 310 | Store traktorer | Traktorer | John Deere DK">
            <a:extLst>
              <a:ext uri="{FF2B5EF4-FFF2-40B4-BE49-F238E27FC236}">
                <a16:creationId xmlns:a16="http://schemas.microsoft.com/office/drawing/2014/main" id="{EDD6EDEF-62D9-1513-59D7-A8209B3E1B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9" r="18945"/>
          <a:stretch/>
        </p:blipFill>
        <p:spPr bwMode="auto">
          <a:xfrm>
            <a:off x="7272338" y="365125"/>
            <a:ext cx="4429126" cy="408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956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9EF524-9F55-5D96-1EE8-046F71278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err="1">
                <a:solidFill>
                  <a:schemeClr val="accent6">
                    <a:lumMod val="75000"/>
                  </a:schemeClr>
                </a:solidFill>
              </a:rPr>
              <a:t>Osteoartrose</a:t>
            </a:r>
            <a:r>
              <a:rPr lang="da-DK" dirty="0"/>
              <a:t>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4E7B49-B935-9209-FABC-4B45937F5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Nedbrydning af leddet</a:t>
            </a:r>
          </a:p>
          <a:p>
            <a:r>
              <a:rPr lang="da-DK" dirty="0"/>
              <a:t>Når et led bliver slidt, forsvinder brusken</a:t>
            </a:r>
          </a:p>
          <a:p>
            <a:r>
              <a:rPr lang="da-DK" dirty="0"/>
              <a:t>Knoglevækst samt smerter ved bevægelse 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Årsager</a:t>
            </a:r>
          </a:p>
          <a:p>
            <a:r>
              <a:rPr lang="da-DK" dirty="0"/>
              <a:t>Overbelastning af leddet </a:t>
            </a:r>
          </a:p>
          <a:p>
            <a:pPr lvl="1"/>
            <a:r>
              <a:rPr lang="da-DK" dirty="0"/>
              <a:t>Overvægt</a:t>
            </a:r>
          </a:p>
          <a:p>
            <a:pPr lvl="1"/>
            <a:r>
              <a:rPr lang="da-DK" dirty="0"/>
              <a:t>Uhensigtsmæssige bevægelser</a:t>
            </a:r>
          </a:p>
          <a:p>
            <a:pPr lvl="1"/>
            <a:r>
              <a:rPr lang="da-DK" dirty="0"/>
              <a:t>Dårligt fodtøj</a:t>
            </a:r>
          </a:p>
          <a:p>
            <a:r>
              <a:rPr lang="da-DK" dirty="0"/>
              <a:t>Arveligt 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5122" name="Picture 2" descr="Leddegigt, oversigt - Patienthåndbogen på sundhed.dk">
            <a:extLst>
              <a:ext uri="{FF2B5EF4-FFF2-40B4-BE49-F238E27FC236}">
                <a16:creationId xmlns:a16="http://schemas.microsoft.com/office/drawing/2014/main" id="{358B4631-50C9-C2F0-239F-AFB376B17A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57"/>
          <a:stretch/>
        </p:blipFill>
        <p:spPr bwMode="auto">
          <a:xfrm>
            <a:off x="7326313" y="1148557"/>
            <a:ext cx="4332287" cy="456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243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AF4C8-CC89-142E-6774-7727403B2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Symptomer	</a:t>
            </a:r>
            <a:r>
              <a:rPr lang="da-DK" b="1" dirty="0" err="1">
                <a:solidFill>
                  <a:schemeClr val="accent1">
                    <a:lumMod val="75000"/>
                  </a:schemeClr>
                </a:solidFill>
              </a:rPr>
              <a:t>osteoartrose</a:t>
            </a:r>
            <a:endParaRPr lang="da-D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4C14F3-39E9-9034-4582-13FE22878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825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Fortykkede og stive led </a:t>
            </a:r>
          </a:p>
          <a:p>
            <a:pPr lvl="1"/>
            <a:r>
              <a:rPr lang="da-DK" dirty="0"/>
              <a:t>Inflammation i leddet, </a:t>
            </a:r>
            <a:r>
              <a:rPr lang="da-DK" dirty="0" err="1"/>
              <a:t>ledkapslens</a:t>
            </a:r>
            <a:r>
              <a:rPr lang="da-DK" dirty="0"/>
              <a:t> inderste hinde (</a:t>
            </a:r>
            <a:r>
              <a:rPr lang="da-DK" dirty="0" err="1"/>
              <a:t>synovialmembranen</a:t>
            </a:r>
            <a:r>
              <a:rPr lang="da-DK" dirty="0"/>
              <a:t>) bliver påvirket, herefter fortykket og ufleksibel grundet arvæv i kapslen. </a:t>
            </a:r>
          </a:p>
          <a:p>
            <a:r>
              <a:rPr lang="da-DK" dirty="0"/>
              <a:t>Smerter </a:t>
            </a:r>
          </a:p>
          <a:p>
            <a:pPr lvl="1"/>
            <a:r>
              <a:rPr lang="da-DK" dirty="0"/>
              <a:t>Om morgenen er </a:t>
            </a:r>
            <a:r>
              <a:rPr lang="da-DK" dirty="0" err="1"/>
              <a:t>ledkapslen</a:t>
            </a:r>
            <a:r>
              <a:rPr lang="da-DK" dirty="0"/>
              <a:t> stiv, grundet inaktivitet. Når leddet varmes op, bliver fleksibiliteten større og derved færre smerter. Men disse smerter genopstår efter længere tids bevægelse. </a:t>
            </a:r>
          </a:p>
          <a:p>
            <a:r>
              <a:rPr lang="da-DK" dirty="0"/>
              <a:t>Rødme og varme ved leddet </a:t>
            </a:r>
          </a:p>
          <a:p>
            <a:pPr lvl="1"/>
            <a:r>
              <a:rPr lang="da-DK" dirty="0"/>
              <a:t>Ved inflammation udvides blodkar, derved varme og rødme.</a:t>
            </a:r>
          </a:p>
          <a:p>
            <a:r>
              <a:rPr lang="da-DK" dirty="0"/>
              <a:t>Lyde fra leddet</a:t>
            </a:r>
          </a:p>
          <a:p>
            <a:pPr lvl="1"/>
            <a:r>
              <a:rPr lang="da-DK" dirty="0"/>
              <a:t>Knoglerne rammer hinanden og skaber knagende lyde. </a:t>
            </a:r>
          </a:p>
          <a:p>
            <a:r>
              <a:rPr lang="da-DK" dirty="0"/>
              <a:t>Nedsat muskelstyrke </a:t>
            </a:r>
          </a:p>
          <a:p>
            <a:pPr lvl="1"/>
            <a:r>
              <a:rPr lang="da-DK" dirty="0"/>
              <a:t>Ved fejlbelastning svækkes musklerne omkring leddet. </a:t>
            </a:r>
          </a:p>
          <a:p>
            <a:endParaRPr lang="da-DK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0BF7205-9B17-727F-ABD9-8879442D28B7}"/>
              </a:ext>
            </a:extLst>
          </p:cNvPr>
          <p:cNvSpPr/>
          <p:nvPr/>
        </p:nvSpPr>
        <p:spPr>
          <a:xfrm>
            <a:off x="9324975" y="3679825"/>
            <a:ext cx="14859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dirty="0"/>
              <a:t>Smerter ved belastning</a:t>
            </a:r>
          </a:p>
        </p:txBody>
      </p:sp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FED0D472-D903-7530-7C79-666F2B2E0BD6}"/>
              </a:ext>
            </a:extLst>
          </p:cNvPr>
          <p:cNvCxnSpPr/>
          <p:nvPr/>
        </p:nvCxnSpPr>
        <p:spPr>
          <a:xfrm flipV="1">
            <a:off x="9131300" y="4356100"/>
            <a:ext cx="180975" cy="12779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Lige pilforbindelse 10">
            <a:extLst>
              <a:ext uri="{FF2B5EF4-FFF2-40B4-BE49-F238E27FC236}">
                <a16:creationId xmlns:a16="http://schemas.microsoft.com/office/drawing/2014/main" id="{1F34820D-D65B-2516-AFCC-8AF8DC62F6C5}"/>
              </a:ext>
            </a:extLst>
          </p:cNvPr>
          <p:cNvCxnSpPr/>
          <p:nvPr/>
        </p:nvCxnSpPr>
        <p:spPr>
          <a:xfrm flipV="1">
            <a:off x="10617200" y="5301457"/>
            <a:ext cx="180975" cy="12779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Lige pilforbindelse 11">
            <a:extLst>
              <a:ext uri="{FF2B5EF4-FFF2-40B4-BE49-F238E27FC236}">
                <a16:creationId xmlns:a16="http://schemas.microsoft.com/office/drawing/2014/main" id="{51FC99B2-B50A-8F39-C5EE-FA04627C4159}"/>
              </a:ext>
            </a:extLst>
          </p:cNvPr>
          <p:cNvCxnSpPr>
            <a:cxnSpLocks/>
          </p:cNvCxnSpPr>
          <p:nvPr/>
        </p:nvCxnSpPr>
        <p:spPr>
          <a:xfrm flipH="1" flipV="1">
            <a:off x="10761663" y="4372371"/>
            <a:ext cx="152400" cy="16113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Lige pilforbindelse 13">
            <a:extLst>
              <a:ext uri="{FF2B5EF4-FFF2-40B4-BE49-F238E27FC236}">
                <a16:creationId xmlns:a16="http://schemas.microsoft.com/office/drawing/2014/main" id="{BB62265F-9F88-86E2-BBFA-00836E11EF1E}"/>
              </a:ext>
            </a:extLst>
          </p:cNvPr>
          <p:cNvCxnSpPr>
            <a:cxnSpLocks/>
          </p:cNvCxnSpPr>
          <p:nvPr/>
        </p:nvCxnSpPr>
        <p:spPr>
          <a:xfrm flipH="1" flipV="1">
            <a:off x="9276557" y="5284788"/>
            <a:ext cx="152400" cy="16113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Ellipse 15">
            <a:extLst>
              <a:ext uri="{FF2B5EF4-FFF2-40B4-BE49-F238E27FC236}">
                <a16:creationId xmlns:a16="http://schemas.microsoft.com/office/drawing/2014/main" id="{1B94DF9F-61C5-8910-B937-2171CA35FD8F}"/>
              </a:ext>
            </a:extLst>
          </p:cNvPr>
          <p:cNvSpPr/>
          <p:nvPr/>
        </p:nvSpPr>
        <p:spPr>
          <a:xfrm>
            <a:off x="10666413" y="4483894"/>
            <a:ext cx="1485900" cy="914400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dirty="0"/>
              <a:t>Nedsat muskelstyrke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E565161-AEB1-6F81-E3AB-E80D392B8338}"/>
              </a:ext>
            </a:extLst>
          </p:cNvPr>
          <p:cNvSpPr/>
          <p:nvPr/>
        </p:nvSpPr>
        <p:spPr>
          <a:xfrm>
            <a:off x="9324975" y="5340747"/>
            <a:ext cx="1485900" cy="914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dirty="0"/>
              <a:t>Ustabilt led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1115419C-06D7-908A-43D3-1CE5E2BC9411}"/>
              </a:ext>
            </a:extLst>
          </p:cNvPr>
          <p:cNvSpPr/>
          <p:nvPr/>
        </p:nvSpPr>
        <p:spPr>
          <a:xfrm>
            <a:off x="7943057" y="4480719"/>
            <a:ext cx="1485900" cy="9144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dirty="0"/>
              <a:t>Skade i led</a:t>
            </a:r>
          </a:p>
        </p:txBody>
      </p:sp>
    </p:spTree>
    <p:extLst>
      <p:ext uri="{BB962C8B-B14F-4D97-AF65-F5344CB8AC3E}">
        <p14:creationId xmlns:p14="http://schemas.microsoft.com/office/powerpoint/2010/main" val="3598201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DCB016-077E-627B-A306-A4A111922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accent6">
                    <a:lumMod val="75000"/>
                  </a:schemeClr>
                </a:solidFill>
              </a:rPr>
              <a:t>Undersøgelser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9DFE562-C4E2-07F8-446D-15C410050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Røntgenundersøgelse og MR-skanning vil vise forandringer i leddene, dvs. manglende </a:t>
            </a:r>
            <a:r>
              <a:rPr lang="da-DK" dirty="0" err="1"/>
              <a:t>hyalinbrusk</a:t>
            </a:r>
            <a:r>
              <a:rPr lang="da-DK" dirty="0"/>
              <a:t>, </a:t>
            </a:r>
            <a:r>
              <a:rPr lang="da-DK" dirty="0" err="1"/>
              <a:t>osteofytter</a:t>
            </a:r>
            <a:r>
              <a:rPr lang="da-DK" dirty="0"/>
              <a:t> og smal </a:t>
            </a:r>
            <a:r>
              <a:rPr lang="da-DK" dirty="0" err="1"/>
              <a:t>ledspalte</a:t>
            </a:r>
            <a:r>
              <a:rPr lang="da-DK" dirty="0"/>
              <a:t>. </a:t>
            </a:r>
          </a:p>
          <a:p>
            <a:r>
              <a:rPr lang="da-DK" dirty="0"/>
              <a:t>Blodprøven for CRP vil være forhøjet pga. inflammation.</a:t>
            </a:r>
          </a:p>
        </p:txBody>
      </p:sp>
      <p:pic>
        <p:nvPicPr>
          <p:cNvPr id="6146" name="Picture 2" descr="Smerter i hoften | Årsager, symptomer og behandling | Aros Kiropraktor">
            <a:extLst>
              <a:ext uri="{FF2B5EF4-FFF2-40B4-BE49-F238E27FC236}">
                <a16:creationId xmlns:a16="http://schemas.microsoft.com/office/drawing/2014/main" id="{2D6E371B-A3A0-894E-2163-35CA2D69B5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2" b="4398"/>
          <a:stretch/>
        </p:blipFill>
        <p:spPr bwMode="auto">
          <a:xfrm>
            <a:off x="2298700" y="3127375"/>
            <a:ext cx="7594600" cy="336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679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7B5339-C2AE-77DC-9F15-D4DA97C70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Behandling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443D55-EEC2-58B1-3825-391DBBC86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Træning </a:t>
            </a:r>
          </a:p>
          <a:p>
            <a:pPr lvl="1"/>
            <a:r>
              <a:rPr lang="da-DK" dirty="0"/>
              <a:t>Styrke musklerne og derved leddene. </a:t>
            </a:r>
          </a:p>
          <a:p>
            <a:pPr lvl="1"/>
            <a:r>
              <a:rPr lang="da-DK" dirty="0"/>
              <a:t>Svømning og cykling er skånsomt for både knæ- og hofteled. </a:t>
            </a:r>
          </a:p>
          <a:p>
            <a:r>
              <a:rPr lang="da-DK" dirty="0"/>
              <a:t>Medicin </a:t>
            </a:r>
          </a:p>
          <a:p>
            <a:pPr lvl="1"/>
            <a:r>
              <a:rPr lang="da-DK" dirty="0"/>
              <a:t>Håndkøbsmedicin (Paracetamol) kan mindske smerterne ved at påvirke det perifere nervesystem</a:t>
            </a:r>
          </a:p>
          <a:p>
            <a:pPr lvl="1"/>
            <a:r>
              <a:rPr lang="da-DK" dirty="0"/>
              <a:t>Opioider (</a:t>
            </a:r>
            <a:r>
              <a:rPr lang="da-DK" dirty="0" err="1"/>
              <a:t>Contalgin</a:t>
            </a:r>
            <a:r>
              <a:rPr lang="da-DK" dirty="0"/>
              <a:t>) stopper smerteimpulserne i det centrale nervesystem.</a:t>
            </a:r>
          </a:p>
          <a:p>
            <a:pPr lvl="1"/>
            <a:r>
              <a:rPr lang="da-DK" dirty="0"/>
              <a:t>NSAID (Ibuprofen) er antiinflammatorisk. </a:t>
            </a:r>
          </a:p>
          <a:p>
            <a:r>
              <a:rPr lang="da-DK" dirty="0"/>
              <a:t>Kirurgisk</a:t>
            </a:r>
          </a:p>
          <a:p>
            <a:pPr lvl="1"/>
            <a:r>
              <a:rPr lang="da-DK" dirty="0"/>
              <a:t>Indsætte kunstig hofteled i stedet for det gigtramte. </a:t>
            </a:r>
          </a:p>
        </p:txBody>
      </p:sp>
      <p:pic>
        <p:nvPicPr>
          <p:cNvPr id="7170" name="Picture 2" descr="Sjovt stærk mand kostume med overalls, muskeltrøje, bælte og overskæg. -  Fest &amp; Farver">
            <a:extLst>
              <a:ext uri="{FF2B5EF4-FFF2-40B4-BE49-F238E27FC236}">
                <a16:creationId xmlns:a16="http://schemas.microsoft.com/office/drawing/2014/main" id="{B927C589-D94B-12E6-A1DA-AC1183B83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400" y="0"/>
            <a:ext cx="3022600" cy="353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292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21923B-203F-2313-6CF1-FBA67DDD4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accent6">
                    <a:lumMod val="75000"/>
                  </a:schemeClr>
                </a:solidFill>
              </a:rPr>
              <a:t>Fysiske, psykiske og sociale kompetencer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AFA4D68-F043-5427-F38A-232E743EF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Daglige aktiviteter og gøremål påvirkes af smerter</a:t>
            </a:r>
          </a:p>
          <a:p>
            <a:r>
              <a:rPr lang="da-DK" dirty="0"/>
              <a:t>Sociale aktiviteter påvirkes</a:t>
            </a:r>
          </a:p>
          <a:p>
            <a:r>
              <a:rPr lang="da-DK" dirty="0"/>
              <a:t>Livskvaliteten påvirkes </a:t>
            </a:r>
          </a:p>
        </p:txBody>
      </p:sp>
      <p:pic>
        <p:nvPicPr>
          <p:cNvPr id="8202" name="Picture 10" descr="Ældre mand - Magasinet Helse">
            <a:extLst>
              <a:ext uri="{FF2B5EF4-FFF2-40B4-BE49-F238E27FC236}">
                <a16:creationId xmlns:a16="http://schemas.microsoft.com/office/drawing/2014/main" id="{D1EC6847-8FC0-6CCA-DF1D-165DEF4B8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3" y="3273227"/>
            <a:ext cx="7024687" cy="321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97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344152-0F4A-E0D3-21A5-811F6881D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Forebyggelse</a:t>
            </a:r>
            <a:r>
              <a:rPr lang="da-DK" dirty="0"/>
              <a:t>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DE7DDC9-A766-2884-E7E1-166087D29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Ordentligt fodtøj </a:t>
            </a:r>
          </a:p>
          <a:p>
            <a:r>
              <a:rPr lang="da-DK" dirty="0"/>
              <a:t>Mindske uhensigtsmæssige bevægelser</a:t>
            </a:r>
          </a:p>
          <a:p>
            <a:r>
              <a:rPr lang="da-DK" dirty="0"/>
              <a:t>Undgå overvægt </a:t>
            </a:r>
          </a:p>
          <a:p>
            <a:r>
              <a:rPr lang="da-DK" dirty="0"/>
              <a:t>Træning – styrke led og muskler</a:t>
            </a:r>
          </a:p>
        </p:txBody>
      </p:sp>
      <p:pic>
        <p:nvPicPr>
          <p:cNvPr id="9218" name="Picture 2" descr="Gateway1 Woodwalker 18-Khaki">
            <a:extLst>
              <a:ext uri="{FF2B5EF4-FFF2-40B4-BE49-F238E27FC236}">
                <a16:creationId xmlns:a16="http://schemas.microsoft.com/office/drawing/2014/main" id="{77A6EE0B-4BDD-6467-E4B8-81DE6774A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275" y="697157"/>
            <a:ext cx="3438525" cy="579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576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Hvornår er man nedtrykt, og hvornår har man en depression? | Samvirke">
            <a:extLst>
              <a:ext uri="{FF2B5EF4-FFF2-40B4-BE49-F238E27FC236}">
                <a16:creationId xmlns:a16="http://schemas.microsoft.com/office/drawing/2014/main" id="{AE731B2D-CB1D-B0A0-217F-A0E87C56F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1"/>
            <a:ext cx="121904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F2AEFB5-380B-D5C7-18B6-614359CEB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538" y="2507223"/>
            <a:ext cx="1007745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 b="1" dirty="0" err="1">
                <a:solidFill>
                  <a:srgbClr val="FFFFFF"/>
                </a:solidFill>
              </a:rPr>
              <a:t>som</a:t>
            </a:r>
            <a:r>
              <a:rPr lang="en-US" sz="5600" b="1" dirty="0">
                <a:solidFill>
                  <a:srgbClr val="FFFFFF"/>
                </a:solidFill>
              </a:rPr>
              <a:t> om </a:t>
            </a:r>
            <a:r>
              <a:rPr lang="en-US" sz="5600" b="1" dirty="0" err="1">
                <a:solidFill>
                  <a:srgbClr val="FFFFFF"/>
                </a:solidFill>
              </a:rPr>
              <a:t>Ib</a:t>
            </a:r>
            <a:r>
              <a:rPr lang="en-US" sz="5600" b="1" dirty="0">
                <a:solidFill>
                  <a:srgbClr val="FFFFFF"/>
                </a:solidFill>
              </a:rPr>
              <a:t> </a:t>
            </a:r>
            <a:r>
              <a:rPr lang="en-US" sz="5600" b="1" dirty="0" err="1">
                <a:solidFill>
                  <a:srgbClr val="FFFFFF"/>
                </a:solidFill>
              </a:rPr>
              <a:t>ikke</a:t>
            </a:r>
            <a:r>
              <a:rPr lang="en-US" sz="5600" b="1" dirty="0">
                <a:solidFill>
                  <a:srgbClr val="FFFFFF"/>
                </a:solidFill>
              </a:rPr>
              <a:t> </a:t>
            </a:r>
            <a:r>
              <a:rPr lang="en-US" sz="5600" b="1" dirty="0" err="1">
                <a:solidFill>
                  <a:srgbClr val="FFFFFF"/>
                </a:solidFill>
              </a:rPr>
              <a:t>havde</a:t>
            </a:r>
            <a:r>
              <a:rPr lang="en-US" sz="5600" b="1" dirty="0">
                <a:solidFill>
                  <a:srgbClr val="FFFFFF"/>
                </a:solidFill>
              </a:rPr>
              <a:t> </a:t>
            </a:r>
            <a:r>
              <a:rPr lang="en-US" sz="5600" b="1" dirty="0" err="1">
                <a:solidFill>
                  <a:srgbClr val="FFFFFF"/>
                </a:solidFill>
              </a:rPr>
              <a:t>smerter</a:t>
            </a:r>
            <a:r>
              <a:rPr lang="en-US" sz="5600" b="1" dirty="0">
                <a:solidFill>
                  <a:srgbClr val="FFFFFF"/>
                </a:solidFill>
              </a:rPr>
              <a:t> </a:t>
            </a:r>
            <a:r>
              <a:rPr lang="en-US" sz="5600" b="1" dirty="0" err="1">
                <a:solidFill>
                  <a:srgbClr val="FFFFFF"/>
                </a:solidFill>
              </a:rPr>
              <a:t>nok</a:t>
            </a:r>
            <a:r>
              <a:rPr lang="en-US" sz="5600" b="1" dirty="0">
                <a:solidFill>
                  <a:srgbClr val="FFFFFF"/>
                </a:solidFill>
              </a:rPr>
              <a:t/>
            </a:r>
            <a:br>
              <a:rPr lang="en-US" sz="5600" b="1" dirty="0">
                <a:solidFill>
                  <a:srgbClr val="FFFFFF"/>
                </a:solidFill>
              </a:rPr>
            </a:br>
            <a:r>
              <a:rPr lang="en-US" sz="5600" b="1" dirty="0" err="1">
                <a:solidFill>
                  <a:srgbClr val="FFFFFF"/>
                </a:solidFill>
              </a:rPr>
              <a:t>så</a:t>
            </a:r>
            <a:r>
              <a:rPr lang="en-US" sz="5600" b="1" dirty="0">
                <a:solidFill>
                  <a:srgbClr val="FFFFFF"/>
                </a:solidFill>
              </a:rPr>
              <a:t> </a:t>
            </a:r>
            <a:r>
              <a:rPr lang="en-US" sz="5600" b="1" dirty="0" err="1">
                <a:solidFill>
                  <a:srgbClr val="FFFFFF"/>
                </a:solidFill>
              </a:rPr>
              <a:t>har</a:t>
            </a:r>
            <a:r>
              <a:rPr lang="en-US" sz="5600" b="1" dirty="0">
                <a:solidFill>
                  <a:srgbClr val="FFFFFF"/>
                </a:solidFill>
              </a:rPr>
              <a:t> </a:t>
            </a:r>
            <a:r>
              <a:rPr lang="en-US" sz="5600" b="1" dirty="0" err="1">
                <a:solidFill>
                  <a:srgbClr val="FFFFFF"/>
                </a:solidFill>
              </a:rPr>
              <a:t>han</a:t>
            </a:r>
            <a:r>
              <a:rPr lang="en-US" sz="5600" b="1" dirty="0">
                <a:solidFill>
                  <a:srgbClr val="FFFFFF"/>
                </a:solidFill>
              </a:rPr>
              <a:t> </a:t>
            </a:r>
            <a:r>
              <a:rPr lang="en-US" sz="5600" b="1" dirty="0" err="1">
                <a:solidFill>
                  <a:srgbClr val="FFFFFF"/>
                </a:solidFill>
              </a:rPr>
              <a:t>også</a:t>
            </a:r>
            <a:r>
              <a:rPr lang="en-US" sz="5600" b="1" dirty="0">
                <a:solidFill>
                  <a:srgbClr val="FFFFFF"/>
                </a:solidFill>
              </a:rPr>
              <a:t> </a:t>
            </a:r>
            <a:r>
              <a:rPr lang="en-US" sz="5600" b="1" dirty="0" err="1">
                <a:solidFill>
                  <a:srgbClr val="FFFFFF"/>
                </a:solidFill>
              </a:rPr>
              <a:t>fået</a:t>
            </a:r>
            <a:r>
              <a:rPr lang="en-US" sz="5600" b="1" dirty="0">
                <a:solidFill>
                  <a:srgbClr val="FFFFFF"/>
                </a:solidFill>
              </a:rPr>
              <a:t> </a:t>
            </a:r>
            <a:r>
              <a:rPr lang="en-US" sz="5600" b="1" dirty="0" err="1">
                <a:solidFill>
                  <a:srgbClr val="FFFFFF"/>
                </a:solidFill>
              </a:rPr>
              <a:t>spiserørsbrok</a:t>
            </a:r>
            <a:r>
              <a:rPr lang="en-US" sz="5600" b="1" dirty="0">
                <a:solidFill>
                  <a:srgbClr val="FFFFFF"/>
                </a:solidFill>
              </a:rPr>
              <a:t>…. </a:t>
            </a:r>
          </a:p>
        </p:txBody>
      </p:sp>
    </p:spTree>
    <p:extLst>
      <p:ext uri="{BB962C8B-B14F-4D97-AF65-F5344CB8AC3E}">
        <p14:creationId xmlns:p14="http://schemas.microsoft.com/office/powerpoint/2010/main" val="18427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48E2ED-3DCD-E133-A2A1-D8287F5D4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err="1">
                <a:solidFill>
                  <a:schemeClr val="accent6">
                    <a:lumMod val="75000"/>
                  </a:schemeClr>
                </a:solidFill>
              </a:rPr>
              <a:t>Hiatus</a:t>
            </a:r>
            <a:r>
              <a:rPr lang="da-DK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a-DK" b="1" dirty="0" err="1">
                <a:solidFill>
                  <a:schemeClr val="accent6">
                    <a:lumMod val="75000"/>
                  </a:schemeClr>
                </a:solidFill>
              </a:rPr>
              <a:t>hernie</a:t>
            </a:r>
            <a:endParaRPr lang="da-DK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42" name="Picture 2" descr="Kan spiserørsbrok kureres? Lær disse enkelte øvelser - Bedre Livsstil">
            <a:extLst>
              <a:ext uri="{FF2B5EF4-FFF2-40B4-BE49-F238E27FC236}">
                <a16:creationId xmlns:a16="http://schemas.microsoft.com/office/drawing/2014/main" id="{C325F6BE-6001-83CC-08F7-202072FD2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46769"/>
            <a:ext cx="47625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345B9F1-5F27-5390-AC1B-B3ED0F46B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da-DK" dirty="0"/>
          </a:p>
          <a:p>
            <a:r>
              <a:rPr lang="da-DK" dirty="0"/>
              <a:t>Når spiserørets nederste lukkemuskel </a:t>
            </a:r>
          </a:p>
          <a:p>
            <a:pPr marL="0" indent="0">
              <a:buNone/>
            </a:pPr>
            <a:r>
              <a:rPr lang="da-DK" dirty="0"/>
              <a:t>forhindres i at lukke tæt/er utæt, så </a:t>
            </a:r>
          </a:p>
          <a:p>
            <a:pPr marL="0" indent="0">
              <a:buNone/>
            </a:pPr>
            <a:r>
              <a:rPr lang="da-DK" dirty="0"/>
              <a:t>maveindhold og mavesyre kan løbe op i spiserøret. </a:t>
            </a:r>
          </a:p>
          <a:p>
            <a:r>
              <a:rPr lang="da-DK" dirty="0"/>
              <a:t>Når en del af mavesækken forskydes op i brysthulen.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Årsager</a:t>
            </a:r>
          </a:p>
          <a:p>
            <a:r>
              <a:rPr lang="da-DK" dirty="0"/>
              <a:t>I de fleste tilfælde er der ingen kendt årsag.</a:t>
            </a:r>
          </a:p>
          <a:p>
            <a:r>
              <a:rPr lang="da-DK" dirty="0"/>
              <a:t>Forøget tryk i bugen ved fx. overvægt kan være medvirkende årsager. </a:t>
            </a:r>
          </a:p>
        </p:txBody>
      </p:sp>
    </p:spTree>
    <p:extLst>
      <p:ext uri="{BB962C8B-B14F-4D97-AF65-F5344CB8AC3E}">
        <p14:creationId xmlns:p14="http://schemas.microsoft.com/office/powerpoint/2010/main" val="2308482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C23047-192C-3158-039E-1578B1272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Symptomer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57AC25-7F8F-9CBC-4610-3737FB31E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Sure opstød</a:t>
            </a:r>
          </a:p>
          <a:p>
            <a:r>
              <a:rPr lang="da-DK" dirty="0"/>
              <a:t>Sviende smerter bag brystbenet pga. spiserørskatar</a:t>
            </a:r>
          </a:p>
          <a:p>
            <a:r>
              <a:rPr lang="da-DK" dirty="0"/>
              <a:t>Synkebesvær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Undersøgelser</a:t>
            </a:r>
          </a:p>
          <a:p>
            <a:r>
              <a:rPr lang="da-DK" dirty="0"/>
              <a:t>Diagnosen stilles ved gastroskopi. </a:t>
            </a:r>
          </a:p>
        </p:txBody>
      </p:sp>
      <p:pic>
        <p:nvPicPr>
          <p:cNvPr id="11266" name="Picture 2" descr="Halsbrand og sure opstød - Årsag, symptomer og behandling">
            <a:extLst>
              <a:ext uri="{FF2B5EF4-FFF2-40B4-BE49-F238E27FC236}">
                <a16:creationId xmlns:a16="http://schemas.microsoft.com/office/drawing/2014/main" id="{B0CF61D7-CEE4-CC8F-453D-62B5FD2A4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832" y="3429000"/>
            <a:ext cx="5452968" cy="306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733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0E47A0-D5FC-814E-CC23-708B5B32F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accent6">
                    <a:lumMod val="75000"/>
                  </a:schemeClr>
                </a:solidFill>
              </a:rPr>
              <a:t>Behandling</a:t>
            </a:r>
          </a:p>
        </p:txBody>
      </p:sp>
      <p:pic>
        <p:nvPicPr>
          <p:cNvPr id="12290" name="Picture 2" descr="Sund mad | De sundeste madvarer - se næringsindhold i mad">
            <a:extLst>
              <a:ext uri="{FF2B5EF4-FFF2-40B4-BE49-F238E27FC236}">
                <a16:creationId xmlns:a16="http://schemas.microsoft.com/office/drawing/2014/main" id="{28E434E5-5EC5-FCE7-09B3-DFBF8857E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190750"/>
            <a:ext cx="4667250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B46027-A8E3-D5C5-A400-DA8FC5953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Hvad kan du selv gøre </a:t>
            </a:r>
          </a:p>
          <a:p>
            <a:pPr lvl="1"/>
            <a:r>
              <a:rPr lang="da-DK" dirty="0"/>
              <a:t>Spise passende mængder mad – og tyg maden grundigt </a:t>
            </a:r>
          </a:p>
          <a:p>
            <a:pPr lvl="1"/>
            <a:r>
              <a:rPr lang="da-DK" dirty="0"/>
              <a:t>Undgå overvægt </a:t>
            </a:r>
          </a:p>
          <a:p>
            <a:r>
              <a:rPr lang="da-DK" dirty="0"/>
              <a:t>Medicinsk </a:t>
            </a:r>
          </a:p>
          <a:p>
            <a:pPr lvl="1"/>
            <a:r>
              <a:rPr lang="da-DK" dirty="0"/>
              <a:t>Syredæmpende medicin (</a:t>
            </a:r>
            <a:r>
              <a:rPr lang="da-DK" dirty="0" err="1"/>
              <a:t>Balancid</a:t>
            </a:r>
            <a:r>
              <a:rPr lang="da-DK" dirty="0"/>
              <a:t>, </a:t>
            </a:r>
            <a:r>
              <a:rPr lang="da-DK" dirty="0" err="1"/>
              <a:t>Alminox</a:t>
            </a:r>
            <a:r>
              <a:rPr lang="da-DK" dirty="0"/>
              <a:t>, </a:t>
            </a:r>
            <a:r>
              <a:rPr lang="da-DK" dirty="0" err="1"/>
              <a:t>Samarin</a:t>
            </a:r>
            <a:r>
              <a:rPr lang="da-DK" dirty="0"/>
              <a:t>)</a:t>
            </a:r>
          </a:p>
          <a:p>
            <a:pPr lvl="1"/>
            <a:r>
              <a:rPr lang="da-DK" dirty="0"/>
              <a:t>Medicin der fremmer tømning af mavesækken på recept </a:t>
            </a:r>
          </a:p>
          <a:p>
            <a:r>
              <a:rPr lang="da-DK" dirty="0"/>
              <a:t>Operation</a:t>
            </a:r>
          </a:p>
          <a:p>
            <a:pPr lvl="1"/>
            <a:r>
              <a:rPr lang="da-DK" dirty="0"/>
              <a:t>Genetablere lukkefunktionen </a:t>
            </a:r>
          </a:p>
        </p:txBody>
      </p:sp>
    </p:spTree>
    <p:extLst>
      <p:ext uri="{BB962C8B-B14F-4D97-AF65-F5344CB8AC3E}">
        <p14:creationId xmlns:p14="http://schemas.microsoft.com/office/powerpoint/2010/main" val="3472158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E0667B-BB7F-5D60-4A34-FA9CF9FEB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accent1">
                    <a:lumMod val="75000"/>
                  </a:schemeClr>
                </a:solidFill>
              </a:rPr>
              <a:t>Fysiske, psykiske og sociale komplikationer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BF7E336-E058-5162-12BB-5A1672BC4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Ib skal tænke over hvad han spiser samt mængden, også i sociale sammenhænge</a:t>
            </a:r>
          </a:p>
          <a:p>
            <a:r>
              <a:rPr lang="da-DK" dirty="0"/>
              <a:t>Ubehageligt, påvirker humøret</a:t>
            </a:r>
          </a:p>
          <a:p>
            <a:endParaRPr lang="da-DK" dirty="0"/>
          </a:p>
        </p:txBody>
      </p:sp>
      <p:pic>
        <p:nvPicPr>
          <p:cNvPr id="7" name="Picture 10" descr="Ældre mand - Magasinet Helse">
            <a:extLst>
              <a:ext uri="{FF2B5EF4-FFF2-40B4-BE49-F238E27FC236}">
                <a16:creationId xmlns:a16="http://schemas.microsoft.com/office/drawing/2014/main" id="{31E0E9B2-D65F-1B70-D333-A5B620F30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3" y="3273227"/>
            <a:ext cx="7024687" cy="321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663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48189-C33A-E5D3-BF64-88ED14139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accent6">
                    <a:lumMod val="75000"/>
                  </a:schemeClr>
                </a:solidFill>
              </a:rPr>
              <a:t>Forebyggelse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2A44DF-9C1B-004A-C55E-772152440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Spise passende mængder mad</a:t>
            </a:r>
          </a:p>
          <a:p>
            <a:r>
              <a:rPr lang="da-DK" dirty="0"/>
              <a:t>Undgå for meget fedt</a:t>
            </a:r>
          </a:p>
          <a:p>
            <a:r>
              <a:rPr lang="da-DK" dirty="0"/>
              <a:t>Sørge for at drikke rigeligt vand </a:t>
            </a:r>
          </a:p>
          <a:p>
            <a:r>
              <a:rPr lang="da-DK" dirty="0"/>
              <a:t>Undgå overvægt</a:t>
            </a:r>
          </a:p>
        </p:txBody>
      </p:sp>
      <p:pic>
        <p:nvPicPr>
          <p:cNvPr id="14338" name="Picture 2" descr="Overvægt - symptomer, årsager og behandlinger - Sundhedspanel">
            <a:extLst>
              <a:ext uri="{FF2B5EF4-FFF2-40B4-BE49-F238E27FC236}">
                <a16:creationId xmlns:a16="http://schemas.microsoft.com/office/drawing/2014/main" id="{EDE1E0A4-5967-1245-9FCD-FA16BEF59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328" y="1510109"/>
            <a:ext cx="6541672" cy="383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146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e danske landmænd kan for første gang forsikre sig mod van(d)vittigt vejr  | Fyn | DR">
            <a:extLst>
              <a:ext uri="{FF2B5EF4-FFF2-40B4-BE49-F238E27FC236}">
                <a16:creationId xmlns:a16="http://schemas.microsoft.com/office/drawing/2014/main" id="{0C59F106-7DB4-F17F-FCEC-1A9C38D239B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9" name="Rectangle 307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1C6305A-F7AE-1A02-CB79-08CE5FE04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Held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og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lykke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Ib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081" name="Straight Connector 308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3" name="Straight Connector 308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6661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500</Words>
  <Application>Microsoft Office PowerPoint</Application>
  <PresentationFormat>Widescreen</PresentationFormat>
  <Paragraphs>99</Paragraphs>
  <Slides>15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Office-tema</vt:lpstr>
      <vt:lpstr>Ib Ovesen</vt:lpstr>
      <vt:lpstr>Hvem er Ib? </vt:lpstr>
      <vt:lpstr>Osteoartrose </vt:lpstr>
      <vt:lpstr>Symptomer osteoartrose</vt:lpstr>
      <vt:lpstr>Undersøgelser</vt:lpstr>
      <vt:lpstr>Behandling</vt:lpstr>
      <vt:lpstr>Fysiske, psykiske og sociale kompetencer</vt:lpstr>
      <vt:lpstr>Forebyggelse </vt:lpstr>
      <vt:lpstr>som om Ib ikke havde smerter nok så har han også fået spiserørsbrok…. </vt:lpstr>
      <vt:lpstr>Hiatus hernie</vt:lpstr>
      <vt:lpstr>Symptomer</vt:lpstr>
      <vt:lpstr>Behandling</vt:lpstr>
      <vt:lpstr>Fysiske, psykiske og sociale komplikationer</vt:lpstr>
      <vt:lpstr>Forebyggelse</vt:lpstr>
      <vt:lpstr>Held og lykke Ib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 Ovesen</dc:title>
  <dc:creator>Trine Bruun Jensby</dc:creator>
  <cp:lastModifiedBy>Anne Hiitola</cp:lastModifiedBy>
  <cp:revision>1</cp:revision>
  <dcterms:created xsi:type="dcterms:W3CDTF">2022-12-09T09:38:56Z</dcterms:created>
  <dcterms:modified xsi:type="dcterms:W3CDTF">2022-12-09T11:37:41Z</dcterms:modified>
</cp:coreProperties>
</file>