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8" r:id="rId1"/>
  </p:sldMasterIdLst>
  <p:sldIdLst>
    <p:sldId id="256" r:id="rId2"/>
    <p:sldId id="257" r:id="rId3"/>
    <p:sldId id="259" r:id="rId4"/>
    <p:sldId id="263" r:id="rId5"/>
    <p:sldId id="264" r:id="rId6"/>
    <p:sldId id="265" r:id="rId7"/>
    <p:sldId id="266" r:id="rId8"/>
    <p:sldId id="262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>
        <p:scale>
          <a:sx n="112" d="100"/>
          <a:sy n="112" d="100"/>
        </p:scale>
        <p:origin x="144" y="5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4E0B-B4BE-BA4F-9F5A-1B9FC6FB35AC}" type="datetimeFigureOut">
              <a:rPr lang="da-DK" smtClean="0"/>
              <a:t>09.12.2022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5C21-D071-4942-B795-8C3A3F94FD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66214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4E0B-B4BE-BA4F-9F5A-1B9FC6FB35AC}" type="datetimeFigureOut">
              <a:rPr lang="da-DK" smtClean="0"/>
              <a:t>09.12.2022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5C21-D071-4942-B795-8C3A3F94FD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7594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4E0B-B4BE-BA4F-9F5A-1B9FC6FB35AC}" type="datetimeFigureOut">
              <a:rPr lang="da-DK" smtClean="0"/>
              <a:t>09.12.2022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5C21-D071-4942-B795-8C3A3F94FD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66125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4E0B-B4BE-BA4F-9F5A-1B9FC6FB35AC}" type="datetimeFigureOut">
              <a:rPr lang="da-DK" smtClean="0"/>
              <a:t>09.12.2022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5C21-D071-4942-B795-8C3A3F94FD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6747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4E0B-B4BE-BA4F-9F5A-1B9FC6FB35AC}" type="datetimeFigureOut">
              <a:rPr lang="da-DK" smtClean="0"/>
              <a:t>09.12.2022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5C21-D071-4942-B795-8C3A3F94FD04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460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4E0B-B4BE-BA4F-9F5A-1B9FC6FB35AC}" type="datetimeFigureOut">
              <a:rPr lang="da-DK" smtClean="0"/>
              <a:t>09.12.2022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5C21-D071-4942-B795-8C3A3F94FD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0598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4E0B-B4BE-BA4F-9F5A-1B9FC6FB35AC}" type="datetimeFigureOut">
              <a:rPr lang="da-DK" smtClean="0"/>
              <a:t>09.12.2022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5C21-D071-4942-B795-8C3A3F94FD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7225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4E0B-B4BE-BA4F-9F5A-1B9FC6FB35AC}" type="datetimeFigureOut">
              <a:rPr lang="da-DK" smtClean="0"/>
              <a:t>09.12.2022</a:t>
            </a:fld>
            <a:endParaRPr lang="da-D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da-D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5C21-D071-4942-B795-8C3A3F94FD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9135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EDB4E0B-B4BE-BA4F-9F5A-1B9FC6FB35AC}" type="datetimeFigureOut">
              <a:rPr lang="da-DK" smtClean="0"/>
              <a:t>09.12.2022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5C21-D071-4942-B795-8C3A3F94FD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6467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4E0B-B4BE-BA4F-9F5A-1B9FC6FB35AC}" type="datetimeFigureOut">
              <a:rPr lang="da-DK" smtClean="0"/>
              <a:t>09.12.2022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5C21-D071-4942-B795-8C3A3F94FD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9719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B4E0B-B4BE-BA4F-9F5A-1B9FC6FB35AC}" type="datetimeFigureOut">
              <a:rPr lang="da-DK" smtClean="0"/>
              <a:t>09.12.2022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25C21-D071-4942-B795-8C3A3F94FD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805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EDB4E0B-B4BE-BA4F-9F5A-1B9FC6FB35AC}" type="datetimeFigureOut">
              <a:rPr lang="da-DK" smtClean="0"/>
              <a:t>09.12.2022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09125C21-D071-4942-B795-8C3A3F94FD0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3103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F47E20B-1205-4238-A82B-90EF577F3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3567AC-EB9A-47A9-B6EC-B5BDB73B11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437BDF-3A88-6A37-E108-193E711E7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820010"/>
            <a:ext cx="3415288" cy="3212654"/>
          </a:xfrm>
          <a:noFill/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Mikkel Jensen	</a:t>
            </a:r>
            <a:br>
              <a:rPr lang="da-DK" dirty="0">
                <a:solidFill>
                  <a:schemeClr val="bg1"/>
                </a:solidFill>
              </a:rPr>
            </a:br>
            <a:br>
              <a:rPr lang="da-DK" dirty="0">
                <a:solidFill>
                  <a:schemeClr val="bg1"/>
                </a:solidFill>
              </a:rPr>
            </a:br>
            <a:r>
              <a:rPr lang="da-DK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070707 - 15 år.</a:t>
            </a:r>
            <a:r>
              <a:rPr lang="da-DK" sz="2800" dirty="0">
                <a:solidFill>
                  <a:schemeClr val="bg1"/>
                </a:solidFill>
                <a:effectLst/>
              </a:rPr>
              <a:t>   </a:t>
            </a:r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4518B34-AE0E-963B-696B-22C6B48BA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9777" y="4352544"/>
            <a:ext cx="3415288" cy="1239894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Tarmbetændelse</a:t>
            </a:r>
          </a:p>
          <a:p>
            <a:r>
              <a:rPr lang="da-DK" dirty="0">
                <a:solidFill>
                  <a:schemeClr val="bg1"/>
                </a:solidFill>
              </a:rPr>
              <a:t>Salmonella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E58FE2-6F00-A208-5D06-4DF85C47A2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71" r="15912" b="-2"/>
          <a:stretch/>
        </p:blipFill>
        <p:spPr>
          <a:xfrm>
            <a:off x="4654297" y="10"/>
            <a:ext cx="7537702" cy="6857989"/>
          </a:xfrm>
          <a:prstGeom prst="rect">
            <a:avLst/>
          </a:prstGeom>
        </p:spPr>
      </p:pic>
      <p:pic>
        <p:nvPicPr>
          <p:cNvPr id="7" name="Billede 6" descr="Et billede, der indeholder person, sidder, sofa, sæde&#10;&#10;Automatisk genereret beskrivelse">
            <a:extLst>
              <a:ext uri="{FF2B5EF4-FFF2-40B4-BE49-F238E27FC236}">
                <a16:creationId xmlns:a16="http://schemas.microsoft.com/office/drawing/2014/main" id="{22EFA228-D8B5-BFB6-8A64-F255F72F9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847039"/>
            <a:ext cx="7774256" cy="516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9535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DD40AF-D9C5-84E6-6835-86BBE787E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da-DK" sz="3000" dirty="0">
                <a:solidFill>
                  <a:srgbClr val="FFFFFF"/>
                </a:solidFill>
              </a:rPr>
              <a:t>Patienten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ED66484-F63F-D7A4-4229-46AD0F7C2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Mikkel Jensen</a:t>
            </a: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</a:rPr>
              <a:t>15 år </a:t>
            </a: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</a:rPr>
              <a:t>Aktiv fodboldspiller</a:t>
            </a: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</a:rPr>
              <a:t>Højde: 194 cm.</a:t>
            </a: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</a:rPr>
              <a:t>Vægt: 81 kg.</a:t>
            </a:r>
          </a:p>
          <a:p>
            <a:endParaRPr lang="da-DK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3009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F91793-559F-708B-DFEB-3C935CE67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da-DK" sz="2600" dirty="0">
                <a:solidFill>
                  <a:srgbClr val="FFFFFF"/>
                </a:solidFill>
              </a:rPr>
              <a:t>Historik:</a:t>
            </a:r>
          </a:p>
        </p:txBody>
      </p:sp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CAFC89A9-A90C-4D12-4261-44C7DF95E084}"/>
              </a:ext>
            </a:extLst>
          </p:cNvPr>
          <p:cNvCxnSpPr/>
          <p:nvPr/>
        </p:nvCxnSpPr>
        <p:spPr>
          <a:xfrm>
            <a:off x="5325762" y="3534032"/>
            <a:ext cx="664793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76E419E3-D59A-C267-EA9B-8E57F5545802}"/>
              </a:ext>
            </a:extLst>
          </p:cNvPr>
          <p:cNvCxnSpPr>
            <a:cxnSpLocks/>
          </p:cNvCxnSpPr>
          <p:nvPr/>
        </p:nvCxnSpPr>
        <p:spPr>
          <a:xfrm>
            <a:off x="5325762" y="3330144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felt 14">
            <a:extLst>
              <a:ext uri="{FF2B5EF4-FFF2-40B4-BE49-F238E27FC236}">
                <a16:creationId xmlns:a16="http://schemas.microsoft.com/office/drawing/2014/main" id="{D85BAA49-AA92-C509-A039-D262606F7575}"/>
              </a:ext>
            </a:extLst>
          </p:cNvPr>
          <p:cNvSpPr txBox="1"/>
          <p:nvPr/>
        </p:nvSpPr>
        <p:spPr>
          <a:xfrm rot="18434187">
            <a:off x="4860460" y="1844546"/>
            <a:ext cx="247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Ondt i maven, diarré, opkast i 4-5 dage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44D93E2-9C8B-D9E5-0DEE-6814383F2E5A}"/>
              </a:ext>
            </a:extLst>
          </p:cNvPr>
          <p:cNvSpPr/>
          <p:nvPr/>
        </p:nvSpPr>
        <p:spPr>
          <a:xfrm>
            <a:off x="5067337" y="3953688"/>
            <a:ext cx="741275" cy="5618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B715AE84-C936-5038-7FA2-E58A280B9628}"/>
              </a:ext>
            </a:extLst>
          </p:cNvPr>
          <p:cNvSpPr txBox="1"/>
          <p:nvPr/>
        </p:nvSpPr>
        <p:spPr>
          <a:xfrm>
            <a:off x="5116806" y="4049925"/>
            <a:ext cx="691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2020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E09607AE-D4FF-597B-D9F3-D665083B96A1}"/>
              </a:ext>
            </a:extLst>
          </p:cNvPr>
          <p:cNvSpPr txBox="1"/>
          <p:nvPr/>
        </p:nvSpPr>
        <p:spPr>
          <a:xfrm rot="18434187">
            <a:off x="5875411" y="2043034"/>
            <a:ext cx="2473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Indlagt pga. dehydrering</a:t>
            </a:r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D95FDAAA-04B8-2658-895E-5066A90C4904}"/>
              </a:ext>
            </a:extLst>
          </p:cNvPr>
          <p:cNvSpPr txBox="1"/>
          <p:nvPr/>
        </p:nvSpPr>
        <p:spPr>
          <a:xfrm rot="18434187">
            <a:off x="5435239" y="3776832"/>
            <a:ext cx="34332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Temp. måles: 38,7</a:t>
            </a:r>
          </a:p>
          <a:p>
            <a:r>
              <a:rPr lang="da-DK" dirty="0"/>
              <a:t>     Der gives IV-væske</a:t>
            </a:r>
          </a:p>
          <a:p>
            <a:r>
              <a:rPr lang="da-DK" dirty="0"/>
              <a:t>         Der tages blodprøver </a:t>
            </a:r>
          </a:p>
          <a:p>
            <a:r>
              <a:rPr lang="da-DK" dirty="0"/>
              <a:t>	  (HB, CRP, leukocytter)</a:t>
            </a:r>
          </a:p>
          <a:p>
            <a:r>
              <a:rPr lang="da-DK" dirty="0"/>
              <a:t>			</a:t>
            </a:r>
          </a:p>
        </p:txBody>
      </p:sp>
      <p:cxnSp>
        <p:nvCxnSpPr>
          <p:cNvPr id="21" name="Lige forbindelse 20">
            <a:extLst>
              <a:ext uri="{FF2B5EF4-FFF2-40B4-BE49-F238E27FC236}">
                <a16:creationId xmlns:a16="http://schemas.microsoft.com/office/drawing/2014/main" id="{652701AA-D372-DED8-B512-7CCA4C9C525C}"/>
              </a:ext>
            </a:extLst>
          </p:cNvPr>
          <p:cNvCxnSpPr>
            <a:cxnSpLocks/>
          </p:cNvCxnSpPr>
          <p:nvPr/>
        </p:nvCxnSpPr>
        <p:spPr>
          <a:xfrm>
            <a:off x="6523661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78E6552C-B199-2575-5A4C-55C65AB54FCA}"/>
              </a:ext>
            </a:extLst>
          </p:cNvPr>
          <p:cNvCxnSpPr>
            <a:cxnSpLocks/>
          </p:cNvCxnSpPr>
          <p:nvPr/>
        </p:nvCxnSpPr>
        <p:spPr>
          <a:xfrm>
            <a:off x="7389034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663B5C48-46B8-4C42-AC3F-79C2414C7E20}"/>
              </a:ext>
            </a:extLst>
          </p:cNvPr>
          <p:cNvCxnSpPr>
            <a:cxnSpLocks/>
          </p:cNvCxnSpPr>
          <p:nvPr/>
        </p:nvCxnSpPr>
        <p:spPr>
          <a:xfrm>
            <a:off x="8778691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felt 27">
            <a:extLst>
              <a:ext uri="{FF2B5EF4-FFF2-40B4-BE49-F238E27FC236}">
                <a16:creationId xmlns:a16="http://schemas.microsoft.com/office/drawing/2014/main" id="{8DF2EA1D-B97A-D0C2-41A6-8F219B5D8D5F}"/>
              </a:ext>
            </a:extLst>
          </p:cNvPr>
          <p:cNvSpPr txBox="1"/>
          <p:nvPr/>
        </p:nvSpPr>
        <p:spPr>
          <a:xfrm rot="18434187">
            <a:off x="7231643" y="4340601"/>
            <a:ext cx="2473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Der tages </a:t>
            </a:r>
            <a:r>
              <a:rPr lang="da-DK" dirty="0" err="1"/>
              <a:t>fæcesprøve</a:t>
            </a:r>
            <a:endParaRPr lang="da-DK" dirty="0"/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D3A59DDF-095A-E040-CEE0-FE505971837C}"/>
              </a:ext>
            </a:extLst>
          </p:cNvPr>
          <p:cNvSpPr txBox="1"/>
          <p:nvPr/>
        </p:nvSpPr>
        <p:spPr>
          <a:xfrm rot="18434187">
            <a:off x="8030932" y="4254671"/>
            <a:ext cx="247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Diagnose stilles: Salmonellaforgiftning</a:t>
            </a:r>
          </a:p>
        </p:txBody>
      </p:sp>
      <p:cxnSp>
        <p:nvCxnSpPr>
          <p:cNvPr id="30" name="Lige forbindelse 29">
            <a:extLst>
              <a:ext uri="{FF2B5EF4-FFF2-40B4-BE49-F238E27FC236}">
                <a16:creationId xmlns:a16="http://schemas.microsoft.com/office/drawing/2014/main" id="{89D265D9-6887-4812-4646-643B90F256DB}"/>
              </a:ext>
            </a:extLst>
          </p:cNvPr>
          <p:cNvCxnSpPr>
            <a:cxnSpLocks/>
          </p:cNvCxnSpPr>
          <p:nvPr/>
        </p:nvCxnSpPr>
        <p:spPr>
          <a:xfrm>
            <a:off x="9690332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kstfelt 30">
            <a:extLst>
              <a:ext uri="{FF2B5EF4-FFF2-40B4-BE49-F238E27FC236}">
                <a16:creationId xmlns:a16="http://schemas.microsoft.com/office/drawing/2014/main" id="{3A1BB3FB-363F-0AB3-89C6-C85F0A2ABD43}"/>
              </a:ext>
            </a:extLst>
          </p:cNvPr>
          <p:cNvSpPr txBox="1"/>
          <p:nvPr/>
        </p:nvSpPr>
        <p:spPr>
          <a:xfrm rot="18434187">
            <a:off x="9469742" y="4049925"/>
            <a:ext cx="2473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Blodforgiftning</a:t>
            </a:r>
          </a:p>
        </p:txBody>
      </p:sp>
      <p:cxnSp>
        <p:nvCxnSpPr>
          <p:cNvPr id="32" name="Lige forbindelse 31">
            <a:extLst>
              <a:ext uri="{FF2B5EF4-FFF2-40B4-BE49-F238E27FC236}">
                <a16:creationId xmlns:a16="http://schemas.microsoft.com/office/drawing/2014/main" id="{8A87962A-A855-ABF3-1786-7C32D777EFE8}"/>
              </a:ext>
            </a:extLst>
          </p:cNvPr>
          <p:cNvCxnSpPr>
            <a:cxnSpLocks/>
          </p:cNvCxnSpPr>
          <p:nvPr/>
        </p:nvCxnSpPr>
        <p:spPr>
          <a:xfrm>
            <a:off x="10793727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kstfelt 32">
            <a:extLst>
              <a:ext uri="{FF2B5EF4-FFF2-40B4-BE49-F238E27FC236}">
                <a16:creationId xmlns:a16="http://schemas.microsoft.com/office/drawing/2014/main" id="{5D201484-54EC-D8F8-2447-8C4A06E95278}"/>
              </a:ext>
            </a:extLst>
          </p:cNvPr>
          <p:cNvSpPr txBox="1"/>
          <p:nvPr/>
        </p:nvSpPr>
        <p:spPr>
          <a:xfrm rot="18434187">
            <a:off x="9694511" y="2066853"/>
            <a:ext cx="2473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Får høj feber</a:t>
            </a:r>
          </a:p>
        </p:txBody>
      </p:sp>
      <p:cxnSp>
        <p:nvCxnSpPr>
          <p:cNvPr id="34" name="Lige forbindelse 33">
            <a:extLst>
              <a:ext uri="{FF2B5EF4-FFF2-40B4-BE49-F238E27FC236}">
                <a16:creationId xmlns:a16="http://schemas.microsoft.com/office/drawing/2014/main" id="{25EFB268-C141-3130-6B5A-A92C26068800}"/>
              </a:ext>
            </a:extLst>
          </p:cNvPr>
          <p:cNvCxnSpPr>
            <a:cxnSpLocks/>
          </p:cNvCxnSpPr>
          <p:nvPr/>
        </p:nvCxnSpPr>
        <p:spPr>
          <a:xfrm>
            <a:off x="10305614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kstfelt 34">
            <a:extLst>
              <a:ext uri="{FF2B5EF4-FFF2-40B4-BE49-F238E27FC236}">
                <a16:creationId xmlns:a16="http://schemas.microsoft.com/office/drawing/2014/main" id="{885119D6-6DD8-D0FA-BE25-43402F68BE08}"/>
              </a:ext>
            </a:extLst>
          </p:cNvPr>
          <p:cNvSpPr txBox="1"/>
          <p:nvPr/>
        </p:nvSpPr>
        <p:spPr>
          <a:xfrm rot="18434187">
            <a:off x="9964300" y="4340602"/>
            <a:ext cx="2473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Antibiotikabehandling</a:t>
            </a:r>
          </a:p>
        </p:txBody>
      </p:sp>
      <p:cxnSp>
        <p:nvCxnSpPr>
          <p:cNvPr id="36" name="Lige forbindelse 35">
            <a:extLst>
              <a:ext uri="{FF2B5EF4-FFF2-40B4-BE49-F238E27FC236}">
                <a16:creationId xmlns:a16="http://schemas.microsoft.com/office/drawing/2014/main" id="{E3266C0A-6B54-A57B-ECE2-A580F6A72FA6}"/>
              </a:ext>
            </a:extLst>
          </p:cNvPr>
          <p:cNvCxnSpPr>
            <a:cxnSpLocks/>
          </p:cNvCxnSpPr>
          <p:nvPr/>
        </p:nvCxnSpPr>
        <p:spPr>
          <a:xfrm>
            <a:off x="11455252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02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28" grpId="0"/>
      <p:bldP spid="29" grpId="0"/>
      <p:bldP spid="31" grpId="0"/>
      <p:bldP spid="33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F91793-559F-708B-DFEB-3C935CE67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da-DK" sz="2400" dirty="0">
                <a:solidFill>
                  <a:srgbClr val="FFFFFF"/>
                </a:solidFill>
              </a:rPr>
              <a:t>Nuværende Symptomer: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5C31E5D-0C27-151F-9B72-707EDEBCE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</a:rPr>
              <a:t>Klager</a:t>
            </a: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over ondt i maven</a:t>
            </a: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</a:rPr>
              <a:t>D</a:t>
            </a: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iarré og kvalme. </a:t>
            </a: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</a:rPr>
              <a:t>Tabt 2 kg. På 14 dage</a:t>
            </a: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</a:rPr>
              <a:t>Ondt i ryggen</a:t>
            </a:r>
          </a:p>
          <a:p>
            <a:pPr marL="0" indent="0">
              <a:buNone/>
            </a:pPr>
            <a:endParaRPr lang="da-DK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Henvist af egen læge til udredning under diagnosen obs. </a:t>
            </a:r>
            <a:r>
              <a:rPr lang="da-DK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Morbus</a:t>
            </a: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a-DK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Crohn</a:t>
            </a: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eller colitis </a:t>
            </a:r>
            <a:r>
              <a:rPr lang="da-DK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ulcerosa</a:t>
            </a:r>
            <a:r>
              <a:rPr lang="da-DK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9A38ED1A-1CDB-BCC0-20EF-145166B127A2}"/>
              </a:ext>
            </a:extLst>
          </p:cNvPr>
          <p:cNvSpPr txBox="1"/>
          <p:nvPr/>
        </p:nvSpPr>
        <p:spPr>
          <a:xfrm>
            <a:off x="5772150" y="857250"/>
            <a:ext cx="18387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400" b="1" dirty="0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2332168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F91793-559F-708B-DFEB-3C935CE67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da-DK" sz="2600" dirty="0">
                <a:solidFill>
                  <a:srgbClr val="FFFFFF"/>
                </a:solidFill>
              </a:rPr>
              <a:t>Historik:</a:t>
            </a:r>
          </a:p>
        </p:txBody>
      </p:sp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CAFC89A9-A90C-4D12-4261-44C7DF95E084}"/>
              </a:ext>
            </a:extLst>
          </p:cNvPr>
          <p:cNvCxnSpPr/>
          <p:nvPr/>
        </p:nvCxnSpPr>
        <p:spPr>
          <a:xfrm>
            <a:off x="5325762" y="3534032"/>
            <a:ext cx="664793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76E419E3-D59A-C267-EA9B-8E57F5545802}"/>
              </a:ext>
            </a:extLst>
          </p:cNvPr>
          <p:cNvCxnSpPr>
            <a:cxnSpLocks/>
          </p:cNvCxnSpPr>
          <p:nvPr/>
        </p:nvCxnSpPr>
        <p:spPr>
          <a:xfrm>
            <a:off x="5325762" y="3330144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felt 14">
            <a:extLst>
              <a:ext uri="{FF2B5EF4-FFF2-40B4-BE49-F238E27FC236}">
                <a16:creationId xmlns:a16="http://schemas.microsoft.com/office/drawing/2014/main" id="{D85BAA49-AA92-C509-A039-D262606F7575}"/>
              </a:ext>
            </a:extLst>
          </p:cNvPr>
          <p:cNvSpPr txBox="1"/>
          <p:nvPr/>
        </p:nvSpPr>
        <p:spPr>
          <a:xfrm rot="18434187">
            <a:off x="4860460" y="1844546"/>
            <a:ext cx="247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Ondt i maven, diarré, opkast i 4-5 dage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44D93E2-9C8B-D9E5-0DEE-6814383F2E5A}"/>
              </a:ext>
            </a:extLst>
          </p:cNvPr>
          <p:cNvSpPr/>
          <p:nvPr/>
        </p:nvSpPr>
        <p:spPr>
          <a:xfrm>
            <a:off x="5067337" y="3953688"/>
            <a:ext cx="741275" cy="5618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B715AE84-C936-5038-7FA2-E58A280B9628}"/>
              </a:ext>
            </a:extLst>
          </p:cNvPr>
          <p:cNvSpPr txBox="1"/>
          <p:nvPr/>
        </p:nvSpPr>
        <p:spPr>
          <a:xfrm>
            <a:off x="5116806" y="4049925"/>
            <a:ext cx="691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2022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E09607AE-D4FF-597B-D9F3-D665083B96A1}"/>
              </a:ext>
            </a:extLst>
          </p:cNvPr>
          <p:cNvSpPr txBox="1"/>
          <p:nvPr/>
        </p:nvSpPr>
        <p:spPr>
          <a:xfrm rot="18434187">
            <a:off x="5523037" y="1885673"/>
            <a:ext cx="286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Taber sig 2 kg. På 14 dage</a:t>
            </a:r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D95FDAAA-04B8-2658-895E-5066A90C4904}"/>
              </a:ext>
            </a:extLst>
          </p:cNvPr>
          <p:cNvSpPr txBox="1"/>
          <p:nvPr/>
        </p:nvSpPr>
        <p:spPr>
          <a:xfrm rot="18434187">
            <a:off x="5716299" y="4142022"/>
            <a:ext cx="1904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Lægen beder om </a:t>
            </a:r>
          </a:p>
          <a:p>
            <a:r>
              <a:rPr lang="da-DK" dirty="0" err="1"/>
              <a:t>fæcesprøve</a:t>
            </a:r>
            <a:r>
              <a:rPr lang="da-DK" dirty="0"/>
              <a:t>			</a:t>
            </a:r>
          </a:p>
        </p:txBody>
      </p:sp>
      <p:cxnSp>
        <p:nvCxnSpPr>
          <p:cNvPr id="21" name="Lige forbindelse 20">
            <a:extLst>
              <a:ext uri="{FF2B5EF4-FFF2-40B4-BE49-F238E27FC236}">
                <a16:creationId xmlns:a16="http://schemas.microsoft.com/office/drawing/2014/main" id="{652701AA-D372-DED8-B512-7CCA4C9C525C}"/>
              </a:ext>
            </a:extLst>
          </p:cNvPr>
          <p:cNvCxnSpPr>
            <a:cxnSpLocks/>
          </p:cNvCxnSpPr>
          <p:nvPr/>
        </p:nvCxnSpPr>
        <p:spPr>
          <a:xfrm>
            <a:off x="6249341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78E6552C-B199-2575-5A4C-55C65AB54FCA}"/>
              </a:ext>
            </a:extLst>
          </p:cNvPr>
          <p:cNvCxnSpPr>
            <a:cxnSpLocks/>
          </p:cNvCxnSpPr>
          <p:nvPr/>
        </p:nvCxnSpPr>
        <p:spPr>
          <a:xfrm>
            <a:off x="7046134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663B5C48-46B8-4C42-AC3F-79C2414C7E20}"/>
              </a:ext>
            </a:extLst>
          </p:cNvPr>
          <p:cNvCxnSpPr>
            <a:cxnSpLocks/>
          </p:cNvCxnSpPr>
          <p:nvPr/>
        </p:nvCxnSpPr>
        <p:spPr>
          <a:xfrm>
            <a:off x="7830001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felt 27">
            <a:extLst>
              <a:ext uri="{FF2B5EF4-FFF2-40B4-BE49-F238E27FC236}">
                <a16:creationId xmlns:a16="http://schemas.microsoft.com/office/drawing/2014/main" id="{8DF2EA1D-B97A-D0C2-41A6-8F219B5D8D5F}"/>
              </a:ext>
            </a:extLst>
          </p:cNvPr>
          <p:cNvSpPr txBox="1"/>
          <p:nvPr/>
        </p:nvSpPr>
        <p:spPr>
          <a:xfrm rot="18434187">
            <a:off x="6417694" y="4088488"/>
            <a:ext cx="247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Fæcesprøve</a:t>
            </a:r>
            <a:r>
              <a:rPr lang="da-DK" dirty="0"/>
              <a:t> viser:</a:t>
            </a:r>
          </a:p>
          <a:p>
            <a:r>
              <a:rPr lang="da-DK" dirty="0"/>
              <a:t>Slimet og blodig afføring</a:t>
            </a:r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D3A59DDF-095A-E040-CEE0-FE505971837C}"/>
              </a:ext>
            </a:extLst>
          </p:cNvPr>
          <p:cNvSpPr txBox="1"/>
          <p:nvPr/>
        </p:nvSpPr>
        <p:spPr>
          <a:xfrm rot="18434187">
            <a:off x="7299673" y="4357102"/>
            <a:ext cx="247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Indkaldes til koloskopi</a:t>
            </a:r>
          </a:p>
          <a:p>
            <a:r>
              <a:rPr lang="da-DK" dirty="0"/>
              <a:t>   samt </a:t>
            </a:r>
            <a:r>
              <a:rPr lang="da-DK" dirty="0" err="1"/>
              <a:t>rectalexploration</a:t>
            </a:r>
            <a:endParaRPr lang="da-DK" dirty="0"/>
          </a:p>
        </p:txBody>
      </p:sp>
      <p:cxnSp>
        <p:nvCxnSpPr>
          <p:cNvPr id="30" name="Lige forbindelse 29">
            <a:extLst>
              <a:ext uri="{FF2B5EF4-FFF2-40B4-BE49-F238E27FC236}">
                <a16:creationId xmlns:a16="http://schemas.microsoft.com/office/drawing/2014/main" id="{89D265D9-6887-4812-4646-643B90F256DB}"/>
              </a:ext>
            </a:extLst>
          </p:cNvPr>
          <p:cNvCxnSpPr>
            <a:cxnSpLocks/>
          </p:cNvCxnSpPr>
          <p:nvPr/>
        </p:nvCxnSpPr>
        <p:spPr>
          <a:xfrm>
            <a:off x="8993102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kstfelt 32">
            <a:extLst>
              <a:ext uri="{FF2B5EF4-FFF2-40B4-BE49-F238E27FC236}">
                <a16:creationId xmlns:a16="http://schemas.microsoft.com/office/drawing/2014/main" id="{5D201484-54EC-D8F8-2447-8C4A06E95278}"/>
              </a:ext>
            </a:extLst>
          </p:cNvPr>
          <p:cNvSpPr txBox="1"/>
          <p:nvPr/>
        </p:nvSpPr>
        <p:spPr>
          <a:xfrm rot="18434187">
            <a:off x="8209026" y="4252892"/>
            <a:ext cx="27683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Der tages vævsprøver </a:t>
            </a:r>
          </a:p>
          <a:p>
            <a:r>
              <a:rPr lang="da-DK" dirty="0"/>
              <a:t>   og der fjernes en polyp</a:t>
            </a:r>
          </a:p>
          <a:p>
            <a:endParaRPr lang="da-DK" dirty="0"/>
          </a:p>
        </p:txBody>
      </p:sp>
      <p:cxnSp>
        <p:nvCxnSpPr>
          <p:cNvPr id="34" name="Lige forbindelse 33">
            <a:extLst>
              <a:ext uri="{FF2B5EF4-FFF2-40B4-BE49-F238E27FC236}">
                <a16:creationId xmlns:a16="http://schemas.microsoft.com/office/drawing/2014/main" id="{25EFB268-C141-3130-6B5A-A92C26068800}"/>
              </a:ext>
            </a:extLst>
          </p:cNvPr>
          <p:cNvCxnSpPr>
            <a:cxnSpLocks/>
          </p:cNvCxnSpPr>
          <p:nvPr/>
        </p:nvCxnSpPr>
        <p:spPr>
          <a:xfrm>
            <a:off x="9836984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90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28" grpId="0"/>
      <p:bldP spid="29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F91793-559F-708B-DFEB-3C935CE67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da-DK" sz="2600" dirty="0">
                <a:solidFill>
                  <a:srgbClr val="FFFFFF"/>
                </a:solidFill>
              </a:rPr>
              <a:t>Historik:</a:t>
            </a:r>
          </a:p>
        </p:txBody>
      </p:sp>
      <p:pic>
        <p:nvPicPr>
          <p:cNvPr id="4" name="Billede 3" descr="Et billede, der indeholder tekst, person&#10;&#10;Automatisk genereret beskrivelse">
            <a:extLst>
              <a:ext uri="{FF2B5EF4-FFF2-40B4-BE49-F238E27FC236}">
                <a16:creationId xmlns:a16="http://schemas.microsoft.com/office/drawing/2014/main" id="{33833720-7BDC-8F39-3012-5AF5C20C7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130" y="2018287"/>
            <a:ext cx="5129850" cy="3113783"/>
          </a:xfrm>
          <a:prstGeom prst="rect">
            <a:avLst/>
          </a:prstGeom>
        </p:spPr>
      </p:pic>
      <p:pic>
        <p:nvPicPr>
          <p:cNvPr id="5" name="Billede 4" descr="Et billede, der indeholder tekst, indendørs&#10;&#10;Automatisk genereret beskrivelse">
            <a:extLst>
              <a:ext uri="{FF2B5EF4-FFF2-40B4-BE49-F238E27FC236}">
                <a16:creationId xmlns:a16="http://schemas.microsoft.com/office/drawing/2014/main" id="{B88AE774-8E05-9AC1-B28E-DD322389D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9" y="2018287"/>
            <a:ext cx="5120046" cy="340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00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F91793-559F-708B-DFEB-3C935CE67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da-DK" sz="2600" dirty="0">
                <a:solidFill>
                  <a:srgbClr val="FFFFFF"/>
                </a:solidFill>
              </a:rPr>
              <a:t>Historik:</a:t>
            </a:r>
          </a:p>
        </p:txBody>
      </p:sp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CAFC89A9-A90C-4D12-4261-44C7DF95E084}"/>
              </a:ext>
            </a:extLst>
          </p:cNvPr>
          <p:cNvCxnSpPr/>
          <p:nvPr/>
        </p:nvCxnSpPr>
        <p:spPr>
          <a:xfrm>
            <a:off x="5325762" y="3534032"/>
            <a:ext cx="664793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Lige forbindelse 12">
            <a:extLst>
              <a:ext uri="{FF2B5EF4-FFF2-40B4-BE49-F238E27FC236}">
                <a16:creationId xmlns:a16="http://schemas.microsoft.com/office/drawing/2014/main" id="{76E419E3-D59A-C267-EA9B-8E57F5545802}"/>
              </a:ext>
            </a:extLst>
          </p:cNvPr>
          <p:cNvCxnSpPr>
            <a:cxnSpLocks/>
          </p:cNvCxnSpPr>
          <p:nvPr/>
        </p:nvCxnSpPr>
        <p:spPr>
          <a:xfrm>
            <a:off x="5325762" y="3330144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felt 14">
            <a:extLst>
              <a:ext uri="{FF2B5EF4-FFF2-40B4-BE49-F238E27FC236}">
                <a16:creationId xmlns:a16="http://schemas.microsoft.com/office/drawing/2014/main" id="{D85BAA49-AA92-C509-A039-D262606F7575}"/>
              </a:ext>
            </a:extLst>
          </p:cNvPr>
          <p:cNvSpPr txBox="1"/>
          <p:nvPr/>
        </p:nvSpPr>
        <p:spPr>
          <a:xfrm rot="18434187">
            <a:off x="4860460" y="1844546"/>
            <a:ext cx="247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Ondt i maven, diarré, opkast i 4-5 dage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44D93E2-9C8B-D9E5-0DEE-6814383F2E5A}"/>
              </a:ext>
            </a:extLst>
          </p:cNvPr>
          <p:cNvSpPr/>
          <p:nvPr/>
        </p:nvSpPr>
        <p:spPr>
          <a:xfrm>
            <a:off x="5067337" y="3953688"/>
            <a:ext cx="741275" cy="5618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B715AE84-C936-5038-7FA2-E58A280B9628}"/>
              </a:ext>
            </a:extLst>
          </p:cNvPr>
          <p:cNvSpPr txBox="1"/>
          <p:nvPr/>
        </p:nvSpPr>
        <p:spPr>
          <a:xfrm>
            <a:off x="5116806" y="4049925"/>
            <a:ext cx="691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2022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E09607AE-D4FF-597B-D9F3-D665083B96A1}"/>
              </a:ext>
            </a:extLst>
          </p:cNvPr>
          <p:cNvSpPr txBox="1"/>
          <p:nvPr/>
        </p:nvSpPr>
        <p:spPr>
          <a:xfrm rot="18434187">
            <a:off x="5523037" y="1885673"/>
            <a:ext cx="286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Taber sig 2 kg. På 14 dage</a:t>
            </a:r>
          </a:p>
        </p:txBody>
      </p:sp>
      <p:sp>
        <p:nvSpPr>
          <p:cNvPr id="19" name="Tekstfelt 18">
            <a:extLst>
              <a:ext uri="{FF2B5EF4-FFF2-40B4-BE49-F238E27FC236}">
                <a16:creationId xmlns:a16="http://schemas.microsoft.com/office/drawing/2014/main" id="{D95FDAAA-04B8-2658-895E-5066A90C4904}"/>
              </a:ext>
            </a:extLst>
          </p:cNvPr>
          <p:cNvSpPr txBox="1"/>
          <p:nvPr/>
        </p:nvSpPr>
        <p:spPr>
          <a:xfrm rot="18434187">
            <a:off x="5716299" y="4142022"/>
            <a:ext cx="1904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Lægen beder om </a:t>
            </a:r>
          </a:p>
          <a:p>
            <a:r>
              <a:rPr lang="da-DK" dirty="0" err="1"/>
              <a:t>fæcesprøve</a:t>
            </a:r>
            <a:r>
              <a:rPr lang="da-DK" dirty="0"/>
              <a:t>			</a:t>
            </a:r>
          </a:p>
        </p:txBody>
      </p:sp>
      <p:cxnSp>
        <p:nvCxnSpPr>
          <p:cNvPr id="21" name="Lige forbindelse 20">
            <a:extLst>
              <a:ext uri="{FF2B5EF4-FFF2-40B4-BE49-F238E27FC236}">
                <a16:creationId xmlns:a16="http://schemas.microsoft.com/office/drawing/2014/main" id="{652701AA-D372-DED8-B512-7CCA4C9C525C}"/>
              </a:ext>
            </a:extLst>
          </p:cNvPr>
          <p:cNvCxnSpPr>
            <a:cxnSpLocks/>
          </p:cNvCxnSpPr>
          <p:nvPr/>
        </p:nvCxnSpPr>
        <p:spPr>
          <a:xfrm>
            <a:off x="6249341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Lige forbindelse 21">
            <a:extLst>
              <a:ext uri="{FF2B5EF4-FFF2-40B4-BE49-F238E27FC236}">
                <a16:creationId xmlns:a16="http://schemas.microsoft.com/office/drawing/2014/main" id="{78E6552C-B199-2575-5A4C-55C65AB54FCA}"/>
              </a:ext>
            </a:extLst>
          </p:cNvPr>
          <p:cNvCxnSpPr>
            <a:cxnSpLocks/>
          </p:cNvCxnSpPr>
          <p:nvPr/>
        </p:nvCxnSpPr>
        <p:spPr>
          <a:xfrm>
            <a:off x="7046134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Lige forbindelse 23">
            <a:extLst>
              <a:ext uri="{FF2B5EF4-FFF2-40B4-BE49-F238E27FC236}">
                <a16:creationId xmlns:a16="http://schemas.microsoft.com/office/drawing/2014/main" id="{663B5C48-46B8-4C42-AC3F-79C2414C7E20}"/>
              </a:ext>
            </a:extLst>
          </p:cNvPr>
          <p:cNvCxnSpPr>
            <a:cxnSpLocks/>
          </p:cNvCxnSpPr>
          <p:nvPr/>
        </p:nvCxnSpPr>
        <p:spPr>
          <a:xfrm>
            <a:off x="7830001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felt 27">
            <a:extLst>
              <a:ext uri="{FF2B5EF4-FFF2-40B4-BE49-F238E27FC236}">
                <a16:creationId xmlns:a16="http://schemas.microsoft.com/office/drawing/2014/main" id="{8DF2EA1D-B97A-D0C2-41A6-8F219B5D8D5F}"/>
              </a:ext>
            </a:extLst>
          </p:cNvPr>
          <p:cNvSpPr txBox="1"/>
          <p:nvPr/>
        </p:nvSpPr>
        <p:spPr>
          <a:xfrm rot="18434187">
            <a:off x="6417694" y="4088488"/>
            <a:ext cx="247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/>
              <a:t>Fæcesprøve</a:t>
            </a:r>
            <a:r>
              <a:rPr lang="da-DK" dirty="0"/>
              <a:t> viser:</a:t>
            </a:r>
          </a:p>
          <a:p>
            <a:r>
              <a:rPr lang="da-DK" dirty="0"/>
              <a:t>Slimet og blodig afføring</a:t>
            </a:r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id="{D3A59DDF-095A-E040-CEE0-FE505971837C}"/>
              </a:ext>
            </a:extLst>
          </p:cNvPr>
          <p:cNvSpPr txBox="1"/>
          <p:nvPr/>
        </p:nvSpPr>
        <p:spPr>
          <a:xfrm rot="18434187">
            <a:off x="7299673" y="4357102"/>
            <a:ext cx="2473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Indkaldes til koloskopi</a:t>
            </a:r>
          </a:p>
          <a:p>
            <a:r>
              <a:rPr lang="da-DK" dirty="0"/>
              <a:t>   samt </a:t>
            </a:r>
            <a:r>
              <a:rPr lang="da-DK" dirty="0" err="1"/>
              <a:t>rectalexploration</a:t>
            </a:r>
            <a:endParaRPr lang="da-DK" dirty="0"/>
          </a:p>
        </p:txBody>
      </p:sp>
      <p:cxnSp>
        <p:nvCxnSpPr>
          <p:cNvPr id="30" name="Lige forbindelse 29">
            <a:extLst>
              <a:ext uri="{FF2B5EF4-FFF2-40B4-BE49-F238E27FC236}">
                <a16:creationId xmlns:a16="http://schemas.microsoft.com/office/drawing/2014/main" id="{89D265D9-6887-4812-4646-643B90F256DB}"/>
              </a:ext>
            </a:extLst>
          </p:cNvPr>
          <p:cNvCxnSpPr>
            <a:cxnSpLocks/>
          </p:cNvCxnSpPr>
          <p:nvPr/>
        </p:nvCxnSpPr>
        <p:spPr>
          <a:xfrm>
            <a:off x="8993102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kstfelt 32">
            <a:extLst>
              <a:ext uri="{FF2B5EF4-FFF2-40B4-BE49-F238E27FC236}">
                <a16:creationId xmlns:a16="http://schemas.microsoft.com/office/drawing/2014/main" id="{5D201484-54EC-D8F8-2447-8C4A06E95278}"/>
              </a:ext>
            </a:extLst>
          </p:cNvPr>
          <p:cNvSpPr txBox="1"/>
          <p:nvPr/>
        </p:nvSpPr>
        <p:spPr>
          <a:xfrm rot="18434187">
            <a:off x="8115980" y="4378633"/>
            <a:ext cx="2634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Der tages vævsprøver </a:t>
            </a:r>
          </a:p>
          <a:p>
            <a:r>
              <a:rPr lang="da-DK" dirty="0"/>
              <a:t>   og der fjernes en polyp</a:t>
            </a:r>
          </a:p>
        </p:txBody>
      </p:sp>
      <p:cxnSp>
        <p:nvCxnSpPr>
          <p:cNvPr id="34" name="Lige forbindelse 33">
            <a:extLst>
              <a:ext uri="{FF2B5EF4-FFF2-40B4-BE49-F238E27FC236}">
                <a16:creationId xmlns:a16="http://schemas.microsoft.com/office/drawing/2014/main" id="{25EFB268-C141-3130-6B5A-A92C26068800}"/>
              </a:ext>
            </a:extLst>
          </p:cNvPr>
          <p:cNvCxnSpPr>
            <a:cxnSpLocks/>
          </p:cNvCxnSpPr>
          <p:nvPr/>
        </p:nvCxnSpPr>
        <p:spPr>
          <a:xfrm>
            <a:off x="9836984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felt 2">
            <a:extLst>
              <a:ext uri="{FF2B5EF4-FFF2-40B4-BE49-F238E27FC236}">
                <a16:creationId xmlns:a16="http://schemas.microsoft.com/office/drawing/2014/main" id="{1CAC0959-6A11-BCC5-3A23-F8D486338639}"/>
              </a:ext>
            </a:extLst>
          </p:cNvPr>
          <p:cNvSpPr txBox="1"/>
          <p:nvPr/>
        </p:nvSpPr>
        <p:spPr>
          <a:xfrm rot="18434187">
            <a:off x="9571963" y="4209893"/>
            <a:ext cx="2485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Patologi finder intet  </a:t>
            </a:r>
          </a:p>
          <a:p>
            <a:r>
              <a:rPr lang="da-DK" dirty="0"/>
              <a:t>    benignt i polyppen,</a:t>
            </a:r>
          </a:p>
          <a:p>
            <a:r>
              <a:rPr lang="da-DK" dirty="0"/>
              <a:t>      men vævsprøver</a:t>
            </a:r>
          </a:p>
          <a:p>
            <a:r>
              <a:rPr lang="da-DK" dirty="0"/>
              <a:t>         viser inflammation</a:t>
            </a:r>
          </a:p>
        </p:txBody>
      </p:sp>
      <p:cxnSp>
        <p:nvCxnSpPr>
          <p:cNvPr id="4" name="Lige forbindelse 3">
            <a:extLst>
              <a:ext uri="{FF2B5EF4-FFF2-40B4-BE49-F238E27FC236}">
                <a16:creationId xmlns:a16="http://schemas.microsoft.com/office/drawing/2014/main" id="{391A83E9-AC59-F06A-4B53-D93D74637347}"/>
              </a:ext>
            </a:extLst>
          </p:cNvPr>
          <p:cNvCxnSpPr>
            <a:cxnSpLocks/>
          </p:cNvCxnSpPr>
          <p:nvPr/>
        </p:nvCxnSpPr>
        <p:spPr>
          <a:xfrm>
            <a:off x="11171946" y="3330141"/>
            <a:ext cx="0" cy="43866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6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C9897E-9051-E3D8-4132-752B48769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 fontScale="90000"/>
          </a:bodyPr>
          <a:lstStyle/>
          <a:p>
            <a:br>
              <a:rPr lang="da-DK" sz="2300" dirty="0">
                <a:solidFill>
                  <a:srgbClr val="FFFFFF"/>
                </a:solidFill>
              </a:rPr>
            </a:br>
            <a:r>
              <a:rPr lang="da-DK" sz="2300" dirty="0" err="1">
                <a:solidFill>
                  <a:srgbClr val="FFFFFF"/>
                </a:solidFill>
              </a:rPr>
              <a:t>Morbus</a:t>
            </a:r>
            <a:r>
              <a:rPr lang="da-DK" sz="2300" dirty="0">
                <a:solidFill>
                  <a:srgbClr val="FFFFFF"/>
                </a:solidFill>
              </a:rPr>
              <a:t> </a:t>
            </a:r>
            <a:r>
              <a:rPr lang="da-DK" sz="2300" dirty="0" err="1">
                <a:solidFill>
                  <a:srgbClr val="FFFFFF"/>
                </a:solidFill>
              </a:rPr>
              <a:t>crohn</a:t>
            </a:r>
            <a:r>
              <a:rPr lang="da-DK" sz="2300" dirty="0">
                <a:solidFill>
                  <a:srgbClr val="FFFFFF"/>
                </a:solidFill>
              </a:rPr>
              <a:t> </a:t>
            </a:r>
            <a:br>
              <a:rPr lang="da-DK" sz="2300" dirty="0">
                <a:solidFill>
                  <a:srgbClr val="FFFFFF"/>
                </a:solidFill>
              </a:rPr>
            </a:br>
            <a:br>
              <a:rPr lang="da-DK" sz="2300" dirty="0">
                <a:solidFill>
                  <a:srgbClr val="FFFFFF"/>
                </a:solidFill>
              </a:rPr>
            </a:br>
            <a:r>
              <a:rPr lang="da-DK" sz="1800" dirty="0">
                <a:solidFill>
                  <a:srgbClr val="FFFFFF"/>
                </a:solidFill>
              </a:rPr>
              <a:t>eller</a:t>
            </a:r>
            <a:br>
              <a:rPr lang="da-DK" sz="2300" dirty="0">
                <a:solidFill>
                  <a:srgbClr val="FFFFFF"/>
                </a:solidFill>
              </a:rPr>
            </a:br>
            <a:br>
              <a:rPr lang="da-DK" sz="2300" dirty="0">
                <a:solidFill>
                  <a:srgbClr val="FFFFFF"/>
                </a:solidFill>
              </a:rPr>
            </a:br>
            <a:r>
              <a:rPr lang="da-DK" sz="2300" dirty="0">
                <a:solidFill>
                  <a:srgbClr val="FFFFFF"/>
                </a:solidFill>
              </a:rPr>
              <a:t>colitis </a:t>
            </a:r>
            <a:r>
              <a:rPr lang="da-DK" sz="2300" dirty="0" err="1">
                <a:solidFill>
                  <a:srgbClr val="FFFFFF"/>
                </a:solidFill>
              </a:rPr>
              <a:t>ulcerosa</a:t>
            </a:r>
            <a:r>
              <a:rPr lang="da-DK" sz="2300" dirty="0">
                <a:solidFill>
                  <a:srgbClr val="FFFFFF"/>
                </a:solidFill>
              </a:rPr>
              <a:t> </a:t>
            </a:r>
            <a:br>
              <a:rPr lang="da-DK" sz="2300" dirty="0">
                <a:solidFill>
                  <a:srgbClr val="FFFFFF"/>
                </a:solidFill>
              </a:rPr>
            </a:br>
            <a:br>
              <a:rPr lang="da-DK" sz="2300" dirty="0">
                <a:solidFill>
                  <a:srgbClr val="FFFFFF"/>
                </a:solidFill>
              </a:rPr>
            </a:br>
            <a:endParaRPr lang="da-DK" sz="2300" dirty="0">
              <a:solidFill>
                <a:srgbClr val="FFFFFF"/>
              </a:solidFill>
            </a:endParaRPr>
          </a:p>
        </p:txBody>
      </p:sp>
      <p:pic>
        <p:nvPicPr>
          <p:cNvPr id="5" name="Pladsholder til indhold 4" descr="Et billede, der indeholder tekst&#10;&#10;Automatisk genereret beskrivelse">
            <a:extLst>
              <a:ext uri="{FF2B5EF4-FFF2-40B4-BE49-F238E27FC236}">
                <a16:creationId xmlns:a16="http://schemas.microsoft.com/office/drawing/2014/main" id="{B1C4350E-CE08-BEB7-9D0C-B83D9CE0BA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32805" y="1077275"/>
            <a:ext cx="6542084" cy="5034920"/>
          </a:xfrm>
        </p:spPr>
      </p:pic>
    </p:spTree>
    <p:extLst>
      <p:ext uri="{BB962C8B-B14F-4D97-AF65-F5344CB8AC3E}">
        <p14:creationId xmlns:p14="http://schemas.microsoft.com/office/powerpoint/2010/main" val="1848237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C9897E-9051-E3D8-4132-752B48769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da-DK" sz="2300" dirty="0">
                <a:solidFill>
                  <a:srgbClr val="FFFFFF"/>
                </a:solidFill>
              </a:rPr>
              <a:t>Diagnose og behandling</a:t>
            </a:r>
          </a:p>
        </p:txBody>
      </p:sp>
      <p:sp>
        <p:nvSpPr>
          <p:cNvPr id="6" name="Pladsholder til indhold 2">
            <a:extLst>
              <a:ext uri="{FF2B5EF4-FFF2-40B4-BE49-F238E27FC236}">
                <a16:creationId xmlns:a16="http://schemas.microsoft.com/office/drawing/2014/main" id="{E40063EB-8CDA-4EF0-9AF2-06645FCCBE92}"/>
              </a:ext>
            </a:extLst>
          </p:cNvPr>
          <p:cNvSpPr txBox="1">
            <a:spLocks/>
          </p:cNvSpPr>
          <p:nvPr/>
        </p:nvSpPr>
        <p:spPr>
          <a:xfrm>
            <a:off x="5591695" y="1402080"/>
            <a:ext cx="5320696" cy="405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 err="1">
                <a:latin typeface="Calibri" panose="020F0502020204030204" pitchFamily="34" charset="0"/>
                <a:ea typeface="Calibri" panose="020F0502020204030204" pitchFamily="34" charset="0"/>
              </a:rPr>
              <a:t>Morbus</a:t>
            </a:r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da-DK" dirty="0" err="1">
                <a:latin typeface="Calibri" panose="020F0502020204030204" pitchFamily="34" charset="0"/>
                <a:ea typeface="Calibri" panose="020F0502020204030204" pitchFamily="34" charset="0"/>
              </a:rPr>
              <a:t>Crohn</a:t>
            </a:r>
            <a:endParaRPr lang="da-DK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</a:rPr>
              <a:t>Forhøjet levertal</a:t>
            </a:r>
          </a:p>
          <a:p>
            <a:endParaRPr lang="da-DK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da-DK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Snakke om kost og vitaminer (j</a:t>
            </a:r>
            <a:r>
              <a:rPr lang="da-DK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ern, vitamin B</a:t>
            </a:r>
            <a:r>
              <a:rPr lang="da-DK" b="0" i="0" u="none" strike="noStrike" baseline="-250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lang="da-DK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multivitaminer, kalium, kalcium og magnesium).</a:t>
            </a:r>
          </a:p>
          <a:p>
            <a:r>
              <a:rPr lang="da-DK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</a:t>
            </a:r>
            <a:r>
              <a:rPr lang="da-DK" b="0" i="0" u="none" strike="noStrike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nyrebarkhormoner</a:t>
            </a:r>
            <a:endParaRPr lang="da-DK" b="0" i="0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Immundæmpende medicin</a:t>
            </a:r>
          </a:p>
          <a:p>
            <a:r>
              <a:rPr lang="da-DK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Gå til regelmæssige tjek på mave-tarm klinikken.</a:t>
            </a:r>
            <a:endParaRPr lang="da-DK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8361159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kk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kk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k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{FBBD05EE-9CF7-C04C-BE9A-D59572C6B704}tf10001120</Template>
  <TotalTime>134</TotalTime>
  <Words>287</Words>
  <Application>Microsoft Macintosh PowerPoint</Application>
  <PresentationFormat>Widescreen</PresentationFormat>
  <Paragraphs>69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Gill Sans MT</vt:lpstr>
      <vt:lpstr>Pakke</vt:lpstr>
      <vt:lpstr>Mikkel Jensen   070707 - 15 år.   </vt:lpstr>
      <vt:lpstr>Patienten</vt:lpstr>
      <vt:lpstr>Historik:</vt:lpstr>
      <vt:lpstr>Nuværende Symptomer:</vt:lpstr>
      <vt:lpstr>Historik:</vt:lpstr>
      <vt:lpstr>Historik:</vt:lpstr>
      <vt:lpstr>Historik:</vt:lpstr>
      <vt:lpstr> Morbus crohn   eller  colitis ulcerosa   </vt:lpstr>
      <vt:lpstr>Diagnose og behandling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Mikkel Jensen   070707 - 15 år.   </dc:title>
  <dc:creator>Mette Thorn Halle</dc:creator>
  <cp:lastModifiedBy>Mette Thorn Halle</cp:lastModifiedBy>
  <cp:revision>4</cp:revision>
  <dcterms:created xsi:type="dcterms:W3CDTF">2022-12-09T09:36:00Z</dcterms:created>
  <dcterms:modified xsi:type="dcterms:W3CDTF">2022-12-09T11:50:17Z</dcterms:modified>
</cp:coreProperties>
</file>