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58" y="4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55331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7070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904483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25076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42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5072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65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2780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da-D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69781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635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325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184EF25-E0A0-444F-86D9-E2D9E0EC1430}" type="datetimeFigureOut">
              <a:rPr lang="da-DK" smtClean="0"/>
              <a:t>09-12-2022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2C02186-2722-45BF-8432-0B8F8815676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4297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B758C5-DCB9-76C5-B4E3-69601C174F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/>
              <a:t>Lis </a:t>
            </a:r>
            <a:r>
              <a:rPr lang="da-DK" dirty="0" err="1"/>
              <a:t>jensen</a:t>
            </a:r>
            <a:endParaRPr lang="da-DK" dirty="0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0A56B414-915E-F65F-D996-DF7B17989E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 err="1"/>
              <a:t>Caseperson</a:t>
            </a:r>
            <a:r>
              <a:rPr lang="da-DK" dirty="0"/>
              <a:t> nr. 5</a:t>
            </a:r>
          </a:p>
        </p:txBody>
      </p:sp>
    </p:spTree>
    <p:extLst>
      <p:ext uri="{BB962C8B-B14F-4D97-AF65-F5344CB8AC3E}">
        <p14:creationId xmlns:p14="http://schemas.microsoft.com/office/powerpoint/2010/main" val="2841050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BED6FB-E003-05F3-8862-C35C5F30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964692"/>
            <a:ext cx="4879901" cy="1188720"/>
          </a:xfrm>
        </p:spPr>
        <p:txBody>
          <a:bodyPr>
            <a:normAutofit/>
          </a:bodyPr>
          <a:lstStyle/>
          <a:p>
            <a:r>
              <a:rPr lang="da-DK" sz="2400"/>
              <a:t>Om lis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28EE6BF-706E-B37E-9B91-D3E64A6C1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38044"/>
            <a:ext cx="4879900" cy="31019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1979 – 43 år</a:t>
            </a:r>
          </a:p>
          <a:p>
            <a:pPr>
              <a:lnSpc>
                <a:spcPct val="90000"/>
              </a:lnSpc>
            </a:pPr>
            <a:r>
              <a:rPr lang="da-DK" sz="1500"/>
              <a:t>Sygeplejerske</a:t>
            </a:r>
          </a:p>
          <a:p>
            <a:pPr>
              <a:lnSpc>
                <a:spcPct val="90000"/>
              </a:lnSpc>
            </a:pPr>
            <a:r>
              <a:rPr lang="da-DK" sz="1500"/>
              <a:t>Gift med Jens – fysioterapeut</a:t>
            </a:r>
          </a:p>
          <a:p>
            <a:pPr>
              <a:lnSpc>
                <a:spcPct val="90000"/>
              </a:lnSpc>
            </a:pPr>
            <a:r>
              <a:rPr lang="da-DK" sz="1500"/>
              <a:t>2 børn – Mikkel og Sille</a:t>
            </a:r>
          </a:p>
          <a:p>
            <a:pPr>
              <a:lnSpc>
                <a:spcPct val="90000"/>
              </a:lnSpc>
            </a:pPr>
            <a:r>
              <a:rPr lang="da-DK" sz="1500"/>
              <a:t>Frivillig – Læger uden grænser</a:t>
            </a:r>
          </a:p>
          <a:p>
            <a:pPr>
              <a:lnSpc>
                <a:spcPct val="90000"/>
              </a:lnSpc>
            </a:pPr>
            <a:r>
              <a:rPr lang="da-DK" sz="1500"/>
              <a:t>Togo</a:t>
            </a:r>
          </a:p>
          <a:p>
            <a:pPr>
              <a:lnSpc>
                <a:spcPct val="90000"/>
              </a:lnSpc>
            </a:pPr>
            <a:r>
              <a:rPr lang="da-DK" sz="1500"/>
              <a:t>Afbrudt grundet tungt løft</a:t>
            </a:r>
          </a:p>
          <a:p>
            <a:pPr>
              <a:lnSpc>
                <a:spcPct val="90000"/>
              </a:lnSpc>
            </a:pPr>
            <a:r>
              <a:rPr lang="da-DK" sz="1500"/>
              <a:t>Indlagt – NSAID kur og </a:t>
            </a:r>
            <a:r>
              <a:rPr lang="da-DK" sz="1500" err="1"/>
              <a:t>Gabapentin</a:t>
            </a:r>
            <a:endParaRPr lang="da-DK" sz="1500"/>
          </a:p>
          <a:p>
            <a:pPr>
              <a:lnSpc>
                <a:spcPct val="90000"/>
              </a:lnSpc>
            </a:pPr>
            <a:r>
              <a:rPr lang="da-DK" sz="1500"/>
              <a:t>Træningsprogram lavet Jens</a:t>
            </a:r>
          </a:p>
          <a:p>
            <a:pPr>
              <a:lnSpc>
                <a:spcPct val="90000"/>
              </a:lnSpc>
            </a:pPr>
            <a:endParaRPr lang="da-DK" sz="15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B9607E2-1C76-424B-8FF0-580615846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-2"/>
            <a:ext cx="6096000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A668AF-CC37-4641-8D2B-4C91B3ACB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2157" y="479893"/>
            <a:ext cx="5123687" cy="5458969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B3165DC-54F4-4EF5-8B97-5BE55AA3D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3355" y="644485"/>
            <a:ext cx="4756891" cy="51297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lede 7" descr="Et billede, der indeholder tekst, himmel, udendørs&#10;&#10;Automatisk genereret beskrivelse">
            <a:extLst>
              <a:ext uri="{FF2B5EF4-FFF2-40B4-BE49-F238E27FC236}">
                <a16:creationId xmlns:a16="http://schemas.microsoft.com/office/drawing/2014/main" id="{824EEF44-3B18-4FA5-13AE-DD3BECD8A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4" r="8260" b="-1"/>
          <a:stretch/>
        </p:blipFill>
        <p:spPr>
          <a:xfrm>
            <a:off x="6941977" y="805353"/>
            <a:ext cx="2203058" cy="1905043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D50FD261-E854-88FB-8DAC-59D1A08757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" b="31712"/>
          <a:stretch/>
        </p:blipFill>
        <p:spPr>
          <a:xfrm>
            <a:off x="9236477" y="805351"/>
            <a:ext cx="2130622" cy="1901952"/>
          </a:xfrm>
          <a:prstGeom prst="rect">
            <a:avLst/>
          </a:prstGeom>
        </p:spPr>
      </p:pic>
      <p:pic>
        <p:nvPicPr>
          <p:cNvPr id="6" name="Billede 5" descr="Et billede, der indeholder pil&#10;&#10;Automatisk genereret beskrivelse">
            <a:extLst>
              <a:ext uri="{FF2B5EF4-FFF2-40B4-BE49-F238E27FC236}">
                <a16:creationId xmlns:a16="http://schemas.microsoft.com/office/drawing/2014/main" id="{A44E5C75-B295-2843-3563-8F038DB1B0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1" r="2" b="2754"/>
          <a:stretch/>
        </p:blipFill>
        <p:spPr>
          <a:xfrm>
            <a:off x="6941976" y="2779733"/>
            <a:ext cx="4425123" cy="282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09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Et billede, der indeholder beklædning, person, badedragt&#10;&#10;Automatisk genereret beskrivelse">
            <a:extLst>
              <a:ext uri="{FF2B5EF4-FFF2-40B4-BE49-F238E27FC236}">
                <a16:creationId xmlns:a16="http://schemas.microsoft.com/office/drawing/2014/main" id="{03FAF8BA-92A0-F9C7-EDC6-F96924FD02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81A4DA0-A817-319A-32BA-DDBF8510A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noFill/>
          <a:ln>
            <a:solidFill>
              <a:srgbClr val="FFFFFF"/>
            </a:solidFill>
          </a:ln>
        </p:spPr>
        <p:txBody>
          <a:bodyPr>
            <a:normAutofit/>
          </a:bodyPr>
          <a:lstStyle/>
          <a:p>
            <a:r>
              <a:rPr lang="da-DK">
                <a:solidFill>
                  <a:schemeClr val="tx1"/>
                </a:solidFill>
              </a:rPr>
              <a:t>Symptomer - diskusprolaps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76D35FA-69DD-C624-92CC-339529797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101983"/>
          </a:xfrm>
        </p:spPr>
        <p:txBody>
          <a:bodyPr>
            <a:normAutofit/>
          </a:bodyPr>
          <a:lstStyle/>
          <a:p>
            <a:r>
              <a:rPr lang="da-DK" dirty="0"/>
              <a:t>Føleforstyrrelser</a:t>
            </a:r>
          </a:p>
          <a:p>
            <a:r>
              <a:rPr lang="da-DK" dirty="0"/>
              <a:t>Ondt i lænden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58837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532C2-7EA5-1998-1C46-01975EB5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964692"/>
            <a:ext cx="5928637" cy="1188720"/>
          </a:xfrm>
        </p:spPr>
        <p:txBody>
          <a:bodyPr>
            <a:normAutofit/>
          </a:bodyPr>
          <a:lstStyle/>
          <a:p>
            <a:r>
              <a:rPr lang="da-DK"/>
              <a:t>Undersøgelse/behandling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C2A28BB-1009-CAD6-BB83-8132A57E7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38044"/>
            <a:ext cx="5925312" cy="3101983"/>
          </a:xfrm>
        </p:spPr>
        <p:txBody>
          <a:bodyPr>
            <a:normAutofit/>
          </a:bodyPr>
          <a:lstStyle/>
          <a:p>
            <a:r>
              <a:rPr lang="da-DK"/>
              <a:t>MR-skanning</a:t>
            </a:r>
          </a:p>
          <a:p>
            <a:r>
              <a:rPr lang="da-DK"/>
              <a:t>Forundersøgelse hos rygspecialist i Silkeborg</a:t>
            </a:r>
          </a:p>
          <a:p>
            <a:r>
              <a:rPr lang="da-DK"/>
              <a:t>Stor diskusprolaps ved L5</a:t>
            </a:r>
          </a:p>
          <a:p>
            <a:r>
              <a:rPr lang="da-DK"/>
              <a:t>GOP i kommunalt regi</a:t>
            </a:r>
          </a:p>
          <a:p>
            <a:r>
              <a:rPr lang="da-DK"/>
              <a:t>Sygemeldes</a:t>
            </a:r>
          </a:p>
          <a:p>
            <a:endParaRPr lang="da-DK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3BC0364-4B58-4841-A227-00A6A59E02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29A1F4-D02D-48E4-9331-6870B23B4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0813" y="479893"/>
            <a:ext cx="3685031" cy="5458969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06A8CF3-711E-4C63-9DD5-53A2696C0D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86411" y="644485"/>
            <a:ext cx="3353835" cy="51297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CCB26B5-08CE-F21C-9190-480AB0C544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236" r="4" b="187"/>
          <a:stretch/>
        </p:blipFill>
        <p:spPr>
          <a:xfrm>
            <a:off x="8340435" y="822036"/>
            <a:ext cx="3026664" cy="2348100"/>
          </a:xfrm>
          <a:prstGeom prst="rect">
            <a:avLst/>
          </a:prstGeom>
        </p:spPr>
      </p:pic>
      <p:pic>
        <p:nvPicPr>
          <p:cNvPr id="8" name="Billede 7" descr="Et billede, der indeholder person, indendørs&#10;&#10;Automatisk genereret beskrivelse">
            <a:extLst>
              <a:ext uri="{FF2B5EF4-FFF2-40B4-BE49-F238E27FC236}">
                <a16:creationId xmlns:a16="http://schemas.microsoft.com/office/drawing/2014/main" id="{08478ED5-F98C-BC36-09EA-F71D907B52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3" r="4" b="4"/>
          <a:stretch/>
        </p:blipFill>
        <p:spPr>
          <a:xfrm>
            <a:off x="8340435" y="3255097"/>
            <a:ext cx="3026664" cy="23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16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7218A-49E7-3A52-9D86-3B7C0F5B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Åhh</a:t>
            </a:r>
            <a:r>
              <a:rPr lang="da-DK" dirty="0"/>
              <a:t> nej.. andre symptomer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823A612-5F98-2981-910A-A86FA1627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Meget træt</a:t>
            </a:r>
          </a:p>
          <a:p>
            <a:r>
              <a:rPr lang="da-DK" dirty="0"/>
              <a:t>Lys afføring</a:t>
            </a:r>
          </a:p>
          <a:p>
            <a:r>
              <a:rPr lang="da-DK" dirty="0"/>
              <a:t>Mørk urin</a:t>
            </a:r>
          </a:p>
          <a:p>
            <a:r>
              <a:rPr lang="da-DK" dirty="0"/>
              <a:t>Mistet appetit</a:t>
            </a:r>
          </a:p>
          <a:p>
            <a:r>
              <a:rPr lang="da-DK" dirty="0"/>
              <a:t>Smerte i øvre højre del af maven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0671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985D9B-A8A8-E454-663B-0B7C66ABF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64692"/>
            <a:ext cx="5894832" cy="1188720"/>
          </a:xfrm>
        </p:spPr>
        <p:txBody>
          <a:bodyPr>
            <a:normAutofit/>
          </a:bodyPr>
          <a:lstStyle/>
          <a:p>
            <a:r>
              <a:rPr lang="da-DK" dirty="0"/>
              <a:t>Undersøgelse vol. 2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783C19E-1417-E1DD-19B9-91E663CF3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3243" y="2638044"/>
            <a:ext cx="5963317" cy="326320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da-DK" sz="1500"/>
              <a:t>Blodprøve</a:t>
            </a:r>
          </a:p>
          <a:p>
            <a:pPr>
              <a:lnSpc>
                <a:spcPct val="90000"/>
              </a:lnSpc>
            </a:pPr>
            <a:r>
              <a:rPr lang="da-DK" sz="1500"/>
              <a:t>Typiske symptomer på leverbetændelse</a:t>
            </a:r>
          </a:p>
          <a:p>
            <a:pPr>
              <a:lnSpc>
                <a:spcPct val="90000"/>
              </a:lnSpc>
            </a:pPr>
            <a:r>
              <a:rPr lang="da-DK" sz="1500"/>
              <a:t>Begyndende gulsot</a:t>
            </a:r>
          </a:p>
          <a:p>
            <a:pPr>
              <a:lnSpc>
                <a:spcPct val="90000"/>
              </a:lnSpc>
            </a:pPr>
            <a:r>
              <a:rPr lang="da-DK" sz="1500"/>
              <a:t>Gul farve i huden og i øjnene</a:t>
            </a:r>
          </a:p>
          <a:p>
            <a:pPr>
              <a:lnSpc>
                <a:spcPct val="90000"/>
              </a:lnSpc>
            </a:pPr>
            <a:r>
              <a:rPr lang="da-DK" sz="1500"/>
              <a:t>Hepatitis A</a:t>
            </a:r>
          </a:p>
          <a:p>
            <a:pPr>
              <a:lnSpc>
                <a:spcPct val="90000"/>
              </a:lnSpc>
            </a:pPr>
            <a:r>
              <a:rPr lang="da-DK" sz="1500"/>
              <a:t>Betændelsestilstand i leveren</a:t>
            </a:r>
          </a:p>
          <a:p>
            <a:pPr lvl="1">
              <a:lnSpc>
                <a:spcPct val="90000"/>
              </a:lnSpc>
            </a:pPr>
            <a:r>
              <a:rPr lang="da-DK" sz="1500"/>
              <a:t>Galdegangene lukkes</a:t>
            </a:r>
          </a:p>
          <a:p>
            <a:pPr lvl="1">
              <a:lnSpc>
                <a:spcPct val="90000"/>
              </a:lnSpc>
            </a:pPr>
            <a:r>
              <a:rPr lang="da-DK" sz="1500"/>
              <a:t>Ophobning af galdepigment og videre til blodet</a:t>
            </a:r>
          </a:p>
          <a:p>
            <a:pPr>
              <a:lnSpc>
                <a:spcPct val="90000"/>
              </a:lnSpc>
            </a:pPr>
            <a:r>
              <a:rPr lang="da-DK" sz="1500"/>
              <a:t>Forhøjet bilirubin (giver den gule farve), forhøjet leverenzymer og antistoffer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da-DK" sz="15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9398A9-0D0D-4901-BDDF-B3D93CECA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6706" y="964692"/>
            <a:ext cx="3986784" cy="49365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11FEC3B-E514-4E21-B2CB-7903A73569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1298" y="1128683"/>
            <a:ext cx="3657600" cy="46085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AFC6D9A4-BE0E-0535-1E24-7EC2A3541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90" y="2325516"/>
            <a:ext cx="3328416" cy="221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58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FEC9EA-07EF-1C21-3B55-CBCF0DF0D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</p:spPr>
        <p:txBody>
          <a:bodyPr>
            <a:normAutofit/>
          </a:bodyPr>
          <a:lstStyle/>
          <a:p>
            <a:r>
              <a:rPr lang="da-DK" dirty="0"/>
              <a:t>Forholdsregler - leverbetændelse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5C8E27A5-887A-F8F5-A455-92FBA5F37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1992" y="2638044"/>
            <a:ext cx="4828030" cy="3101983"/>
          </a:xfrm>
        </p:spPr>
        <p:txBody>
          <a:bodyPr>
            <a:normAutofit/>
          </a:bodyPr>
          <a:lstStyle/>
          <a:p>
            <a:r>
              <a:rPr lang="da-DK" dirty="0"/>
              <a:t>Længere tid om at genoptræne ryggen</a:t>
            </a:r>
          </a:p>
          <a:p>
            <a:r>
              <a:rPr lang="da-DK" dirty="0"/>
              <a:t>Har brug for hvile</a:t>
            </a:r>
          </a:p>
          <a:p>
            <a:r>
              <a:rPr lang="da-DK" dirty="0"/>
              <a:t>Spise godt</a:t>
            </a:r>
          </a:p>
          <a:p>
            <a:r>
              <a:rPr lang="da-DK" dirty="0"/>
              <a:t>Undgå alkohol</a:t>
            </a:r>
          </a:p>
          <a:p>
            <a:r>
              <a:rPr lang="da-DK" dirty="0"/>
              <a:t>Betændelsen går over uden aktiv behandling</a:t>
            </a:r>
          </a:p>
          <a:p>
            <a:r>
              <a:rPr lang="da-DK" dirty="0"/>
              <a:t>Forebyggelse af sygdom, lindre symptomer og undgå at virus spreder sig</a:t>
            </a:r>
          </a:p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A1529CF-3B32-E9C5-1009-4A615E487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265" y="2638044"/>
            <a:ext cx="1761743" cy="1355187"/>
          </a:xfrm>
          <a:prstGeom prst="rect">
            <a:avLst/>
          </a:prstGeom>
          <a:ln w="3175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16017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050792-2F8C-5647-8FB8-5BF46ED53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/>
              <a:t>Forbyggelsesmetoder</a:t>
            </a: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42AB0A8-2443-CD42-8266-8069C9B31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Vaccine – to gange</a:t>
            </a:r>
          </a:p>
          <a:p>
            <a:r>
              <a:rPr lang="da-DK" dirty="0"/>
              <a:t>God håndhygiejne</a:t>
            </a:r>
          </a:p>
          <a:p>
            <a:r>
              <a:rPr lang="da-DK" dirty="0"/>
              <a:t>Drikke flaskevand</a:t>
            </a:r>
          </a:p>
          <a:p>
            <a:r>
              <a:rPr lang="da-DK" dirty="0"/>
              <a:t>Kogt eller gennemstegt mad</a:t>
            </a:r>
          </a:p>
          <a:p>
            <a:r>
              <a:rPr lang="da-DK" dirty="0"/>
              <a:t>Skrællet frugt</a:t>
            </a:r>
          </a:p>
        </p:txBody>
      </p:sp>
    </p:spTree>
    <p:extLst>
      <p:ext uri="{BB962C8B-B14F-4D97-AF65-F5344CB8AC3E}">
        <p14:creationId xmlns:p14="http://schemas.microsoft.com/office/powerpoint/2010/main" val="20527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7CE706-831B-1F4E-B1F0-0F00B35E1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Psykiske/sociale komplikationer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253EF61-AB17-9627-C127-EF4CB291D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Nervøs for helbred</a:t>
            </a:r>
          </a:p>
          <a:p>
            <a:r>
              <a:rPr lang="da-DK" dirty="0"/>
              <a:t>Hepatitis A er ikke farligt</a:t>
            </a:r>
          </a:p>
          <a:p>
            <a:r>
              <a:rPr lang="da-DK" dirty="0"/>
              <a:t>Udvikling af livslang immunitet.</a:t>
            </a:r>
          </a:p>
          <a:p>
            <a:r>
              <a:rPr lang="da-DK" dirty="0"/>
              <a:t>Betændelsen hindrer GOP-fremgang</a:t>
            </a:r>
          </a:p>
          <a:p>
            <a:r>
              <a:rPr lang="da-DK" dirty="0"/>
              <a:t>Længere sygemelding</a:t>
            </a:r>
          </a:p>
          <a:p>
            <a:r>
              <a:rPr lang="da-DK" dirty="0"/>
              <a:t>Fritidsaktiviteter på standby</a:t>
            </a:r>
          </a:p>
        </p:txBody>
      </p:sp>
    </p:spTree>
    <p:extLst>
      <p:ext uri="{BB962C8B-B14F-4D97-AF65-F5344CB8AC3E}">
        <p14:creationId xmlns:p14="http://schemas.microsoft.com/office/powerpoint/2010/main" val="3601553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F5B20-45DC-3AA4-A904-6A6A09F19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Hjælpe- og støtteforanstaltninger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A77B9E0-AA88-1100-D656-B24C533E2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Mand hjælper til med de huslige pligter</a:t>
            </a:r>
          </a:p>
          <a:p>
            <a:r>
              <a:rPr lang="da-DK" dirty="0"/>
              <a:t>Forældre – slidgigt og osteoporose</a:t>
            </a:r>
          </a:p>
        </p:txBody>
      </p:sp>
    </p:spTree>
    <p:extLst>
      <p:ext uri="{BB962C8B-B14F-4D97-AF65-F5344CB8AC3E}">
        <p14:creationId xmlns:p14="http://schemas.microsoft.com/office/powerpoint/2010/main" val="3009154452"/>
      </p:ext>
    </p:extLst>
  </p:cSld>
  <p:clrMapOvr>
    <a:masterClrMapping/>
  </p:clrMapOvr>
</p:sld>
</file>

<file path=ppt/theme/theme1.xml><?xml version="1.0" encoding="utf-8"?>
<a:theme xmlns:a="http://schemas.openxmlformats.org/drawingml/2006/main" name="Pakke">
  <a:themeElements>
    <a:clrScheme name="Pakke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ke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k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TM10001115[[fn=Pakke]]</Template>
  <TotalTime>47</TotalTime>
  <Words>222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Gill Sans MT</vt:lpstr>
      <vt:lpstr>Pakke</vt:lpstr>
      <vt:lpstr>Lis jensen</vt:lpstr>
      <vt:lpstr>Om lis</vt:lpstr>
      <vt:lpstr>Symptomer - diskusprolaps</vt:lpstr>
      <vt:lpstr>Undersøgelse/behandling</vt:lpstr>
      <vt:lpstr>Åhh nej.. andre symptomer</vt:lpstr>
      <vt:lpstr>Undersøgelse vol. 2 </vt:lpstr>
      <vt:lpstr>Forholdsregler - leverbetændelse</vt:lpstr>
      <vt:lpstr>Forbyggelsesmetoder</vt:lpstr>
      <vt:lpstr>Psykiske/sociale komplikationer</vt:lpstr>
      <vt:lpstr>Hjælpe- og støtteforanstaltninger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Lis jensen</dc:title>
  <dc:creator>Tatiana Hansen</dc:creator>
  <cp:lastModifiedBy>Tatiana Hansen</cp:lastModifiedBy>
  <cp:revision>1</cp:revision>
  <dcterms:created xsi:type="dcterms:W3CDTF">2022-12-09T10:57:21Z</dcterms:created>
  <dcterms:modified xsi:type="dcterms:W3CDTF">2022-12-09T11:45:10Z</dcterms:modified>
</cp:coreProperties>
</file>