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4"/>
  </p:sldMasterIdLst>
  <p:notesMasterIdLst>
    <p:notesMasterId r:id="rId12"/>
  </p:notesMasterIdLst>
  <p:handoutMasterIdLst>
    <p:handoutMasterId r:id="rId13"/>
  </p:handoutMasterIdLst>
  <p:sldIdLst>
    <p:sldId id="3825" r:id="rId5"/>
    <p:sldId id="3826" r:id="rId6"/>
    <p:sldId id="3835" r:id="rId7"/>
    <p:sldId id="3827" r:id="rId8"/>
    <p:sldId id="3791" r:id="rId9"/>
    <p:sldId id="3828" r:id="rId10"/>
    <p:sldId id="3836" r:id="rId11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orient="horz" pos="3408" userDrawn="1">
          <p15:clr>
            <a:srgbClr val="A4A3A4"/>
          </p15:clr>
        </p15:guide>
        <p15:guide id="3" pos="6936" userDrawn="1">
          <p15:clr>
            <a:srgbClr val="A4A3A4"/>
          </p15:clr>
        </p15:guide>
        <p15:guide id="4" pos="7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644" y="44"/>
      </p:cViewPr>
      <p:guideLst>
        <p:guide orient="horz" pos="1200"/>
        <p:guide orient="horz" pos="3408"/>
        <p:guide pos="6936"/>
        <p:guide pos="7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1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2AA8C904-0029-4548-86D8-B284E544E8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AABF0F2-F86E-45E7-B4A3-D018EB756B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0F4D0-09A0-4175-B68A-C23BB984CF3D}" type="datetime1">
              <a:rPr lang="da-DK" smtClean="0"/>
              <a:t>12-12-2022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A8AA650-A95B-46D2-92EA-99D96884F9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64260A2-458A-4535-A0C0-867455BCA9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4FCB4-82E3-4CB9-A85B-5A1CD94F05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19900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5992D-3D5B-4DDB-9811-F089C91B82D4}" type="datetime1">
              <a:rPr lang="da-DK" smtClean="0"/>
              <a:pPr/>
              <a:t>12-12-2022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0C6A29-4676-420C-BBE3-ACC2B80F64D4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8045970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7470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0745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2406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5846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0C6A29-4676-420C-BBE3-ACC2B80F64D4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666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ombinationstegning 13">
            <a:extLst>
              <a:ext uri="{FF2B5EF4-FFF2-40B4-BE49-F238E27FC236}">
                <a16:creationId xmlns:a16="http://schemas.microsoft.com/office/drawing/2014/main" id="{FCE00AC6-1AA1-42D9-83DD-4C308C3F9322}"/>
              </a:ext>
            </a:extLst>
          </p:cNvPr>
          <p:cNvSpPr/>
          <p:nvPr userDrawn="1"/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5319A315-F756-49EC-8181-0EC3F0A37B09}"/>
              </a:ext>
            </a:extLst>
          </p:cNvPr>
          <p:cNvCxnSpPr>
            <a:cxnSpLocks/>
          </p:cNvCxnSpPr>
          <p:nvPr userDrawn="1"/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Kombinationstegning: Figur 13">
            <a:extLst>
              <a:ext uri="{FF2B5EF4-FFF2-40B4-BE49-F238E27FC236}">
                <a16:creationId xmlns:a16="http://schemas.microsoft.com/office/drawing/2014/main" id="{560F3E26-F530-48F5-983F-9DCFF41D4F39}"/>
              </a:ext>
            </a:extLst>
          </p:cNvPr>
          <p:cNvSpPr/>
          <p:nvPr userDrawn="1"/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Kombinationstegning: Figur 15">
            <a:extLst>
              <a:ext uri="{FF2B5EF4-FFF2-40B4-BE49-F238E27FC236}">
                <a16:creationId xmlns:a16="http://schemas.microsoft.com/office/drawing/2014/main" id="{5C97701E-DAF9-4174-AA91-DA203CD27D6A}"/>
              </a:ext>
            </a:extLst>
          </p:cNvPr>
          <p:cNvSpPr/>
          <p:nvPr userDrawn="1"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F765374-1A4B-41DC-9E75-A95A6C655328}"/>
              </a:ext>
            </a:extLst>
          </p:cNvPr>
          <p:cNvSpPr/>
          <p:nvPr userDrawn="1"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Kombinationstegning: Figur 19">
            <a:extLst>
              <a:ext uri="{FF2B5EF4-FFF2-40B4-BE49-F238E27FC236}">
                <a16:creationId xmlns:a16="http://schemas.microsoft.com/office/drawing/2014/main" id="{7618DB8E-B14E-42E2-B454-6F4F36A8A9D9}"/>
              </a:ext>
            </a:extLst>
          </p:cNvPr>
          <p:cNvSpPr/>
          <p:nvPr userDrawn="1"/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Bue 21">
            <a:extLst>
              <a:ext uri="{FF2B5EF4-FFF2-40B4-BE49-F238E27FC236}">
                <a16:creationId xmlns:a16="http://schemas.microsoft.com/office/drawing/2014/main" id="{97666F55-03F1-4D18-9653-0F360E127A7E}"/>
              </a:ext>
            </a:extLst>
          </p:cNvPr>
          <p:cNvSpPr/>
          <p:nvPr userDrawn="1"/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93208" y="2743200"/>
            <a:ext cx="6592824" cy="2386584"/>
          </a:xfrm>
        </p:spPr>
        <p:txBody>
          <a:bodyPr rtlCol="0"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208" y="5221224"/>
            <a:ext cx="6592824" cy="996696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1010415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lipse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ue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0432" y="1399032"/>
            <a:ext cx="3236976" cy="406908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88152" y="1527048"/>
            <a:ext cx="5111496" cy="3931920"/>
          </a:xfrm>
        </p:spPr>
        <p:txBody>
          <a:bodyPr rtlCol="0" anchor="ctr"/>
          <a:lstStyle>
            <a:lvl1pPr marL="0" indent="0">
              <a:buNone/>
              <a:defRPr/>
            </a:lvl1pPr>
            <a:lvl2pPr marL="228600">
              <a:defRPr/>
            </a:lvl2pPr>
            <a:lvl3pPr marL="457200">
              <a:defRPr/>
            </a:lvl3pPr>
            <a:lvl4pPr>
              <a:buNone/>
              <a:defRPr/>
            </a:lvl4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4643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 2, små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billede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479" y="1150210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44632" y="2579683"/>
            <a:ext cx="3096807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365124"/>
            <a:ext cx="5806440" cy="1325880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496" y="1825625"/>
            <a:ext cx="5806440" cy="4352544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  <a:lvl2pPr marL="228600">
              <a:lnSpc>
                <a:spcPct val="110000"/>
              </a:lnSpc>
              <a:defRPr sz="2000"/>
            </a:lvl2pPr>
            <a:lvl3pPr marL="457200">
              <a:lnSpc>
                <a:spcPct val="110000"/>
              </a:lnSpc>
              <a:defRPr sz="1800"/>
            </a:lvl3pPr>
            <a:lvl4pPr marL="685800">
              <a:lnSpc>
                <a:spcPct val="110000"/>
              </a:lnSpc>
              <a:defRPr sz="1600"/>
            </a:lvl4pPr>
            <a:lvl5pPr>
              <a:lnSpc>
                <a:spcPct val="110000"/>
              </a:lnSpc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83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>
            <a:extLst>
              <a:ext uri="{FF2B5EF4-FFF2-40B4-BE49-F238E27FC236}">
                <a16:creationId xmlns:a16="http://schemas.microsoft.com/office/drawing/2014/main" id="{200EACD1-D216-4037-8AFF-80CF273586DF}"/>
              </a:ext>
            </a:extLst>
          </p:cNvPr>
          <p:cNvSpPr/>
          <p:nvPr userDrawn="1"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Bue 7">
            <a:extLst>
              <a:ext uri="{FF2B5EF4-FFF2-40B4-BE49-F238E27FC236}">
                <a16:creationId xmlns:a16="http://schemas.microsoft.com/office/drawing/2014/main" id="{F941DE04-3FEA-4A57-B200-F9F6A765C792}"/>
              </a:ext>
            </a:extLst>
          </p:cNvPr>
          <p:cNvSpPr/>
          <p:nvPr userDrawn="1"/>
        </p:nvSpPr>
        <p:spPr>
          <a:xfrm rot="9222429" flipV="1">
            <a:off x="2494119" y="-28502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565C7B4-4152-4548-A771-EB148A028FDB}"/>
              </a:ext>
            </a:extLst>
          </p:cNvPr>
          <p:cNvSpPr/>
          <p:nvPr userDrawn="1"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9272" y="1380744"/>
            <a:ext cx="5559552" cy="2514600"/>
          </a:xfrm>
        </p:spPr>
        <p:txBody>
          <a:bodyPr rtlCol="0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19272" y="4078224"/>
            <a:ext cx="5559552" cy="153619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78557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365125"/>
            <a:ext cx="10515600" cy="1325563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79576" y="1911096"/>
            <a:ext cx="9829800" cy="3859742"/>
          </a:xfrm>
        </p:spPr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Kombinationstegning: Figur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Kombinationstegning: Figur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081286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ombinationstegning: Figur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Kombinationstegning: Figur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11096"/>
            <a:ext cx="10515600" cy="3859742"/>
          </a:xfrm>
        </p:spPr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89892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budsslide med bille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</p:spPr>
        <p:txBody>
          <a:bodyPr rtlCol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11500" y="370600"/>
            <a:ext cx="5923842" cy="5923842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rtlCol="0" anchor="b" anchorCtr="0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75304" y="4379976"/>
            <a:ext cx="5038344" cy="71323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1" name="Pladsholder til dato 10">
            <a:extLst>
              <a:ext uri="{FF2B5EF4-FFF2-40B4-BE49-F238E27FC236}">
                <a16:creationId xmlns:a16="http://schemas.microsoft.com/office/drawing/2014/main" id="{6B76FE53-FB67-4871-8485-71BAAFD7D1B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da-DK" noProof="0"/>
              <a:t>3/9/20XX</a:t>
            </a:r>
          </a:p>
        </p:txBody>
      </p:sp>
      <p:sp>
        <p:nvSpPr>
          <p:cNvPr id="12" name="Pladsholder til sidefod 11">
            <a:extLst>
              <a:ext uri="{FF2B5EF4-FFF2-40B4-BE49-F238E27FC236}">
                <a16:creationId xmlns:a16="http://schemas.microsoft.com/office/drawing/2014/main" id="{AD26FED4-1CE2-444B-A77E-EB3CB505AF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da-DK" noProof="0"/>
              <a:t>Præsentationstitel</a:t>
            </a:r>
          </a:p>
        </p:txBody>
      </p:sp>
      <p:sp>
        <p:nvSpPr>
          <p:cNvPr id="13" name="Pladsholder til slidenummer 12">
            <a:extLst>
              <a:ext uri="{FF2B5EF4-FFF2-40B4-BE49-F238E27FC236}">
                <a16:creationId xmlns:a16="http://schemas.microsoft.com/office/drawing/2014/main" id="{28FD25AA-10CC-48D8-9577-257871107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/>
              <a:pPr rtl="0">
                <a:defRPr/>
              </a:pPr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2032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Kombinationstegning: Figur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Kombinationstegning: Figur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90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Kombinationstegning: Figur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Kombinationstegning: Figur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4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 3,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32918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128" y="1681163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128" y="2505075"/>
            <a:ext cx="32918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Kombinationstegning: Figur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Kombinationstegning: Figur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ladsholder til tekst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65008" y="1681163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3" name="Pladsholder til indhold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65008" y="2505075"/>
            <a:ext cx="32918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56727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 med 2 billeder i mediumstør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billede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01259" y="2727729"/>
            <a:ext cx="4290740" cy="4130271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609" y="0"/>
            <a:ext cx="3519311" cy="300790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Bue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65760"/>
            <a:ext cx="5120640" cy="1325880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1248" y="1828800"/>
            <a:ext cx="5093208" cy="4352544"/>
          </a:xfrm>
        </p:spPr>
        <p:txBody>
          <a:bodyPr rtlCol="0"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141317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lipse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Kombinationstegning: Figur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Kombinationstegning: Figur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Kombinationstegning: Figur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Kombinationstegning: Figur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Kombinationstegning: Figur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Kombinationstegning: Figur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9888" y="1234440"/>
            <a:ext cx="3236976" cy="406908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2496" y="6356350"/>
            <a:ext cx="1545336" cy="365125"/>
          </a:xfr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 rtlCol="0"/>
          <a:lstStyle>
            <a:lvl1pPr algn="l">
              <a:defRPr>
                <a:latin typeface="+mn-lt"/>
              </a:defRPr>
            </a:lvl1pPr>
          </a:lstStyle>
          <a:p>
            <a:pPr algn="l"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65976" y="2551176"/>
            <a:ext cx="4709160" cy="1755648"/>
          </a:xfrm>
        </p:spPr>
        <p:txBody>
          <a:bodyPr rtlCol="0"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</p:txBody>
      </p:sp>
    </p:spTree>
    <p:extLst>
      <p:ext uri="{BB962C8B-B14F-4D97-AF65-F5344CB8AC3E}">
        <p14:creationId xmlns:p14="http://schemas.microsoft.com/office/powerpoint/2010/main" val="82677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ombinationstegning: Figur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Kombinationstegning: Figur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4648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ombinationstegning: Figur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Kombinationstegning: Figur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</p:spTree>
    <p:extLst>
      <p:ext uri="{BB962C8B-B14F-4D97-AF65-F5344CB8AC3E}">
        <p14:creationId xmlns:p14="http://schemas.microsoft.com/office/powerpoint/2010/main" val="3635405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Kombinationstegning: Figur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Kombinationstegning: Figur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628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Kombinationstegning: Figur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Kombinationstegning: Figur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01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‹nr.›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6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71" r:id="rId4"/>
    <p:sldLayoutId id="2147483770" r:id="rId5"/>
    <p:sldLayoutId id="2147483774" r:id="rId6"/>
    <p:sldLayoutId id="2147483783" r:id="rId7"/>
    <p:sldLayoutId id="2147483772" r:id="rId8"/>
    <p:sldLayoutId id="2147483773" r:id="rId9"/>
    <p:sldLayoutId id="2147483785" r:id="rId10"/>
    <p:sldLayoutId id="2147483786" r:id="rId11"/>
    <p:sldLayoutId id="2147483787" r:id="rId12"/>
    <p:sldLayoutId id="2147483775" r:id="rId13"/>
    <p:sldLayoutId id="2147483788" r:id="rId14"/>
    <p:sldLayoutId id="2147483776" r:id="rId15"/>
    <p:sldLayoutId id="2147483777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08836-40C5-46C2-81BA-21AA27176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208" y="2152650"/>
            <a:ext cx="6592824" cy="2386584"/>
          </a:xfrm>
        </p:spPr>
        <p:txBody>
          <a:bodyPr rtlCol="0">
            <a:normAutofit/>
          </a:bodyPr>
          <a:lstStyle/>
          <a:p>
            <a:pPr rtl="0"/>
            <a:r>
              <a:rPr lang="da-DK" sz="4000" dirty="0">
                <a:solidFill>
                  <a:srgbClr val="FFFFFF"/>
                </a:solidFill>
              </a:rPr>
              <a:t>OVERVÆGT BLANDT BØRN</a:t>
            </a:r>
            <a:endParaRPr lang="da-DK" sz="4000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CC4EC4-809C-4FD2-AA20-009F08590D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da-DK" dirty="0">
              <a:solidFill>
                <a:srgbClr val="FFFFFF"/>
              </a:solidFill>
            </a:endParaRPr>
          </a:p>
          <a:p>
            <a:pPr rtl="0"/>
            <a:r>
              <a:rPr lang="da-DK" dirty="0"/>
              <a:t>Pia og Lene</a:t>
            </a:r>
          </a:p>
        </p:txBody>
      </p:sp>
    </p:spTree>
    <p:extLst>
      <p:ext uri="{BB962C8B-B14F-4D97-AF65-F5344CB8AC3E}">
        <p14:creationId xmlns:p14="http://schemas.microsoft.com/office/powerpoint/2010/main" val="80096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36E49C-11A0-4C95-8A6E-FC7E9C57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 dirty="0"/>
              <a:t>FAKTA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69C3FD2-AF88-4EF1-AFB7-5D31BD5AA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da-DK" sz="1800" dirty="0"/>
              <a:t>- Overvægt skyldes, at barnet indtager flere   kalorier, end det forbrænder.</a:t>
            </a:r>
          </a:p>
          <a:p>
            <a:pPr marL="0" indent="0" rtl="0">
              <a:buNone/>
            </a:pPr>
            <a:r>
              <a:rPr lang="da-DK" sz="1800" dirty="0"/>
              <a:t>-Omkring 13 % af danske børn i indskolingen er overvægtige eller fede.</a:t>
            </a:r>
          </a:p>
          <a:p>
            <a:pPr marL="0" indent="0" rtl="0">
              <a:buNone/>
            </a:pPr>
            <a:r>
              <a:rPr lang="da-DK" sz="1800" dirty="0"/>
              <a:t>-Et af de mest udbredte problemer i sundhedsvæsenet i ”udviklede” lande.</a:t>
            </a:r>
          </a:p>
          <a:p>
            <a:pPr marL="0" indent="0" rtl="0">
              <a:buNone/>
            </a:pPr>
            <a:r>
              <a:rPr lang="da-DK" sz="1800" dirty="0"/>
              <a:t>- Overvægtige børn har risiko for at blive overvægtige som voksne (øget risiko for blodprop i hjerne/hjerte, forhøjet blodtryk)</a:t>
            </a:r>
          </a:p>
          <a:p>
            <a:pPr marL="0" indent="0" rtl="0">
              <a:buNone/>
            </a:pPr>
            <a:endParaRPr lang="da-DK" sz="18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8C8B647-084C-492D-A242-148BEA5B6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0" i="0" u="none" strike="noStrike" kern="1200" cap="none" spc="0" normalizeH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3/9/20XX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4A2B84E-2163-44C1-99D0-6F162AEA8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0" i="0" u="none" strike="noStrike" kern="1200" cap="none" spc="0" normalizeH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Præsentationstitel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8AB1A36-2D6E-4392-AAA4-996FFE032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6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">
            <a:extLst>
              <a:ext uri="{FF2B5EF4-FFF2-40B4-BE49-F238E27FC236}">
                <a16:creationId xmlns:a16="http://schemas.microsoft.com/office/drawing/2014/main" id="{4E4D0B66-AB3C-5DE8-0B15-46FEFF52E6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B79DAF5-D25A-83CF-DBEA-DCB6B9044FE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37D53D0-39F3-3F8A-4E18-5C7A7BB5D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OVERVÆGT HOS BØRN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53C6DF71-03CB-4FB4-3845-0812705E3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da-DK" dirty="0"/>
              <a:t>Ændrede madvaner (fastfood)</a:t>
            </a:r>
          </a:p>
          <a:p>
            <a:pPr marL="342900" indent="-342900">
              <a:buFontTx/>
              <a:buChar char="-"/>
            </a:pPr>
            <a:r>
              <a:rPr lang="da-DK" dirty="0"/>
              <a:t>Mere stillesiddende aktiviteter (Smartphone, tablet)</a:t>
            </a:r>
          </a:p>
          <a:p>
            <a:pPr marL="342900" indent="-342900">
              <a:buFontTx/>
              <a:buChar char="-"/>
            </a:pPr>
            <a:r>
              <a:rPr lang="da-DK" dirty="0"/>
              <a:t>Overvægtige nære slægtninge. (Dårlige madvaner – minus motion)</a:t>
            </a:r>
          </a:p>
          <a:p>
            <a:pPr marL="342900" indent="-342900">
              <a:buFontTx/>
              <a:buChar char="-"/>
            </a:pPr>
            <a:r>
              <a:rPr lang="da-DK" dirty="0"/>
              <a:t>Ammet som barn</a:t>
            </a:r>
          </a:p>
          <a:p>
            <a:pPr marL="342900" indent="-342900">
              <a:buFontTx/>
              <a:buChar char="-"/>
            </a:pPr>
            <a:r>
              <a:rPr lang="da-DK" dirty="0"/>
              <a:t>Spiser mere end de forbruger ved fysisk aktivitet</a:t>
            </a:r>
          </a:p>
          <a:p>
            <a:pPr marL="342900" indent="-342900">
              <a:buFontTx/>
              <a:buChar char="-"/>
            </a:pPr>
            <a:endParaRPr lang="da-DK" dirty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C58DE0FA-8218-C3D6-4ECE-46A737BD0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3/9/20XX</a:t>
            </a:r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3F598A31-B46E-DFED-B510-FABA8622F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r>
              <a:rPr lang="da-DK" noProof="0">
                <a:solidFill>
                  <a:prstClr val="black">
                    <a:tint val="75000"/>
                  </a:prstClr>
                </a:solidFill>
              </a:rPr>
              <a:t>Præsentationstitel</a:t>
            </a:r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209AFA47-C8CB-0A37-4857-E36AFF77B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3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41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B290457-2071-4F7C-9327-CE85A282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 dirty="0"/>
              <a:t>ANBEFALINGER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B67B1E24-2840-4BB0-AE5A-2320A01CB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342900" indent="-342900" rtl="0">
              <a:buFontTx/>
              <a:buChar char="-"/>
            </a:pPr>
            <a:r>
              <a:rPr lang="da-DK" dirty="0"/>
              <a:t>Hvis BMI ligge mellem 18,5 og 25. (Vægt i kg / højde x højde i meter)</a:t>
            </a:r>
          </a:p>
          <a:p>
            <a:pPr marL="342900" indent="-342900">
              <a:buFontTx/>
              <a:buChar char="-"/>
            </a:pPr>
            <a:r>
              <a:rPr lang="da-DK" dirty="0"/>
              <a:t>Motion/bevægelse dagligt. Er aktiv mindst 1 time dagligt – 30 min. høj intensitet 3 gange om ugen</a:t>
            </a:r>
          </a:p>
          <a:p>
            <a:pPr marL="342900" indent="-342900" rtl="0">
              <a:buFontTx/>
              <a:buChar char="-"/>
            </a:pPr>
            <a:r>
              <a:rPr lang="da-DK" dirty="0"/>
              <a:t>Indtage færre kalorier end du forbrænder. </a:t>
            </a:r>
          </a:p>
          <a:p>
            <a:pPr marL="342900" indent="-342900" rtl="0">
              <a:buFontTx/>
              <a:buChar char="-"/>
            </a:pPr>
            <a:endParaRPr lang="da-DK" dirty="0"/>
          </a:p>
        </p:txBody>
      </p:sp>
      <p:pic>
        <p:nvPicPr>
          <p:cNvPr id="11" name="Pladsholder til billede 10" descr="dreng, der ser på et kort på væggen">
            <a:extLst>
              <a:ext uri="{FF2B5EF4-FFF2-40B4-BE49-F238E27FC236}">
                <a16:creationId xmlns:a16="http://schemas.microsoft.com/office/drawing/2014/main" id="{759DD474-D676-41A6-A2FB-30B2078418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2" b="72"/>
          <a:stretch/>
        </p:blipFill>
        <p:spPr/>
      </p:pic>
      <p:pic>
        <p:nvPicPr>
          <p:cNvPr id="13" name="Pladsholder til billede 12" descr="dreng, der lager med rumskibslegetøj">
            <a:extLst>
              <a:ext uri="{FF2B5EF4-FFF2-40B4-BE49-F238E27FC236}">
                <a16:creationId xmlns:a16="http://schemas.microsoft.com/office/drawing/2014/main" id="{D624A4F8-65E3-4A17-A439-FE80714CDE5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/>
          <a:stretch/>
        </p:blipFill>
        <p:spPr/>
      </p:pic>
      <p:sp>
        <p:nvSpPr>
          <p:cNvPr id="14" name="Pladsholder til dato 13">
            <a:extLst>
              <a:ext uri="{FF2B5EF4-FFF2-40B4-BE49-F238E27FC236}">
                <a16:creationId xmlns:a16="http://schemas.microsoft.com/office/drawing/2014/main" id="{A01CAB10-68AF-4904-BD59-D332B297A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0" i="0" u="none" strike="noStrike" kern="1200" cap="none" spc="0" normalizeH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3/9/20XX</a:t>
            </a:r>
          </a:p>
        </p:txBody>
      </p:sp>
      <p:sp>
        <p:nvSpPr>
          <p:cNvPr id="15" name="Pladsholder til sidefod 14">
            <a:extLst>
              <a:ext uri="{FF2B5EF4-FFF2-40B4-BE49-F238E27FC236}">
                <a16:creationId xmlns:a16="http://schemas.microsoft.com/office/drawing/2014/main" id="{96B342A5-1683-4650-BB07-B98D8B23C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0" i="0" u="none" strike="noStrike" kern="1200" cap="none" spc="0" normalizeH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Præsentationstitel</a:t>
            </a:r>
          </a:p>
        </p:txBody>
      </p:sp>
      <p:sp>
        <p:nvSpPr>
          <p:cNvPr id="16" name="Pladsholder til slidenummer 15">
            <a:extLst>
              <a:ext uri="{FF2B5EF4-FFF2-40B4-BE49-F238E27FC236}">
                <a16:creationId xmlns:a16="http://schemas.microsoft.com/office/drawing/2014/main" id="{46EEA4F1-5FA3-4EBF-97F1-DF392077D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19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>
            <a:extLst>
              <a:ext uri="{FF2B5EF4-FFF2-40B4-BE49-F238E27FC236}">
                <a16:creationId xmlns:a16="http://schemas.microsoft.com/office/drawing/2014/main" id="{E78514DD-3FC6-4AEF-9C9C-057CF64C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424380"/>
            <a:ext cx="5809527" cy="1325563"/>
          </a:xfrm>
        </p:spPr>
        <p:txBody>
          <a:bodyPr rtlCol="0"/>
          <a:lstStyle/>
          <a:p>
            <a:pPr rtl="0"/>
            <a:r>
              <a:rPr lang="da-DK" dirty="0"/>
              <a:t>MÅLGRUPPE</a:t>
            </a:r>
          </a:p>
        </p:txBody>
      </p:sp>
      <p:sp>
        <p:nvSpPr>
          <p:cNvPr id="12" name="Pladsholder til dato 11">
            <a:extLst>
              <a:ext uri="{FF2B5EF4-FFF2-40B4-BE49-F238E27FC236}">
                <a16:creationId xmlns:a16="http://schemas.microsoft.com/office/drawing/2014/main" id="{BB55F5DE-D801-496C-806A-73E6EF45C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0" i="0" u="none" strike="noStrike" kern="1200" cap="none" spc="0" normalizeH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3/9/20XX</a:t>
            </a:r>
          </a:p>
        </p:txBody>
      </p:sp>
      <p:sp>
        <p:nvSpPr>
          <p:cNvPr id="13" name="Pladsholder til sidefod 12">
            <a:extLst>
              <a:ext uri="{FF2B5EF4-FFF2-40B4-BE49-F238E27FC236}">
                <a16:creationId xmlns:a16="http://schemas.microsoft.com/office/drawing/2014/main" id="{9B6754F1-BBB9-45C3-8F76-FA0E19B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0" i="0" u="none" strike="noStrike" kern="1200" cap="none" spc="0" normalizeH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Præsentationstitel</a:t>
            </a:r>
          </a:p>
        </p:txBody>
      </p:sp>
      <p:sp>
        <p:nvSpPr>
          <p:cNvPr id="14" name="Pladsholder til slidenummer 13">
            <a:extLst>
              <a:ext uri="{FF2B5EF4-FFF2-40B4-BE49-F238E27FC236}">
                <a16:creationId xmlns:a16="http://schemas.microsoft.com/office/drawing/2014/main" id="{47FB0EFA-9228-4C2B-BC70-5B5C9377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da-DK" sz="1200" b="0" i="0" u="none" strike="noStrike" kern="1200" cap="none" spc="0" normalizeH="0" baseline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1C7093-A1D4-CF04-71AD-412560518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6-10 årige </a:t>
            </a:r>
          </a:p>
          <a:p>
            <a:r>
              <a:rPr lang="da-DK" dirty="0"/>
              <a:t>Forældrene</a:t>
            </a:r>
          </a:p>
          <a:p>
            <a:r>
              <a:rPr lang="da-DK" dirty="0"/>
              <a:t>Forebygge evt. overvægt.</a:t>
            </a:r>
          </a:p>
          <a:p>
            <a:r>
              <a:rPr lang="da-DK" dirty="0"/>
              <a:t>”Behandle” – finde glæden ved motion. </a:t>
            </a:r>
          </a:p>
          <a:p>
            <a:r>
              <a:rPr lang="da-DK" dirty="0"/>
              <a:t>Ikke en slankekur – men en livsstil.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921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F49FB76-25BA-4481-B88D-DCB748E16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 dirty="0">
              <a:solidFill>
                <a:srgbClr val="FFFFFF"/>
              </a:solidFill>
            </a:endParaRPr>
          </a:p>
          <a:p>
            <a:pPr rtl="0"/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2A2BDBD-4737-09B5-6037-4408CF7A9DCF}"/>
              </a:ext>
            </a:extLst>
          </p:cNvPr>
          <p:cNvSpPr txBox="1"/>
          <p:nvPr/>
        </p:nvSpPr>
        <p:spPr>
          <a:xfrm>
            <a:off x="4486275" y="971550"/>
            <a:ext cx="360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dirty="0">
                <a:solidFill>
                  <a:schemeClr val="bg1"/>
                </a:solidFill>
              </a:rPr>
              <a:t>VORES TILTAG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0D70B65-3768-7CEE-8095-60748C47C8A4}"/>
              </a:ext>
            </a:extLst>
          </p:cNvPr>
          <p:cNvSpPr txBox="1"/>
          <p:nvPr/>
        </p:nvSpPr>
        <p:spPr>
          <a:xfrm>
            <a:off x="3952875" y="1771650"/>
            <a:ext cx="42291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dirty="0">
                <a:solidFill>
                  <a:schemeClr val="bg1"/>
                </a:solidFill>
              </a:rPr>
              <a:t>Spil på mobilen – noget lignende </a:t>
            </a:r>
            <a:r>
              <a:rPr lang="da-DK" dirty="0" err="1">
                <a:solidFill>
                  <a:schemeClr val="bg1"/>
                </a:solidFill>
              </a:rPr>
              <a:t>Pokémon</a:t>
            </a:r>
            <a:r>
              <a:rPr lang="da-DK" dirty="0">
                <a:solidFill>
                  <a:schemeClr val="bg1"/>
                </a:solidFill>
              </a:rPr>
              <a:t> GO.</a:t>
            </a:r>
          </a:p>
          <a:p>
            <a:endParaRPr lang="da-DK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da-DK" dirty="0">
                <a:solidFill>
                  <a:schemeClr val="bg1"/>
                </a:solidFill>
              </a:rPr>
              <a:t>Cykle eller gå til skole.</a:t>
            </a:r>
          </a:p>
          <a:p>
            <a:pPr marL="285750" indent="-285750">
              <a:buFontTx/>
              <a:buChar char="-"/>
            </a:pPr>
            <a:endParaRPr lang="da-DK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da-DK" dirty="0">
                <a:solidFill>
                  <a:schemeClr val="bg1"/>
                </a:solidFill>
              </a:rPr>
              <a:t>Landsdækkende konkurrence.</a:t>
            </a:r>
          </a:p>
          <a:p>
            <a:pPr marL="285750" indent="-285750">
              <a:buFontTx/>
              <a:buChar char="-"/>
            </a:pPr>
            <a:endParaRPr lang="da-DK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da-DK" dirty="0">
                <a:solidFill>
                  <a:schemeClr val="bg1"/>
                </a:solidFill>
              </a:rPr>
              <a:t>Lufte hunden.</a:t>
            </a:r>
          </a:p>
          <a:p>
            <a:pPr marL="285750" indent="-285750">
              <a:buFontTx/>
              <a:buChar char="-"/>
            </a:pPr>
            <a:endParaRPr lang="da-DK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da-DK" dirty="0">
                <a:solidFill>
                  <a:schemeClr val="bg1"/>
                </a:solidFill>
              </a:rPr>
              <a:t>Lokke børnene til at løbe en tur, mod en slags betaling.</a:t>
            </a:r>
          </a:p>
          <a:p>
            <a:pPr marL="285750" indent="-285750">
              <a:buFontTx/>
              <a:buChar char="-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359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82B5B5-46E8-2BC7-B3EF-905DB3BBE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4E1A33-D2DF-700F-A0C2-05E0BFFFF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Børn ikke får sociale- og følelsesmæssige problemer.</a:t>
            </a:r>
          </a:p>
          <a:p>
            <a:r>
              <a:rPr lang="da-DK" dirty="0"/>
              <a:t>Ikke overvægtig som voksen.</a:t>
            </a:r>
          </a:p>
          <a:p>
            <a:r>
              <a:rPr lang="da-DK" dirty="0"/>
              <a:t>Ændre de dårlige vaner for hele familien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38BCC5E-3892-A011-9F41-5E2EE4934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>
              <a:defRPr/>
            </a:pPr>
            <a:endParaRPr lang="da-DK" noProof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21D9C6-7C3B-B32D-606A-47D07C050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D76B855D-E9CC-4FF8-AD85-6CDC7B89A0DE}" type="slidenum">
              <a:rPr lang="da-DK" noProof="0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7</a:t>
            </a:fld>
            <a:endParaRPr lang="da-DK" noProof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2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011_TF78504181_Win32" id="{B1E14158-01C2-4479-B8A3-1926C75F37B5}" vid="{16F0526F-321B-4C5B-83AA-A6F01431CBF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449C04-64B3-4403-94B7-8D2284C38D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DEF148-1770-458F-8F5B-C3D0A278AA97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8413533D-8C39-401E-8B75-B1AEEEC56B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{E042E3B5-B174-4C70-9DE0-FC6973CAA1C4}tf78504181_win32</Template>
  <TotalTime>138</TotalTime>
  <Words>261</Words>
  <Application>Microsoft Office PowerPoint</Application>
  <PresentationFormat>Widescreen</PresentationFormat>
  <Paragraphs>57</Paragraphs>
  <Slides>7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Avenir Next LT Pro</vt:lpstr>
      <vt:lpstr>Calibri</vt:lpstr>
      <vt:lpstr>Tw Cen MT</vt:lpstr>
      <vt:lpstr>ShapesVTI</vt:lpstr>
      <vt:lpstr>OVERVÆGT BLANDT BØRN</vt:lpstr>
      <vt:lpstr>FAKTA</vt:lpstr>
      <vt:lpstr>OVERVÆGT HOS BØRN</vt:lpstr>
      <vt:lpstr>ANBEFALINGER</vt:lpstr>
      <vt:lpstr>MÅLGRUPPE</vt:lpstr>
      <vt:lpstr>PowerPoint-præsentation</vt:lpstr>
      <vt:lpstr>MÅLET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OVERVÆGT BLANDT BØRN</dc:title>
  <dc:creator>Lene Madsen</dc:creator>
  <cp:lastModifiedBy>Lene Madsen</cp:lastModifiedBy>
  <cp:revision>1</cp:revision>
  <dcterms:created xsi:type="dcterms:W3CDTF">2022-12-12T10:24:25Z</dcterms:created>
  <dcterms:modified xsi:type="dcterms:W3CDTF">2022-12-12T12:42:55Z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