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6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64" d="100"/>
          <a:sy n="64" d="100"/>
        </p:scale>
        <p:origin x="246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F0F49-80B4-40F2-B862-3F768B540827}" type="datetimeFigureOut">
              <a:rPr lang="da-DK" smtClean="0"/>
              <a:t>12-12-2022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9F540-2007-4558-9829-386BB2C2B9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54805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F0F49-80B4-40F2-B862-3F768B540827}" type="datetimeFigureOut">
              <a:rPr lang="da-DK" smtClean="0"/>
              <a:t>12-12-2022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9F540-2007-4558-9829-386BB2C2B9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12381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F0F49-80B4-40F2-B862-3F768B540827}" type="datetimeFigureOut">
              <a:rPr lang="da-DK" smtClean="0"/>
              <a:t>12-12-2022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9F540-2007-4558-9829-386BB2C2B9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58579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F0F49-80B4-40F2-B862-3F768B540827}" type="datetimeFigureOut">
              <a:rPr lang="da-DK" smtClean="0"/>
              <a:t>12-12-2022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9F540-2007-4558-9829-386BB2C2B9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102596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F0F49-80B4-40F2-B862-3F768B540827}" type="datetimeFigureOut">
              <a:rPr lang="da-DK" smtClean="0"/>
              <a:t>12-12-2022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9F540-2007-4558-9829-386BB2C2B9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97936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F0F49-80B4-40F2-B862-3F768B540827}" type="datetimeFigureOut">
              <a:rPr lang="da-DK" smtClean="0"/>
              <a:t>12-12-2022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9F540-2007-4558-9829-386BB2C2B9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06281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F0F49-80B4-40F2-B862-3F768B540827}" type="datetimeFigureOut">
              <a:rPr lang="da-DK" smtClean="0"/>
              <a:t>12-12-2022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9F540-2007-4558-9829-386BB2C2B9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28214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F0F49-80B4-40F2-B862-3F768B540827}" type="datetimeFigureOut">
              <a:rPr lang="da-DK" smtClean="0"/>
              <a:t>12-12-2022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9F540-2007-4558-9829-386BB2C2B9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321178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F0F49-80B4-40F2-B862-3F768B540827}" type="datetimeFigureOut">
              <a:rPr lang="da-DK" smtClean="0"/>
              <a:t>12-12-2022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9F540-2007-4558-9829-386BB2C2B9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748506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k 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F0F49-80B4-40F2-B862-3F768B540827}" type="datetimeFigureOut">
              <a:rPr lang="da-DK" smtClean="0"/>
              <a:t>12-12-2022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9F540-2007-4558-9829-386BB2C2B9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000767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F0F49-80B4-40F2-B862-3F768B540827}" type="datetimeFigureOut">
              <a:rPr lang="da-DK" smtClean="0"/>
              <a:t>12-12-2022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9F540-2007-4558-9829-386BB2C2B9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891197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F0F49-80B4-40F2-B862-3F768B540827}" type="datetimeFigureOut">
              <a:rPr lang="da-DK" smtClean="0"/>
              <a:t>12-12-2022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9F540-2007-4558-9829-386BB2C2B9E1}" type="slidenum">
              <a:rPr lang="da-DK" smtClean="0"/>
              <a:t>‹nr.›</a:t>
            </a:fld>
            <a:endParaRPr lang="da-DK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994011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F0F49-80B4-40F2-B862-3F768B540827}" type="datetimeFigureOut">
              <a:rPr lang="da-DK" smtClean="0"/>
              <a:t>12-12-2022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9F540-2007-4558-9829-386BB2C2B9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600629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F0F49-80B4-40F2-B862-3F768B540827}" type="datetimeFigureOut">
              <a:rPr lang="da-DK" smtClean="0"/>
              <a:t>12-12-2022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9F540-2007-4558-9829-386BB2C2B9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790698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 med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F0F49-80B4-40F2-B862-3F768B540827}" type="datetimeFigureOut">
              <a:rPr lang="da-DK" smtClean="0"/>
              <a:t>12-12-2022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9F540-2007-4558-9829-386BB2C2B9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782332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F0F49-80B4-40F2-B862-3F768B540827}" type="datetimeFigureOut">
              <a:rPr lang="da-DK" smtClean="0"/>
              <a:t>12-12-2022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9F540-2007-4558-9829-386BB2C2B9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345445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F0F49-80B4-40F2-B862-3F768B540827}" type="datetimeFigureOut">
              <a:rPr lang="da-DK" smtClean="0"/>
              <a:t>12-12-2022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9F540-2007-4558-9829-386BB2C2B9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31996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1F5F0F49-80B4-40F2-B862-3F768B540827}" type="datetimeFigureOut">
              <a:rPr lang="da-DK" smtClean="0"/>
              <a:t>12-12-2022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DB49F540-2007-4558-9829-386BB2C2B9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91846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bg2">
                <a:shade val="92000"/>
                <a:satMod val="170000"/>
                <a:lumMod val="96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6D9B8C2-5259-4EE4-AB6B-862DB1DFF8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85DE3DFE-A7C8-4919-A2E6-8127463D59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9C714149-7A70-4179-85FF-8D86098FBE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1304" y="395711"/>
            <a:ext cx="4428601" cy="6066578"/>
          </a:xfrm>
          <a:prstGeom prst="roundRect">
            <a:avLst>
              <a:gd name="adj" fmla="val 5301"/>
            </a:avLst>
          </a:prstGeom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85E5FA7-2758-4E06-9126-C14B9DEE44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2F4EC79-0538-4727-90D1-571AADBA79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2095" y="1863042"/>
            <a:ext cx="5614603" cy="3131913"/>
          </a:xfrm>
        </p:spPr>
        <p:txBody>
          <a:bodyPr>
            <a:normAutofit fontScale="90000"/>
          </a:bodyPr>
          <a:lstStyle/>
          <a:p>
            <a:r>
              <a:rPr lang="da-DK" b="1" dirty="0"/>
              <a:t>Fokusområdet:</a:t>
            </a:r>
            <a:br>
              <a:rPr lang="da-DK" dirty="0"/>
            </a:br>
            <a:br>
              <a:rPr lang="da-DK" dirty="0"/>
            </a:br>
            <a:r>
              <a:rPr lang="da-DK" dirty="0"/>
              <a:t>Børns Håndhygiejne i daginstitutioner</a:t>
            </a:r>
            <a:br>
              <a:rPr lang="da-DK" dirty="0"/>
            </a:br>
            <a:endParaRPr lang="da-DK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32278EB9-344A-4486-AAA2-B58BB4E227B5}"/>
              </a:ext>
            </a:extLst>
          </p:cNvPr>
          <p:cNvSpPr txBox="1">
            <a:spLocks/>
          </p:cNvSpPr>
          <p:nvPr/>
        </p:nvSpPr>
        <p:spPr>
          <a:xfrm>
            <a:off x="653351" y="5331651"/>
            <a:ext cx="5614603" cy="5948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da-DK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Pia M. og Majken</a:t>
            </a:r>
          </a:p>
        </p:txBody>
      </p:sp>
    </p:spTree>
    <p:extLst>
      <p:ext uri="{BB962C8B-B14F-4D97-AF65-F5344CB8AC3E}">
        <p14:creationId xmlns:p14="http://schemas.microsoft.com/office/powerpoint/2010/main" val="24981910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A12867-1D6A-4DC8-9C75-DD00849999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232623"/>
            <a:ext cx="10364451" cy="1596177"/>
          </a:xfrm>
        </p:spPr>
        <p:txBody>
          <a:bodyPr/>
          <a:lstStyle/>
          <a:p>
            <a:r>
              <a:rPr lang="da-DK" dirty="0"/>
              <a:t>LOVGIVNING &amp; Anbefalinger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B911B56-2D78-454D-B7EE-0A7DA64B48E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828801"/>
            <a:ext cx="10363826" cy="4823791"/>
          </a:xfrm>
        </p:spPr>
        <p:txBody>
          <a:bodyPr>
            <a:normAutofit/>
          </a:bodyPr>
          <a:lstStyle/>
          <a:p>
            <a:r>
              <a:rPr lang="da-DK" dirty="0"/>
              <a:t>Hygiejneindsatsen findes i Sundhedslovens § 119. </a:t>
            </a:r>
            <a:br>
              <a:rPr lang="da-DK" dirty="0"/>
            </a:br>
            <a:r>
              <a:rPr lang="da-DK" dirty="0"/>
              <a:t>-Der er en række love og bekendtgørelser, som også har væsentlig betydning for kommunens hygiejneindsats</a:t>
            </a:r>
            <a:br>
              <a:rPr lang="da-DK" dirty="0"/>
            </a:br>
            <a:endParaRPr lang="da-DK" dirty="0"/>
          </a:p>
          <a:p>
            <a:r>
              <a:rPr lang="da-DK" dirty="0"/>
              <a:t>danske myndigheders anbefalinger, er at håndhygiejne til børn består i håndvask med vand og sæbe. Dette beror blandt andet på, at børn bør lære håndhygiejnerutiner, og at hånddesinfektion kun har den ønskede effekt, når hænderne er rene og tørre.</a:t>
            </a:r>
          </a:p>
          <a:p>
            <a:endParaRPr lang="da-DK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A2274B58-2B43-4446-8222-5E8527A172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9857" y="205407"/>
            <a:ext cx="1021553" cy="1596177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DB831333-BF61-493E-A310-F358389EF7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4384" y="205408"/>
            <a:ext cx="1021553" cy="1596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4792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9A4033-89FE-42DE-AB88-8716AD254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758" y="379978"/>
            <a:ext cx="10364451" cy="1596177"/>
          </a:xfrm>
        </p:spPr>
        <p:txBody>
          <a:bodyPr/>
          <a:lstStyle/>
          <a:p>
            <a:r>
              <a:rPr lang="da-DK" sz="3600" dirty="0">
                <a:latin typeface="Calibri" panose="020F0502020204030204" pitchFamily="34" charset="0"/>
                <a:ea typeface="Calibri" panose="020F0502020204030204" pitchFamily="34" charset="0"/>
              </a:rPr>
              <a:t>sygdomsforebyggende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F107E6B-3FD4-4451-8B33-A29EF0A5CEA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08383" y="1976155"/>
            <a:ext cx="10363826" cy="3424107"/>
          </a:xfrm>
        </p:spPr>
        <p:txBody>
          <a:bodyPr>
            <a:normAutofit/>
          </a:bodyPr>
          <a:lstStyle/>
          <a:p>
            <a:r>
              <a:rPr lang="da-DK" dirty="0"/>
              <a:t>Fjerner bakterier der ellers vil smitte til andre børn, ansatte og derefter tage bakterierne med ”hjem” til familierne.</a:t>
            </a:r>
            <a:br>
              <a:rPr lang="da-DK" dirty="0"/>
            </a:br>
            <a:endParaRPr lang="da-DK" dirty="0"/>
          </a:p>
          <a:p>
            <a:r>
              <a:rPr lang="da-DK" dirty="0"/>
              <a:t>Et dansk projekt med fokuseret håndhygiejneindsats i daginstitutioner, har vist et fald i sygeligheden blandt børnene på 34 procent.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4B0125B1-A2F6-4B52-BA69-3D0B3672CE3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8782" y="4068417"/>
            <a:ext cx="3942874" cy="2789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1193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374D8B-EE19-4051-B772-C89BCFF852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149" y="259662"/>
            <a:ext cx="10364451" cy="1596177"/>
          </a:xfrm>
        </p:spPr>
        <p:txBody>
          <a:bodyPr/>
          <a:lstStyle/>
          <a:p>
            <a:r>
              <a:rPr lang="da-DK" dirty="0"/>
              <a:t>MÅLGRUPPE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B48F70E-769C-4B7B-AE44-8435D280AB6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07756" y="1715444"/>
            <a:ext cx="10363826" cy="424574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a-DK" sz="2800" b="1" dirty="0">
                <a:latin typeface="Calibri" panose="020F0502020204030204" pitchFamily="34" charset="0"/>
                <a:ea typeface="Calibri" panose="020F0502020204030204" pitchFamily="34" charset="0"/>
              </a:rPr>
              <a:t>Primær børnene i institutioner</a:t>
            </a:r>
            <a:br>
              <a:rPr lang="da-DK" sz="2200" b="1" dirty="0"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da-DK" sz="2200" b="1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da-DK" dirty="0">
                <a:latin typeface="Calibri" panose="020F0502020204030204" pitchFamily="34" charset="0"/>
                <a:ea typeface="Calibri" panose="020F0502020204030204" pitchFamily="34" charset="0"/>
              </a:rPr>
              <a:t>Alle får glæde af dette tiltag, da det mindsker smitten mellem børnene og smitten hjem til familien og videre ud i samfundet.</a:t>
            </a:r>
          </a:p>
          <a:p>
            <a:pPr marL="0" indent="0">
              <a:buNone/>
            </a:pPr>
            <a:r>
              <a:rPr lang="da-DK" b="1" u="sng" dirty="0">
                <a:latin typeface="Calibri" panose="020F0502020204030204" pitchFamily="34" charset="0"/>
                <a:ea typeface="Calibri" panose="020F0502020204030204" pitchFamily="34" charset="0"/>
              </a:rPr>
              <a:t>Forbyggende:</a:t>
            </a:r>
          </a:p>
          <a:p>
            <a:r>
              <a:rPr lang="da-DK" dirty="0">
                <a:latin typeface="Calibri" panose="020F0502020204030204" pitchFamily="34" charset="0"/>
                <a:ea typeface="Calibri" panose="020F0502020204030204" pitchFamily="34" charset="0"/>
              </a:rPr>
              <a:t>Mindre sygdom Generelt</a:t>
            </a:r>
          </a:p>
          <a:p>
            <a:r>
              <a:rPr lang="da-DK" dirty="0">
                <a:latin typeface="Calibri" panose="020F0502020204030204" pitchFamily="34" charset="0"/>
                <a:ea typeface="Calibri" panose="020F0502020204030204" pitchFamily="34" charset="0"/>
              </a:rPr>
              <a:t>Børn fortsat socialiseres i institutioner</a:t>
            </a:r>
          </a:p>
          <a:p>
            <a:r>
              <a:rPr lang="da-DK" dirty="0">
                <a:latin typeface="Calibri" panose="020F0502020204030204" pitchFamily="34" charset="0"/>
                <a:ea typeface="Calibri" panose="020F0502020204030204" pitchFamily="34" charset="0"/>
              </a:rPr>
              <a:t>Mindre sygdom på arbejdspladserne – samfundet fungerer </a:t>
            </a:r>
          </a:p>
          <a:p>
            <a:endParaRPr lang="da-DK" sz="20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da-DK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F1C649AB-7AD0-4F60-8CD6-560C7FA52FC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858899" y="2668022"/>
            <a:ext cx="4054805" cy="3930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8115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A0F479-E2CF-4EBB-B9FB-FFD61306D4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326970"/>
            <a:ext cx="10364451" cy="1250040"/>
          </a:xfrm>
        </p:spPr>
        <p:txBody>
          <a:bodyPr>
            <a:normAutofit/>
          </a:bodyPr>
          <a:lstStyle/>
          <a:p>
            <a:r>
              <a:rPr lang="da-DK" sz="4400" b="1">
                <a:latin typeface="Calibri" panose="020F0502020204030204" pitchFamily="34" charset="0"/>
                <a:ea typeface="Calibri" panose="020F0502020204030204" pitchFamily="34" charset="0"/>
              </a:rPr>
              <a:t>målet</a:t>
            </a:r>
            <a:endParaRPr lang="da-DK" sz="4400" b="1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E919FD4-D623-4E58-9907-AC386A3591E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89721" y="1733747"/>
            <a:ext cx="11012558" cy="4505736"/>
          </a:xfrm>
        </p:spPr>
        <p:txBody>
          <a:bodyPr>
            <a:normAutofit/>
          </a:bodyPr>
          <a:lstStyle/>
          <a:p>
            <a:r>
              <a:rPr lang="da-DK" sz="3200" b="1" dirty="0">
                <a:latin typeface="Calibri" panose="020F0502020204030204" pitchFamily="34" charset="0"/>
                <a:ea typeface="Calibri" panose="020F0502020204030204" pitchFamily="34" charset="0"/>
              </a:rPr>
              <a:t>Målet er at vi giver vores børn en Sund basisviden om god håndhygiejne, som de kan bærer med resten af livet og videregive til næste generation!!!</a:t>
            </a:r>
            <a:br>
              <a:rPr lang="da-DK" sz="3200" b="1" dirty="0"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da-DK" sz="3200" b="1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da-DK" sz="3200" b="1" dirty="0">
                <a:latin typeface="Calibri" panose="020F0502020204030204" pitchFamily="34" charset="0"/>
                <a:ea typeface="Calibri" panose="020F0502020204030204" pitchFamily="34" charset="0"/>
              </a:rPr>
              <a:t>Vi ønsker at opnå: </a:t>
            </a:r>
          </a:p>
          <a:p>
            <a:pPr marL="0" indent="0">
              <a:buNone/>
            </a:pPr>
            <a:r>
              <a:rPr lang="da-DK" sz="3200" b="1" dirty="0">
                <a:latin typeface="Calibri" panose="020F0502020204030204" pitchFamily="34" charset="0"/>
                <a:ea typeface="Calibri" panose="020F0502020204030204" pitchFamily="34" charset="0"/>
              </a:rPr>
              <a:t>At God håndhygiejne bliver en naturlig ting i en travl hverdag.</a:t>
            </a:r>
          </a:p>
          <a:p>
            <a:pPr marL="0" indent="0">
              <a:buNone/>
            </a:pPr>
            <a:endParaRPr lang="da-DK" sz="2000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3445F114-1A66-4327-80FC-1B37520AC9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4312" y="206377"/>
            <a:ext cx="2361549" cy="1527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5838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bg2">
                <a:shade val="92000"/>
                <a:satMod val="170000"/>
                <a:lumMod val="96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>
            <a:extLst>
              <a:ext uri="{FF2B5EF4-FFF2-40B4-BE49-F238E27FC236}">
                <a16:creationId xmlns:a16="http://schemas.microsoft.com/office/drawing/2014/main" id="{E43006C0-9CF0-4AD0-9C72-B3F9942A80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9">
            <a:extLst>
              <a:ext uri="{FF2B5EF4-FFF2-40B4-BE49-F238E27FC236}">
                <a16:creationId xmlns:a16="http://schemas.microsoft.com/office/drawing/2014/main" id="{78A20B43-EA35-4D51-8E25-05F8B334E9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22" name="Rectangle 11">
            <a:extLst>
              <a:ext uri="{FF2B5EF4-FFF2-40B4-BE49-F238E27FC236}">
                <a16:creationId xmlns:a16="http://schemas.microsoft.com/office/drawing/2014/main" id="{53D1018B-412F-4D92-8F80-6D1E41C88D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">
            <a:extLst>
              <a:ext uri="{FF2B5EF4-FFF2-40B4-BE49-F238E27FC236}">
                <a16:creationId xmlns:a16="http://schemas.microsoft.com/office/drawing/2014/main" id="{B59371E8-E3A5-457E-A234-8A4F8B8256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Billede 1">
            <a:extLst>
              <a:ext uri="{FF2B5EF4-FFF2-40B4-BE49-F238E27FC236}">
                <a16:creationId xmlns:a16="http://schemas.microsoft.com/office/drawing/2014/main" id="{3BA8C99D-99CD-43C1-B35E-F7F6C764C9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8717" y="171306"/>
            <a:ext cx="4625923" cy="6515385"/>
          </a:xfrm>
          <a:prstGeom prst="roundRect">
            <a:avLst>
              <a:gd name="adj" fmla="val 5301"/>
            </a:avLst>
          </a:prstGeom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24" name="Picture 15">
            <a:extLst>
              <a:ext uri="{FF2B5EF4-FFF2-40B4-BE49-F238E27FC236}">
                <a16:creationId xmlns:a16="http://schemas.microsoft.com/office/drawing/2014/main" id="{4108FAA8-9416-4584-94E0-E60C0EF6F2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el 1">
            <a:extLst>
              <a:ext uri="{FF2B5EF4-FFF2-40B4-BE49-F238E27FC236}">
                <a16:creationId xmlns:a16="http://schemas.microsoft.com/office/drawing/2014/main" id="{8469A5B3-26D8-4CC1-A5DB-5F065B1AE7DF}"/>
              </a:ext>
            </a:extLst>
          </p:cNvPr>
          <p:cNvSpPr txBox="1">
            <a:spLocks/>
          </p:cNvSpPr>
          <p:nvPr/>
        </p:nvSpPr>
        <p:spPr>
          <a:xfrm>
            <a:off x="1022085" y="2883878"/>
            <a:ext cx="4356632" cy="16318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da-DK" sz="3700" b="1" dirty="0"/>
              <a:t>Plakat i </a:t>
            </a:r>
            <a:r>
              <a:rPr lang="da-DK" sz="3700" b="1" dirty="0" err="1"/>
              <a:t>Gardaroben</a:t>
            </a:r>
            <a:br>
              <a:rPr lang="da-DK" sz="3700" dirty="0"/>
            </a:br>
            <a:endParaRPr lang="da-DK" sz="3700" dirty="0"/>
          </a:p>
        </p:txBody>
      </p:sp>
    </p:spTree>
    <p:extLst>
      <p:ext uri="{BB962C8B-B14F-4D97-AF65-F5344CB8AC3E}">
        <p14:creationId xmlns:p14="http://schemas.microsoft.com/office/powerpoint/2010/main" val="4440863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bg2">
                <a:shade val="92000"/>
                <a:satMod val="170000"/>
                <a:lumMod val="96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166DB98-302A-46FE-BE82-C13AF10BC1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34059663-8A30-44C3-8C60-8F31A6FE55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3AFDCBDC-C4BD-48F4-B09E-D12871F713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588" y="232974"/>
            <a:ext cx="4506394" cy="6392050"/>
          </a:xfrm>
          <a:prstGeom prst="roundRect">
            <a:avLst>
              <a:gd name="adj" fmla="val 5301"/>
            </a:avLst>
          </a:prstGeom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DA5DBE7-7AAD-48D9-A121-8102870FD7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E1ACCB71-7519-4E11-8B0F-3286DF54E8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1702191"/>
            <a:ext cx="4356632" cy="2148057"/>
          </a:xfrm>
        </p:spPr>
        <p:txBody>
          <a:bodyPr>
            <a:normAutofit/>
          </a:bodyPr>
          <a:lstStyle/>
          <a:p>
            <a:r>
              <a:rPr lang="da-DK" sz="3700" b="1" dirty="0"/>
              <a:t>Plakat på Badeværelserne</a:t>
            </a:r>
            <a:br>
              <a:rPr lang="da-DK" sz="3700" dirty="0"/>
            </a:br>
            <a:endParaRPr lang="da-DK" sz="3700" dirty="0"/>
          </a:p>
        </p:txBody>
      </p:sp>
    </p:spTree>
    <p:extLst>
      <p:ext uri="{BB962C8B-B14F-4D97-AF65-F5344CB8AC3E}">
        <p14:creationId xmlns:p14="http://schemas.microsoft.com/office/powerpoint/2010/main" val="566879023"/>
      </p:ext>
    </p:extLst>
  </p:cSld>
  <p:clrMapOvr>
    <a:masterClrMapping/>
  </p:clrMapOvr>
</p:sld>
</file>

<file path=ppt/theme/theme1.xml><?xml version="1.0" encoding="utf-8"?>
<a:theme xmlns:a="http://schemas.openxmlformats.org/drawingml/2006/main" name="Dråbe">
  <a:themeElements>
    <a:clrScheme name="Dråbe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Dråbe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åbe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TM04033925[[fn=Dråbe]]</Template>
  <TotalTime>147</TotalTime>
  <Words>235</Words>
  <Application>Microsoft Office PowerPoint</Application>
  <PresentationFormat>Widescreen</PresentationFormat>
  <Paragraphs>21</Paragraphs>
  <Slides>7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1" baseType="lpstr">
      <vt:lpstr>Arial</vt:lpstr>
      <vt:lpstr>Calibri</vt:lpstr>
      <vt:lpstr>Tw Cen MT</vt:lpstr>
      <vt:lpstr>Dråbe</vt:lpstr>
      <vt:lpstr>Fokusområdet:  Børns Håndhygiejne i daginstitutioner </vt:lpstr>
      <vt:lpstr>LOVGIVNING &amp; Anbefalinger</vt:lpstr>
      <vt:lpstr>sygdomsforebyggende</vt:lpstr>
      <vt:lpstr>MÅLGRUPPE</vt:lpstr>
      <vt:lpstr>målet</vt:lpstr>
      <vt:lpstr>PowerPoint-præsentation</vt:lpstr>
      <vt:lpstr>Plakat på Badeværelserne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Fokusområdet:  Børns Håndhygiejne i daginstitutioner </dc:title>
  <dc:creator>Pia Mørup</dc:creator>
  <cp:lastModifiedBy>Pia Mørup</cp:lastModifiedBy>
  <cp:revision>5</cp:revision>
  <dcterms:created xsi:type="dcterms:W3CDTF">2022-12-12T10:15:28Z</dcterms:created>
  <dcterms:modified xsi:type="dcterms:W3CDTF">2022-12-12T12:43:17Z</dcterms:modified>
</cp:coreProperties>
</file>