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Lst>
  <p:notesMasterIdLst>
    <p:notesMasterId r:id="rId33"/>
  </p:notesMasterIdLst>
  <p:sldIdLst>
    <p:sldId id="282" r:id="rId3"/>
    <p:sldId id="257" r:id="rId4"/>
    <p:sldId id="275" r:id="rId5"/>
    <p:sldId id="283" r:id="rId6"/>
    <p:sldId id="276" r:id="rId7"/>
    <p:sldId id="277" r:id="rId8"/>
    <p:sldId id="278" r:id="rId9"/>
    <p:sldId id="279" r:id="rId10"/>
    <p:sldId id="280" r:id="rId11"/>
    <p:sldId id="258" r:id="rId12"/>
    <p:sldId id="259" r:id="rId13"/>
    <p:sldId id="285" r:id="rId14"/>
    <p:sldId id="260" r:id="rId15"/>
    <p:sldId id="289" r:id="rId16"/>
    <p:sldId id="261" r:id="rId17"/>
    <p:sldId id="284" r:id="rId18"/>
    <p:sldId id="262" r:id="rId19"/>
    <p:sldId id="267" r:id="rId20"/>
    <p:sldId id="263" r:id="rId21"/>
    <p:sldId id="264" r:id="rId22"/>
    <p:sldId id="265" r:id="rId23"/>
    <p:sldId id="268" r:id="rId24"/>
    <p:sldId id="286" r:id="rId25"/>
    <p:sldId id="266" r:id="rId26"/>
    <p:sldId id="269" r:id="rId27"/>
    <p:sldId id="271" r:id="rId28"/>
    <p:sldId id="288" r:id="rId29"/>
    <p:sldId id="281" r:id="rId30"/>
    <p:sldId id="287" r:id="rId31"/>
    <p:sldId id="27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jørg Elisabeth T. Andersen" initials="BETA" lastIdx="1" clrIdx="0">
    <p:extLst>
      <p:ext uri="{19B8F6BF-5375-455C-9EA6-DF929625EA0E}">
        <p15:presenceInfo xmlns:p15="http://schemas.microsoft.com/office/powerpoint/2012/main" userId="S::beta@edu.mercantec.dk::a5714199-d945-47a7-bea6-f5a7b3c724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447"/>
    <p:restoredTop sz="94665"/>
  </p:normalViewPr>
  <p:slideViewPr>
    <p:cSldViewPr snapToGrid="0" snapToObjects="1">
      <p:cViewPr varScale="1">
        <p:scale>
          <a:sx n="85" d="100"/>
          <a:sy n="85" d="100"/>
        </p:scale>
        <p:origin x="176" y="1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1CF86C-9FF6-C04E-9448-F8F91B988567}" type="doc">
      <dgm:prSet loTypeId="urn:microsoft.com/office/officeart/2005/8/layout/cycle1" loCatId="" qsTypeId="urn:microsoft.com/office/officeart/2005/8/quickstyle/simple4" qsCatId="simple" csTypeId="urn:microsoft.com/office/officeart/2005/8/colors/accent1_2" csCatId="accent1" phldr="1"/>
      <dgm:spPr/>
      <dgm:t>
        <a:bodyPr/>
        <a:lstStyle/>
        <a:p>
          <a:endParaRPr lang="da-DK"/>
        </a:p>
      </dgm:t>
    </dgm:pt>
    <dgm:pt modelId="{50DCD082-FAD3-9F4B-A760-96E3E9CDABDD}">
      <dgm:prSet phldrT="[Tekst]" custT="1"/>
      <dgm:spPr/>
      <dgm:t>
        <a:bodyPr/>
        <a:lstStyle/>
        <a:p>
          <a:r>
            <a:rPr lang="da-DK" sz="2800" dirty="0"/>
            <a:t>Teksthelhed</a:t>
          </a:r>
          <a:endParaRPr lang="da-DK" sz="2400" dirty="0"/>
        </a:p>
      </dgm:t>
    </dgm:pt>
    <dgm:pt modelId="{5C73C56C-FA7E-FD44-9633-53779E54A0A6}" type="parTrans" cxnId="{A179BC35-C597-584D-9347-FA9C1937591B}">
      <dgm:prSet/>
      <dgm:spPr/>
      <dgm:t>
        <a:bodyPr/>
        <a:lstStyle/>
        <a:p>
          <a:endParaRPr lang="da-DK"/>
        </a:p>
      </dgm:t>
    </dgm:pt>
    <dgm:pt modelId="{4001A940-D920-8544-91B0-A5D38123EB91}" type="sibTrans" cxnId="{A179BC35-C597-584D-9347-FA9C1937591B}">
      <dgm:prSet/>
      <dgm:spPr/>
      <dgm:t>
        <a:bodyPr/>
        <a:lstStyle/>
        <a:p>
          <a:endParaRPr lang="da-DK"/>
        </a:p>
      </dgm:t>
    </dgm:pt>
    <dgm:pt modelId="{3A688CD9-EBA9-B946-AD1C-3CE7E03B02A9}">
      <dgm:prSet phldrT="[Tekst]" custT="1"/>
      <dgm:spPr/>
      <dgm:t>
        <a:bodyPr/>
        <a:lstStyle/>
        <a:p>
          <a:r>
            <a:rPr lang="da-DK" sz="2800" dirty="0"/>
            <a:t>Tekstdel</a:t>
          </a:r>
          <a:endParaRPr lang="da-DK" sz="2400" dirty="0"/>
        </a:p>
      </dgm:t>
    </dgm:pt>
    <dgm:pt modelId="{C6CCA10A-9CA8-F947-B3C6-4E1EDFF15D27}" type="parTrans" cxnId="{D2E722B2-F12B-6748-9FA8-38E149476336}">
      <dgm:prSet/>
      <dgm:spPr/>
      <dgm:t>
        <a:bodyPr/>
        <a:lstStyle/>
        <a:p>
          <a:endParaRPr lang="da-DK"/>
        </a:p>
      </dgm:t>
    </dgm:pt>
    <dgm:pt modelId="{384FFF4E-36BF-0B4C-B8E1-50820A29A41A}" type="sibTrans" cxnId="{D2E722B2-F12B-6748-9FA8-38E149476336}">
      <dgm:prSet/>
      <dgm:spPr/>
      <dgm:t>
        <a:bodyPr/>
        <a:lstStyle/>
        <a:p>
          <a:endParaRPr lang="da-DK"/>
        </a:p>
      </dgm:t>
    </dgm:pt>
    <dgm:pt modelId="{3F48E61E-548D-EB41-A6C5-988A7A06E44A}" type="pres">
      <dgm:prSet presAssocID="{551CF86C-9FF6-C04E-9448-F8F91B988567}" presName="cycle" presStyleCnt="0">
        <dgm:presLayoutVars>
          <dgm:dir/>
          <dgm:resizeHandles val="exact"/>
        </dgm:presLayoutVars>
      </dgm:prSet>
      <dgm:spPr/>
    </dgm:pt>
    <dgm:pt modelId="{2110E6D0-3614-1B44-B8CB-792CC0D5B6B6}" type="pres">
      <dgm:prSet presAssocID="{50DCD082-FAD3-9F4B-A760-96E3E9CDABDD}" presName="dummy" presStyleCnt="0"/>
      <dgm:spPr/>
    </dgm:pt>
    <dgm:pt modelId="{96EB5EAD-6972-F94C-B8B1-E34695060A93}" type="pres">
      <dgm:prSet presAssocID="{50DCD082-FAD3-9F4B-A760-96E3E9CDABDD}" presName="node" presStyleLbl="revTx" presStyleIdx="0" presStyleCnt="2" custScaleX="186834" custRadScaleRad="115950">
        <dgm:presLayoutVars>
          <dgm:bulletEnabled val="1"/>
        </dgm:presLayoutVars>
      </dgm:prSet>
      <dgm:spPr/>
    </dgm:pt>
    <dgm:pt modelId="{4595F72B-008A-9B46-9C88-C0DE0CC28821}" type="pres">
      <dgm:prSet presAssocID="{4001A940-D920-8544-91B0-A5D38123EB91}" presName="sibTrans" presStyleLbl="node1" presStyleIdx="0" presStyleCnt="2" custLinFactNeighborX="634" custLinFactNeighborY="-13306"/>
      <dgm:spPr/>
    </dgm:pt>
    <dgm:pt modelId="{EFE984F1-E3B8-DC46-9447-0DFC6AF51C84}" type="pres">
      <dgm:prSet presAssocID="{3A688CD9-EBA9-B946-AD1C-3CE7E03B02A9}" presName="dummy" presStyleCnt="0"/>
      <dgm:spPr/>
    </dgm:pt>
    <dgm:pt modelId="{825E4BCD-4B07-E94C-A39C-C1723EE02A30}" type="pres">
      <dgm:prSet presAssocID="{3A688CD9-EBA9-B946-AD1C-3CE7E03B02A9}" presName="node" presStyleLbl="revTx" presStyleIdx="1" presStyleCnt="2" custScaleX="150227" custRadScaleRad="93620">
        <dgm:presLayoutVars>
          <dgm:bulletEnabled val="1"/>
        </dgm:presLayoutVars>
      </dgm:prSet>
      <dgm:spPr/>
    </dgm:pt>
    <dgm:pt modelId="{A2AEA472-22B0-4A41-99B0-A2717F3488E1}" type="pres">
      <dgm:prSet presAssocID="{384FFF4E-36BF-0B4C-B8E1-50820A29A41A}" presName="sibTrans" presStyleLbl="node1" presStyleIdx="1" presStyleCnt="2" custLinFactNeighborX="1268" custLinFactNeighborY="12672"/>
      <dgm:spPr/>
    </dgm:pt>
  </dgm:ptLst>
  <dgm:cxnLst>
    <dgm:cxn modelId="{23843C00-5174-E849-903F-02515FAD399C}" type="presOf" srcId="{551CF86C-9FF6-C04E-9448-F8F91B988567}" destId="{3F48E61E-548D-EB41-A6C5-988A7A06E44A}" srcOrd="0" destOrd="0" presId="urn:microsoft.com/office/officeart/2005/8/layout/cycle1"/>
    <dgm:cxn modelId="{1DA83425-A5EE-724E-833F-A191026C2B19}" type="presOf" srcId="{384FFF4E-36BF-0B4C-B8E1-50820A29A41A}" destId="{A2AEA472-22B0-4A41-99B0-A2717F3488E1}" srcOrd="0" destOrd="0" presId="urn:microsoft.com/office/officeart/2005/8/layout/cycle1"/>
    <dgm:cxn modelId="{A179BC35-C597-584D-9347-FA9C1937591B}" srcId="{551CF86C-9FF6-C04E-9448-F8F91B988567}" destId="{50DCD082-FAD3-9F4B-A760-96E3E9CDABDD}" srcOrd="0" destOrd="0" parTransId="{5C73C56C-FA7E-FD44-9633-53779E54A0A6}" sibTransId="{4001A940-D920-8544-91B0-A5D38123EB91}"/>
    <dgm:cxn modelId="{740F564A-38D2-2D49-87E0-EAE6D7D9A6BC}" type="presOf" srcId="{50DCD082-FAD3-9F4B-A760-96E3E9CDABDD}" destId="{96EB5EAD-6972-F94C-B8B1-E34695060A93}" srcOrd="0" destOrd="0" presId="urn:microsoft.com/office/officeart/2005/8/layout/cycle1"/>
    <dgm:cxn modelId="{D2E722B2-F12B-6748-9FA8-38E149476336}" srcId="{551CF86C-9FF6-C04E-9448-F8F91B988567}" destId="{3A688CD9-EBA9-B946-AD1C-3CE7E03B02A9}" srcOrd="1" destOrd="0" parTransId="{C6CCA10A-9CA8-F947-B3C6-4E1EDFF15D27}" sibTransId="{384FFF4E-36BF-0B4C-B8E1-50820A29A41A}"/>
    <dgm:cxn modelId="{F52340DA-81CD-9043-84BC-8DCFDA3790A9}" type="presOf" srcId="{4001A940-D920-8544-91B0-A5D38123EB91}" destId="{4595F72B-008A-9B46-9C88-C0DE0CC28821}" srcOrd="0" destOrd="0" presId="urn:microsoft.com/office/officeart/2005/8/layout/cycle1"/>
    <dgm:cxn modelId="{DDDD40E3-8F07-6444-8B7C-B2551D9C3973}" type="presOf" srcId="{3A688CD9-EBA9-B946-AD1C-3CE7E03B02A9}" destId="{825E4BCD-4B07-E94C-A39C-C1723EE02A30}" srcOrd="0" destOrd="0" presId="urn:microsoft.com/office/officeart/2005/8/layout/cycle1"/>
    <dgm:cxn modelId="{B3E233BF-D6D2-2044-8488-2E5D214555EB}" type="presParOf" srcId="{3F48E61E-548D-EB41-A6C5-988A7A06E44A}" destId="{2110E6D0-3614-1B44-B8CB-792CC0D5B6B6}" srcOrd="0" destOrd="0" presId="urn:microsoft.com/office/officeart/2005/8/layout/cycle1"/>
    <dgm:cxn modelId="{45052A64-D441-224A-A22A-AD14C80992A2}" type="presParOf" srcId="{3F48E61E-548D-EB41-A6C5-988A7A06E44A}" destId="{96EB5EAD-6972-F94C-B8B1-E34695060A93}" srcOrd="1" destOrd="0" presId="urn:microsoft.com/office/officeart/2005/8/layout/cycle1"/>
    <dgm:cxn modelId="{4C22B453-D860-2C4F-965C-6D11AEA0981B}" type="presParOf" srcId="{3F48E61E-548D-EB41-A6C5-988A7A06E44A}" destId="{4595F72B-008A-9B46-9C88-C0DE0CC28821}" srcOrd="2" destOrd="0" presId="urn:microsoft.com/office/officeart/2005/8/layout/cycle1"/>
    <dgm:cxn modelId="{1FFA9FBC-08DE-FD44-8FE4-93504F0D5161}" type="presParOf" srcId="{3F48E61E-548D-EB41-A6C5-988A7A06E44A}" destId="{EFE984F1-E3B8-DC46-9447-0DFC6AF51C84}" srcOrd="3" destOrd="0" presId="urn:microsoft.com/office/officeart/2005/8/layout/cycle1"/>
    <dgm:cxn modelId="{DF4B405A-89BB-FC4E-80D8-9FD7C6E8DEFD}" type="presParOf" srcId="{3F48E61E-548D-EB41-A6C5-988A7A06E44A}" destId="{825E4BCD-4B07-E94C-A39C-C1723EE02A30}" srcOrd="4" destOrd="0" presId="urn:microsoft.com/office/officeart/2005/8/layout/cycle1"/>
    <dgm:cxn modelId="{FAF5C8F1-64CD-574C-BE06-120C54627801}" type="presParOf" srcId="{3F48E61E-548D-EB41-A6C5-988A7A06E44A}" destId="{A2AEA472-22B0-4A41-99B0-A2717F3488E1}" srcOrd="5"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B5EAD-6972-F94C-B8B1-E34695060A93}">
      <dsp:nvSpPr>
        <dsp:cNvPr id="0" name=""/>
        <dsp:cNvSpPr/>
      </dsp:nvSpPr>
      <dsp:spPr>
        <a:xfrm>
          <a:off x="1635944" y="617644"/>
          <a:ext cx="2184544" cy="1169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da-DK" sz="2800" kern="1200" dirty="0"/>
            <a:t>Teksthelhed</a:t>
          </a:r>
          <a:endParaRPr lang="da-DK" sz="2400" kern="1200" dirty="0"/>
        </a:p>
      </dsp:txBody>
      <dsp:txXfrm>
        <a:off x="1635944" y="617644"/>
        <a:ext cx="2184544" cy="1169243"/>
      </dsp:txXfrm>
    </dsp:sp>
    <dsp:sp modelId="{4595F72B-008A-9B46-9C88-C0DE0CC28821}">
      <dsp:nvSpPr>
        <dsp:cNvPr id="0" name=""/>
        <dsp:cNvSpPr/>
      </dsp:nvSpPr>
      <dsp:spPr>
        <a:xfrm>
          <a:off x="624574" y="-368026"/>
          <a:ext cx="2405250" cy="2405250"/>
        </a:xfrm>
        <a:prstGeom prst="circularArrow">
          <a:avLst>
            <a:gd name="adj1" fmla="val 9479"/>
            <a:gd name="adj2" fmla="val 684642"/>
            <a:gd name="adj3" fmla="val 7630004"/>
            <a:gd name="adj4" fmla="val 2485354"/>
            <a:gd name="adj5" fmla="val 11059"/>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25E4BCD-4B07-E94C-A39C-C1723EE02A30}">
      <dsp:nvSpPr>
        <dsp:cNvPr id="0" name=""/>
        <dsp:cNvSpPr/>
      </dsp:nvSpPr>
      <dsp:spPr>
        <a:xfrm>
          <a:off x="-319" y="617644"/>
          <a:ext cx="1756519" cy="1169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da-DK" sz="2800" kern="1200" dirty="0"/>
            <a:t>Tekstdel</a:t>
          </a:r>
          <a:endParaRPr lang="da-DK" sz="2400" kern="1200" dirty="0"/>
        </a:p>
      </dsp:txBody>
      <dsp:txXfrm>
        <a:off x="-319" y="617644"/>
        <a:ext cx="1756519" cy="1169243"/>
      </dsp:txXfrm>
    </dsp:sp>
    <dsp:sp modelId="{A2AEA472-22B0-4A41-99B0-A2717F3488E1}">
      <dsp:nvSpPr>
        <dsp:cNvPr id="0" name=""/>
        <dsp:cNvSpPr/>
      </dsp:nvSpPr>
      <dsp:spPr>
        <a:xfrm>
          <a:off x="639824" y="352059"/>
          <a:ext cx="2405250" cy="2405250"/>
        </a:xfrm>
        <a:prstGeom prst="circularArrow">
          <a:avLst>
            <a:gd name="adj1" fmla="val 9479"/>
            <a:gd name="adj2" fmla="val 684642"/>
            <a:gd name="adj3" fmla="val 18430004"/>
            <a:gd name="adj4" fmla="val 13285354"/>
            <a:gd name="adj5" fmla="val 11059"/>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E737E-3554-4A44-84A8-2E60C26B9994}" type="datetimeFigureOut">
              <a:rPr lang="da-DK" smtClean="0"/>
              <a:t>20.02.2023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67B344-4AA2-C848-BB65-B99E41A0A839}" type="slidenum">
              <a:rPr lang="da-DK" smtClean="0"/>
              <a:t>‹nr.›</a:t>
            </a:fld>
            <a:endParaRPr lang="da-DK"/>
          </a:p>
        </p:txBody>
      </p:sp>
    </p:spTree>
    <p:extLst>
      <p:ext uri="{BB962C8B-B14F-4D97-AF65-F5344CB8AC3E}">
        <p14:creationId xmlns:p14="http://schemas.microsoft.com/office/powerpoint/2010/main" val="82850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CD863EC8-BC53-4F67-BF2E-D5855492EB0D}" type="slidenum">
              <a:rPr lang="da-DK" smtClean="0"/>
              <a:t>6</a:t>
            </a:fld>
            <a:endParaRPr lang="da-DK"/>
          </a:p>
        </p:txBody>
      </p:sp>
    </p:spTree>
    <p:extLst>
      <p:ext uri="{BB962C8B-B14F-4D97-AF65-F5344CB8AC3E}">
        <p14:creationId xmlns:p14="http://schemas.microsoft.com/office/powerpoint/2010/main" val="1346009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339190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7237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5465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1513351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A014DB0-EB70-324A-836F-902CA4228648}" type="datetimeFigureOut">
              <a:rPr lang="da-DK" smtClean="0"/>
              <a:t>20.02.2023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883489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2A014DB0-EB70-324A-836F-902CA4228648}" type="datetimeFigureOut">
              <a:rPr lang="da-DK" smtClean="0"/>
              <a:t>20.02.2023</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289213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14DB0-EB70-324A-836F-902CA4228648}" type="datetimeFigureOut">
              <a:rPr lang="da-DK" smtClean="0"/>
              <a:t>20.02.2023</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129803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154553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1227722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1568084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917492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D9996D-A374-CE4E-BE38-C9223D0883D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9752D92-6317-2E4E-A8D1-A212701BB3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17BF1DE-358B-A942-9578-2A893EF8B528}"/>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24F82383-513A-304E-B1EE-36EC949F8D9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0371D5A-7582-5F41-8D09-BB7A72FA84A1}"/>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81337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B1E34-FCEC-C640-BB90-3D27DCD5C23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2A409E3-ED75-0A4D-9EE9-6616544B437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7D84B38-C580-1340-B4EA-3BF2554AAAD8}"/>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5C5DA289-D55B-7149-8ED8-DBA80B3B52A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777ADA6-ADAB-F24F-A2E3-A54BC20836C9}"/>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2158665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4F0D00-829E-A54E-9A0A-FDF9B32B1369}"/>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413BDEB-8BC3-AB43-99B5-9D9167491D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54A8963-5F53-4545-9178-9B2C33B245AA}"/>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35527E2B-9130-7041-88EB-42C8CD28D11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AA166F1-0D5F-E741-AF2F-17EDA0EB5845}"/>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750327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5F62B-A98B-364C-862F-9F372B88A7F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D7D88AC-1568-7F43-9952-740102D9A4C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07BC7B5-7F48-4942-B851-C34DFD788D7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8A98BDF-A15E-AC48-A490-5035942BF61E}"/>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Pladsholder til sidefod 5">
            <a:extLst>
              <a:ext uri="{FF2B5EF4-FFF2-40B4-BE49-F238E27FC236}">
                <a16:creationId xmlns:a16="http://schemas.microsoft.com/office/drawing/2014/main" id="{B6445946-89A4-8949-B13A-FF9A3292809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EAEEBB9-D378-E44E-BC20-709035CC5E17}"/>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45487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71C7F3-B89C-AF4B-815F-AD05BCCB9F5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F644318-3E4F-0344-AE3B-49F79954F5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70BEAEC-B9EA-284E-8A50-A99311B8C55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C135701-8B5B-E947-96B2-FD4E86E7AB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8B31987A-AD17-944B-BAAE-8716BF7CF15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D16638D-4EC4-1442-8837-870B3B1ECE94}"/>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8" name="Pladsholder til sidefod 7">
            <a:extLst>
              <a:ext uri="{FF2B5EF4-FFF2-40B4-BE49-F238E27FC236}">
                <a16:creationId xmlns:a16="http://schemas.microsoft.com/office/drawing/2014/main" id="{69982590-DA56-5944-A2B3-210EE3D1B56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22C2FCF-1806-6A44-9EA5-80096C8385C8}"/>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761394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B51490-5234-9F48-8564-1AD2653E4F6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80B21A7-541D-C143-BB3F-2660D59A2CD5}"/>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4" name="Pladsholder til sidefod 3">
            <a:extLst>
              <a:ext uri="{FF2B5EF4-FFF2-40B4-BE49-F238E27FC236}">
                <a16:creationId xmlns:a16="http://schemas.microsoft.com/office/drawing/2014/main" id="{0B1C41C5-1A2F-FE4B-8296-04C0FF9C2C0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01A6CAA-DFDD-0C4D-AC89-26D64A6EDC32}"/>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52383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E1A4CCBF-9E31-0842-A72D-80ADC8D6484C}"/>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3" name="Pladsholder til sidefod 2">
            <a:extLst>
              <a:ext uri="{FF2B5EF4-FFF2-40B4-BE49-F238E27FC236}">
                <a16:creationId xmlns:a16="http://schemas.microsoft.com/office/drawing/2014/main" id="{FF9DB54C-2C19-0C4B-9CFF-04D00AF7E778}"/>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7C805EA-8FEC-E449-8073-D529C08733C2}"/>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4165718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801132-4956-3E48-9007-AF258388745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F4CA693-BF8B-AF48-9B51-495EA75EF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0182D34-B643-584A-A433-426876118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ABEC6C1-5920-BC4A-80DA-F2B0245684A9}"/>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Pladsholder til sidefod 5">
            <a:extLst>
              <a:ext uri="{FF2B5EF4-FFF2-40B4-BE49-F238E27FC236}">
                <a16:creationId xmlns:a16="http://schemas.microsoft.com/office/drawing/2014/main" id="{986469EB-1FA5-1048-A1F5-E4BD1078372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F28CB0-A9B1-5C49-BC65-C75460D7A8E0}"/>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205262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CF930-71B3-8E43-B97E-C404C1C9D4C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33AD1E6-8493-C349-9A62-7DF92CCA23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BA6A9C4-7713-774F-81B7-21DB5E0E5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71F8905-8260-6D40-A130-FD6AFFFD413C}"/>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6" name="Pladsholder til sidefod 5">
            <a:extLst>
              <a:ext uri="{FF2B5EF4-FFF2-40B4-BE49-F238E27FC236}">
                <a16:creationId xmlns:a16="http://schemas.microsoft.com/office/drawing/2014/main" id="{B1E80D69-EBFE-854C-A344-58656BBED67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9E8D9EF-E245-0F4B-8F2D-F782367E2C5F}"/>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4163411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CFF9FD-68B4-9749-99FC-0343F7AEA38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6FFB8DDB-6DD9-5D4F-BC8B-38385304C20B}"/>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47FBC11-3D55-324C-B97B-554BA9F545C3}"/>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8A6C0F53-D8AF-2D43-ABF8-68BCE5AABB1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35A0D20-9C5A-EE40-BA38-1D2A0025AA7F}"/>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3096599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F2E403D-0185-F443-ABC6-8CF066EB6C1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3710390-83C0-F449-83E6-9662B953442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CAD4442-F5A6-BF4D-9C2A-81AFAD7B83A3}"/>
              </a:ext>
            </a:extLst>
          </p:cNvPr>
          <p:cNvSpPr>
            <a:spLocks noGrp="1"/>
          </p:cNvSpPr>
          <p:nvPr>
            <p:ph type="dt" sz="half" idx="10"/>
          </p:nvPr>
        </p:nvSpPr>
        <p:spPr/>
        <p:txBody>
          <a:body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B21E2C73-5351-B24C-9977-F8D2C69EA1E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89AB775-558D-FD41-9D60-F8D8952C68BD}"/>
              </a:ext>
            </a:extLst>
          </p:cNvPr>
          <p:cNvSpPr>
            <a:spLocks noGrp="1"/>
          </p:cNvSpPr>
          <p:nvPr>
            <p:ph type="sldNum" sz="quarter" idx="12"/>
          </p:nvPr>
        </p:nvSpPr>
        <p:spPr/>
        <p:txBody>
          <a:bodyPr/>
          <a:lstStyle/>
          <a:p>
            <a:fld id="{90951C8C-1FD4-D84D-B294-592AEF5DA2D7}" type="slidenum">
              <a:rPr lang="da-DK" smtClean="0"/>
              <a:t>‹nr.›</a:t>
            </a:fld>
            <a:endParaRPr lang="da-DK"/>
          </a:p>
        </p:txBody>
      </p:sp>
    </p:spTree>
    <p:extLst>
      <p:ext uri="{BB962C8B-B14F-4D97-AF65-F5344CB8AC3E}">
        <p14:creationId xmlns:p14="http://schemas.microsoft.com/office/powerpoint/2010/main" val="158398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14DB0-EB70-324A-836F-902CA4228648}" type="datetimeFigureOut">
              <a:rPr lang="da-DK" smtClean="0"/>
              <a:t>20.02.2023</a:t>
            </a:fld>
            <a:endParaRPr lang="da-D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51C8C-1FD4-D84D-B294-592AEF5DA2D7}" type="slidenum">
              <a:rPr lang="da-DK" smtClean="0"/>
              <a:t>‹nr.›</a:t>
            </a:fld>
            <a:endParaRPr lang="da-DK"/>
          </a:p>
        </p:txBody>
      </p:sp>
    </p:spTree>
    <p:extLst>
      <p:ext uri="{BB962C8B-B14F-4D97-AF65-F5344CB8AC3E}">
        <p14:creationId xmlns:p14="http://schemas.microsoft.com/office/powerpoint/2010/main" val="30242227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2C8BD90-37FC-9246-878B-D9E0F9F5FF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75FBBBB-C8DD-CB49-AE49-E9FA45F305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FE362FF-2013-AC4A-8534-AB9277417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14DB0-EB70-324A-836F-902CA4228648}" type="datetimeFigureOut">
              <a:rPr lang="da-DK" smtClean="0"/>
              <a:t>20.02.2023</a:t>
            </a:fld>
            <a:endParaRPr lang="da-DK"/>
          </a:p>
        </p:txBody>
      </p:sp>
      <p:sp>
        <p:nvSpPr>
          <p:cNvPr id="5" name="Pladsholder til sidefod 4">
            <a:extLst>
              <a:ext uri="{FF2B5EF4-FFF2-40B4-BE49-F238E27FC236}">
                <a16:creationId xmlns:a16="http://schemas.microsoft.com/office/drawing/2014/main" id="{58E72AE0-A766-9B4F-9947-D3AAF7EFA0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45ACAF1-8363-1141-B4C5-F391280CDC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51C8C-1FD4-D84D-B294-592AEF5DA2D7}" type="slidenum">
              <a:rPr lang="da-DK" smtClean="0"/>
              <a:t>‹nr.›</a:t>
            </a:fld>
            <a:endParaRPr lang="da-DK"/>
          </a:p>
        </p:txBody>
      </p:sp>
    </p:spTree>
    <p:extLst>
      <p:ext uri="{BB962C8B-B14F-4D97-AF65-F5344CB8AC3E}">
        <p14:creationId xmlns:p14="http://schemas.microsoft.com/office/powerpoint/2010/main" val="3470225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tiff"/><Relationship Id="rId7" Type="http://schemas.openxmlformats.org/officeDocument/2006/relationships/image" Target="../media/image8.tiff"/><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tiff"/><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tiff"/><Relationship Id="rId7" Type="http://schemas.openxmlformats.org/officeDocument/2006/relationships/image" Target="../media/image20.png"/><Relationship Id="rId2" Type="http://schemas.openxmlformats.org/officeDocument/2006/relationships/image" Target="../media/image15.tiff"/><Relationship Id="rId1" Type="http://schemas.openxmlformats.org/officeDocument/2006/relationships/slideLayout" Target="../slideLayouts/slideLayout2.xml"/><Relationship Id="rId6" Type="http://schemas.openxmlformats.org/officeDocument/2006/relationships/image" Target="../media/image19.tiff"/><Relationship Id="rId5" Type="http://schemas.openxmlformats.org/officeDocument/2006/relationships/image" Target="../media/image18.tiff"/><Relationship Id="rId4" Type="http://schemas.openxmlformats.org/officeDocument/2006/relationships/image" Target="../media/image17.tiff"/></Relationships>
</file>

<file path=ppt/slides/_rels/slide11.xml.rels><?xml version="1.0" encoding="UTF-8" standalone="yes"?>
<Relationships xmlns="http://schemas.openxmlformats.org/package/2006/relationships"><Relationship Id="rId3" Type="http://schemas.openxmlformats.org/officeDocument/2006/relationships/hyperlink" Target="https://hbdansk.systime.dk/index.php?id=195"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bdansk.systime.dk/index.php?id=240#c882"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Caspar_David_Friedrich" TargetMode="External"/><Relationship Id="rId2" Type="http://schemas.openxmlformats.org/officeDocument/2006/relationships/image" Target="../media/image28.tiff"/><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20.xml.rels><?xml version="1.0" encoding="UTF-8" standalone="yes"?>
<Relationships xmlns="http://schemas.openxmlformats.org/package/2006/relationships"><Relationship Id="rId3" Type="http://schemas.openxmlformats.org/officeDocument/2006/relationships/hyperlink" Target="https://da.wikipedia.org/wiki/H.A._Brendekilde" TargetMode="External"/><Relationship Id="rId2" Type="http://schemas.openxmlformats.org/officeDocument/2006/relationships/image" Target="../media/image29.tiff"/><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21.xml.rels><?xml version="1.0" encoding="UTF-8" standalone="yes"?>
<Relationships xmlns="http://schemas.openxmlformats.org/package/2006/relationships"><Relationship Id="rId8" Type="http://schemas.openxmlformats.org/officeDocument/2006/relationships/hyperlink" Target="https://hbdansk.systime.dk/index.php?id=222#c726" TargetMode="External"/><Relationship Id="rId3" Type="http://schemas.openxmlformats.org/officeDocument/2006/relationships/hyperlink" Target="https://hbdansk.systime.dk/index.php?id=222#c732" TargetMode="External"/><Relationship Id="rId7" Type="http://schemas.openxmlformats.org/officeDocument/2006/relationships/hyperlink" Target="https://hbdansk.systime.dk/index.php?id=222#c727" TargetMode="External"/><Relationship Id="rId2" Type="http://schemas.openxmlformats.org/officeDocument/2006/relationships/image" Target="../media/image30.tiff"/><Relationship Id="rId1" Type="http://schemas.openxmlformats.org/officeDocument/2006/relationships/slideLayout" Target="../slideLayouts/slideLayout2.xml"/><Relationship Id="rId6" Type="http://schemas.openxmlformats.org/officeDocument/2006/relationships/hyperlink" Target="https://hbdansk.systime.dk/index.php?id=222#c729" TargetMode="External"/><Relationship Id="rId5" Type="http://schemas.openxmlformats.org/officeDocument/2006/relationships/hyperlink" Target="https://hbdansk.systime.dk/index.php?id=222#c731" TargetMode="External"/><Relationship Id="rId4" Type="http://schemas.openxmlformats.org/officeDocument/2006/relationships/hyperlink" Target="https://hbdansk.systime.dk/index.php?id=222#c730"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youtube.com/watch?v=hL9nX3UTAeg" TargetMode="Externa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24.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bdansk.systime.dk/index.php?id=222#c732" TargetMode="External"/><Relationship Id="rId7" Type="http://schemas.openxmlformats.org/officeDocument/2006/relationships/hyperlink" Target="https://hbdansk.systime.dk/index.php?id=222#c726" TargetMode="External"/><Relationship Id="rId2" Type="http://schemas.openxmlformats.org/officeDocument/2006/relationships/hyperlink" Target="https://hbdansk.systime.dk/index.php?id=222#c730" TargetMode="External"/><Relationship Id="rId1" Type="http://schemas.openxmlformats.org/officeDocument/2006/relationships/slideLayout" Target="../slideLayouts/slideLayout2.xml"/><Relationship Id="rId6" Type="http://schemas.openxmlformats.org/officeDocument/2006/relationships/hyperlink" Target="https://hbdansk.systime.dk/index.php?id=222#c727" TargetMode="External"/><Relationship Id="rId5" Type="http://schemas.openxmlformats.org/officeDocument/2006/relationships/hyperlink" Target="https://hbdansk.systime.dk/index.php?id=222#c729" TargetMode="External"/><Relationship Id="rId4" Type="http://schemas.openxmlformats.org/officeDocument/2006/relationships/hyperlink" Target="https://hbdansk.systime.dk/index.php?id=222#c731"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hyperlink" Target="https://hbdansk.systime.dk/index.php?id=222#c728"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lede 3" descr="Et billede, der indeholder tekst, foto, rider, maleri&#10;&#10;Automatisk genereret beskrivelse">
            <a:extLst>
              <a:ext uri="{FF2B5EF4-FFF2-40B4-BE49-F238E27FC236}">
                <a16:creationId xmlns:a16="http://schemas.microsoft.com/office/drawing/2014/main" id="{0A0D8C52-0B85-E74B-B444-53E47811F19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49" r="1930" b="2374"/>
          <a:stretch/>
        </p:blipFill>
        <p:spPr>
          <a:xfrm>
            <a:off x="0" y="0"/>
            <a:ext cx="12192000" cy="6858000"/>
          </a:xfrm>
          <a:prstGeom prst="rect">
            <a:avLst/>
          </a:prstGeom>
        </p:spPr>
      </p:pic>
      <p:sp>
        <p:nvSpPr>
          <p:cNvPr id="2" name="Titel 1">
            <a:extLst>
              <a:ext uri="{FF2B5EF4-FFF2-40B4-BE49-F238E27FC236}">
                <a16:creationId xmlns:a16="http://schemas.microsoft.com/office/drawing/2014/main" id="{E0AC1672-5421-5C4A-95B1-931D646EB0CA}"/>
              </a:ext>
            </a:extLst>
          </p:cNvPr>
          <p:cNvSpPr>
            <a:spLocks noGrp="1"/>
          </p:cNvSpPr>
          <p:nvPr>
            <p:ph type="ctrTitle"/>
          </p:nvPr>
        </p:nvSpPr>
        <p:spPr>
          <a:xfrm>
            <a:off x="449952" y="5509849"/>
            <a:ext cx="6399382" cy="1185353"/>
          </a:xfrm>
        </p:spPr>
        <p:txBody>
          <a:bodyPr anchor="ctr">
            <a:normAutofit fontScale="90000"/>
          </a:bodyPr>
          <a:lstStyle/>
          <a:p>
            <a:pPr algn="l"/>
            <a:r>
              <a:rPr lang="da-DK" sz="12800" dirty="0" err="1">
                <a:latin typeface="+mn-lt"/>
                <a:cs typeface="Aldhabi" pitchFamily="2" charset="-78"/>
              </a:rPr>
              <a:t>DiHO</a:t>
            </a:r>
            <a:endParaRPr lang="da-DK" sz="8000" dirty="0">
              <a:latin typeface="+mn-lt"/>
            </a:endParaRPr>
          </a:p>
        </p:txBody>
      </p:sp>
      <p:sp>
        <p:nvSpPr>
          <p:cNvPr id="5" name="Tekstfelt 4">
            <a:extLst>
              <a:ext uri="{FF2B5EF4-FFF2-40B4-BE49-F238E27FC236}">
                <a16:creationId xmlns:a16="http://schemas.microsoft.com/office/drawing/2014/main" id="{33794AE6-2E20-E24B-AB50-5B79A1DAF765}"/>
              </a:ext>
            </a:extLst>
          </p:cNvPr>
          <p:cNvSpPr txBox="1"/>
          <p:nvPr/>
        </p:nvSpPr>
        <p:spPr>
          <a:xfrm>
            <a:off x="3649643" y="5864205"/>
            <a:ext cx="2584301" cy="830997"/>
          </a:xfrm>
          <a:prstGeom prst="rect">
            <a:avLst/>
          </a:prstGeom>
          <a:noFill/>
        </p:spPr>
        <p:txBody>
          <a:bodyPr wrap="square" rtlCol="0">
            <a:spAutoFit/>
          </a:bodyPr>
          <a:lstStyle/>
          <a:p>
            <a:r>
              <a:rPr lang="da-DK" sz="4800" dirty="0">
                <a:latin typeface="Apple Chancery" panose="03020702040506060504" pitchFamily="66" charset="-79"/>
                <a:cs typeface="Apple Chancery" panose="03020702040506060504" pitchFamily="66" charset="-79"/>
              </a:rPr>
              <a:t>og dansk</a:t>
            </a:r>
          </a:p>
        </p:txBody>
      </p:sp>
    </p:spTree>
    <p:extLst>
      <p:ext uri="{BB962C8B-B14F-4D97-AF65-F5344CB8AC3E}">
        <p14:creationId xmlns:p14="http://schemas.microsoft.com/office/powerpoint/2010/main" val="3955650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335B2-E6E1-014B-A014-66C6AFFC4DBF}"/>
              </a:ext>
            </a:extLst>
          </p:cNvPr>
          <p:cNvSpPr>
            <a:spLocks noGrp="1"/>
          </p:cNvSpPr>
          <p:nvPr>
            <p:ph type="title"/>
          </p:nvPr>
        </p:nvSpPr>
        <p:spPr>
          <a:xfrm>
            <a:off x="1463040" y="685798"/>
            <a:ext cx="8788527" cy="900116"/>
          </a:xfrm>
        </p:spPr>
        <p:txBody>
          <a:bodyPr anchor="t">
            <a:noAutofit/>
          </a:bodyPr>
          <a:lstStyle/>
          <a:p>
            <a:r>
              <a:rPr lang="da-DK" sz="6600" b="1" dirty="0"/>
              <a:t>Dansk i </a:t>
            </a:r>
            <a:r>
              <a:rPr lang="da-DK" sz="6600" b="1"/>
              <a:t>DiHO’en</a:t>
            </a:r>
            <a:endParaRPr lang="da-DK" sz="6600" b="1" dirty="0"/>
          </a:p>
        </p:txBody>
      </p:sp>
      <p:sp>
        <p:nvSpPr>
          <p:cNvPr id="3" name="Pladsholder til indhold 2">
            <a:extLst>
              <a:ext uri="{FF2B5EF4-FFF2-40B4-BE49-F238E27FC236}">
                <a16:creationId xmlns:a16="http://schemas.microsoft.com/office/drawing/2014/main" id="{7F970830-34BB-8140-AF68-BB142F045CC9}"/>
              </a:ext>
            </a:extLst>
          </p:cNvPr>
          <p:cNvSpPr>
            <a:spLocks noGrp="1"/>
          </p:cNvSpPr>
          <p:nvPr>
            <p:ph idx="1"/>
          </p:nvPr>
        </p:nvSpPr>
        <p:spPr>
          <a:xfrm>
            <a:off x="1463040" y="2222826"/>
            <a:ext cx="8936019" cy="3554929"/>
          </a:xfrm>
        </p:spPr>
        <p:txBody>
          <a:bodyPr>
            <a:normAutofit/>
          </a:bodyPr>
          <a:lstStyle/>
          <a:p>
            <a:r>
              <a:rPr lang="da-DK" dirty="0"/>
              <a:t>I dansk-idéhistorie-opgaven (</a:t>
            </a:r>
            <a:r>
              <a:rPr lang="da-DK" dirty="0" err="1"/>
              <a:t>DiHO’en</a:t>
            </a:r>
            <a:r>
              <a:rPr lang="da-DK" dirty="0"/>
              <a:t>) kan I vælge mellem to forskellige opgaver</a:t>
            </a:r>
          </a:p>
          <a:p>
            <a:r>
              <a:rPr lang="da-DK" dirty="0"/>
              <a:t>Til begge opgaver skal I anvende den humanistiske metode</a:t>
            </a:r>
          </a:p>
          <a:p>
            <a:r>
              <a:rPr lang="da-DK" dirty="0"/>
              <a:t>Jeres tekstmateriale består af mange forskellige genrer</a:t>
            </a:r>
          </a:p>
          <a:p>
            <a:r>
              <a:rPr lang="da-DK" dirty="0"/>
              <a:t>I skal derfor bruge mange forskellige analyseværktøjer</a:t>
            </a:r>
          </a:p>
        </p:txBody>
      </p:sp>
      <p:pic>
        <p:nvPicPr>
          <p:cNvPr id="5" name="Billede 4" descr="Et billede, der indeholder skærmbillede&#10;&#10;Automatisk genereret beskrivelse">
            <a:extLst>
              <a:ext uri="{FF2B5EF4-FFF2-40B4-BE49-F238E27FC236}">
                <a16:creationId xmlns:a16="http://schemas.microsoft.com/office/drawing/2014/main" id="{F4C9DD0F-D5C0-AF48-9E37-6C5A44CD3987}"/>
              </a:ext>
            </a:extLst>
          </p:cNvPr>
          <p:cNvPicPr>
            <a:picLocks noChangeAspect="1"/>
          </p:cNvPicPr>
          <p:nvPr/>
        </p:nvPicPr>
        <p:blipFill rotWithShape="1">
          <a:blip r:embed="rId2" cstate="screen">
            <a:alphaModFix amt="28000"/>
            <a:extLst>
              <a:ext uri="{28A0092B-C50C-407E-A947-70E740481C1C}">
                <a14:useLocalDpi xmlns:a14="http://schemas.microsoft.com/office/drawing/2010/main"/>
              </a:ext>
            </a:extLst>
          </a:blip>
          <a:srcRect l="2896" r="1464" b="19142"/>
          <a:stretch/>
        </p:blipFill>
        <p:spPr>
          <a:xfrm>
            <a:off x="-85926" y="6858000"/>
            <a:ext cx="12277926" cy="6157732"/>
          </a:xfrm>
          <a:prstGeom prst="rect">
            <a:avLst/>
          </a:prstGeom>
        </p:spPr>
      </p:pic>
    </p:spTree>
    <p:extLst>
      <p:ext uri="{BB962C8B-B14F-4D97-AF65-F5344CB8AC3E}">
        <p14:creationId xmlns:p14="http://schemas.microsoft.com/office/powerpoint/2010/main" val="2977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973791"/>
            <a:ext cx="10515600" cy="1325563"/>
          </a:xfrm>
        </p:spPr>
        <p:txBody>
          <a:bodyPr>
            <a:noAutofit/>
          </a:bodyPr>
          <a:lstStyle/>
          <a:p>
            <a:pPr algn="ctr"/>
            <a:r>
              <a:rPr lang="da-DK" sz="13800" b="1" dirty="0">
                <a:solidFill>
                  <a:srgbClr val="0070C0"/>
                </a:solidFill>
              </a:rPr>
              <a:t>Hermeneutik</a:t>
            </a:r>
            <a:endParaRPr lang="da-DK" sz="6600" b="1" dirty="0">
              <a:solidFill>
                <a:srgbClr val="0070C0"/>
              </a:solidFill>
            </a:endParaRPr>
          </a:p>
        </p:txBody>
      </p:sp>
      <p:sp>
        <p:nvSpPr>
          <p:cNvPr id="3" name="Pladsholder til indhold 2"/>
          <p:cNvSpPr>
            <a:spLocks noGrp="1"/>
          </p:cNvSpPr>
          <p:nvPr>
            <p:ph idx="1"/>
          </p:nvPr>
        </p:nvSpPr>
        <p:spPr>
          <a:xfrm>
            <a:off x="838200" y="3620554"/>
            <a:ext cx="10515600" cy="4351338"/>
          </a:xfrm>
        </p:spPr>
        <p:txBody>
          <a:bodyPr>
            <a:normAutofit/>
          </a:bodyPr>
          <a:lstStyle/>
          <a:p>
            <a:pPr marL="0" lvl="0" indent="0" algn="ctr">
              <a:lnSpc>
                <a:spcPct val="100000"/>
              </a:lnSpc>
              <a:spcBef>
                <a:spcPts val="0"/>
              </a:spcBef>
              <a:buClrTx/>
              <a:buSzTx/>
              <a:buNone/>
            </a:pPr>
            <a:r>
              <a:rPr lang="da-DK" sz="5400" dirty="0"/>
              <a:t>= fortolkningsvidenskab</a:t>
            </a:r>
          </a:p>
        </p:txBody>
      </p:sp>
      <p:sp>
        <p:nvSpPr>
          <p:cNvPr id="4" name="Tekstfelt 3">
            <a:extLst>
              <a:ext uri="{FF2B5EF4-FFF2-40B4-BE49-F238E27FC236}">
                <a16:creationId xmlns:a16="http://schemas.microsoft.com/office/drawing/2014/main" id="{DC49C822-FE5B-AE48-8395-5F08F0BE875C}"/>
              </a:ext>
            </a:extLst>
          </p:cNvPr>
          <p:cNvSpPr txBox="1"/>
          <p:nvPr/>
        </p:nvSpPr>
        <p:spPr>
          <a:xfrm>
            <a:off x="8348134" y="3114688"/>
            <a:ext cx="3680238" cy="400110"/>
          </a:xfrm>
          <a:prstGeom prst="rect">
            <a:avLst/>
          </a:prstGeom>
          <a:noFill/>
        </p:spPr>
        <p:txBody>
          <a:bodyPr wrap="none" rtlCol="0">
            <a:spAutoFit/>
          </a:bodyPr>
          <a:lstStyle/>
          <a:p>
            <a:r>
              <a:rPr lang="da-DK" sz="2000" dirty="0"/>
              <a:t>Den humanistiske arbejdsmetode</a:t>
            </a:r>
          </a:p>
        </p:txBody>
      </p:sp>
    </p:spTree>
    <p:extLst>
      <p:ext uri="{BB962C8B-B14F-4D97-AF65-F5344CB8AC3E}">
        <p14:creationId xmlns:p14="http://schemas.microsoft.com/office/powerpoint/2010/main" val="78072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0400" y="380112"/>
            <a:ext cx="10989733" cy="1049235"/>
          </a:xfrm>
        </p:spPr>
        <p:txBody>
          <a:bodyPr>
            <a:noAutofit/>
          </a:bodyPr>
          <a:lstStyle/>
          <a:p>
            <a:pPr algn="ctr"/>
            <a:r>
              <a:rPr lang="da-DK" sz="4800" b="1" dirty="0"/>
              <a:t>Den hermeneutiske metode analyserer</a:t>
            </a:r>
          </a:p>
        </p:txBody>
      </p:sp>
      <p:sp>
        <p:nvSpPr>
          <p:cNvPr id="3" name="Pladsholder til indhold 2"/>
          <p:cNvSpPr>
            <a:spLocks noGrp="1"/>
          </p:cNvSpPr>
          <p:nvPr>
            <p:ph idx="1"/>
          </p:nvPr>
        </p:nvSpPr>
        <p:spPr>
          <a:xfrm>
            <a:off x="2942165" y="1655546"/>
            <a:ext cx="6426201" cy="1627911"/>
          </a:xfrm>
        </p:spPr>
        <p:txBody>
          <a:bodyPr/>
          <a:lstStyle/>
          <a:p>
            <a:pPr marL="0" indent="0">
              <a:buNone/>
            </a:pPr>
            <a:r>
              <a:rPr lang="da-DK" dirty="0"/>
              <a:t>Alle slags menneskeskabte kulturprodukter</a:t>
            </a:r>
          </a:p>
        </p:txBody>
      </p:sp>
      <p:grpSp>
        <p:nvGrpSpPr>
          <p:cNvPr id="16" name="Gruppe 15">
            <a:extLst>
              <a:ext uri="{FF2B5EF4-FFF2-40B4-BE49-F238E27FC236}">
                <a16:creationId xmlns:a16="http://schemas.microsoft.com/office/drawing/2014/main" id="{F50AE65C-AF39-A641-AD50-AAD2EB07593B}"/>
              </a:ext>
            </a:extLst>
          </p:cNvPr>
          <p:cNvGrpSpPr/>
          <p:nvPr/>
        </p:nvGrpSpPr>
        <p:grpSpPr>
          <a:xfrm>
            <a:off x="607888" y="2862185"/>
            <a:ext cx="11042245" cy="3615703"/>
            <a:chOff x="607888" y="2862185"/>
            <a:chExt cx="11042245" cy="3615703"/>
          </a:xfrm>
        </p:grpSpPr>
        <p:pic>
          <p:nvPicPr>
            <p:cNvPr id="9" name="Billede 8">
              <a:extLst>
                <a:ext uri="{FF2B5EF4-FFF2-40B4-BE49-F238E27FC236}">
                  <a16:creationId xmlns:a16="http://schemas.microsoft.com/office/drawing/2014/main" id="{A7FA45FE-7B01-2745-AD62-99B8938931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09920" y="2862185"/>
              <a:ext cx="3361321" cy="1376289"/>
            </a:xfrm>
            <a:prstGeom prst="rect">
              <a:avLst/>
            </a:prstGeom>
          </p:spPr>
        </p:pic>
        <p:pic>
          <p:nvPicPr>
            <p:cNvPr id="10" name="Billede 9">
              <a:extLst>
                <a:ext uri="{FF2B5EF4-FFF2-40B4-BE49-F238E27FC236}">
                  <a16:creationId xmlns:a16="http://schemas.microsoft.com/office/drawing/2014/main" id="{25C8357F-9F74-A648-A0B2-DC2F424521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3082" y="2993142"/>
              <a:ext cx="2480521" cy="1376289"/>
            </a:xfrm>
            <a:prstGeom prst="rect">
              <a:avLst/>
            </a:prstGeom>
          </p:spPr>
        </p:pic>
        <p:pic>
          <p:nvPicPr>
            <p:cNvPr id="11" name="Billede 10">
              <a:extLst>
                <a:ext uri="{FF2B5EF4-FFF2-40B4-BE49-F238E27FC236}">
                  <a16:creationId xmlns:a16="http://schemas.microsoft.com/office/drawing/2014/main" id="{DFCD534D-8042-E946-AC49-2E9D66567031}"/>
                </a:ext>
              </a:extLst>
            </p:cNvPr>
            <p:cNvPicPr>
              <a:picLocks noChangeAspect="1"/>
            </p:cNvPicPr>
            <p:nvPr/>
          </p:nvPicPr>
          <p:blipFill>
            <a:blip r:embed="rId4"/>
            <a:stretch>
              <a:fillRect/>
            </a:stretch>
          </p:blipFill>
          <p:spPr>
            <a:xfrm>
              <a:off x="1900600" y="4308069"/>
              <a:ext cx="4970642" cy="2169819"/>
            </a:xfrm>
            <a:prstGeom prst="rect">
              <a:avLst/>
            </a:prstGeom>
          </p:spPr>
        </p:pic>
        <p:pic>
          <p:nvPicPr>
            <p:cNvPr id="12" name="Billede 11">
              <a:extLst>
                <a:ext uri="{FF2B5EF4-FFF2-40B4-BE49-F238E27FC236}">
                  <a16:creationId xmlns:a16="http://schemas.microsoft.com/office/drawing/2014/main" id="{F9B6A704-A472-0641-83EC-AFC77D7E919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7888" y="4517808"/>
              <a:ext cx="1213849" cy="1810325"/>
            </a:xfrm>
            <a:prstGeom prst="rect">
              <a:avLst/>
            </a:prstGeom>
          </p:spPr>
        </p:pic>
        <p:pic>
          <p:nvPicPr>
            <p:cNvPr id="13" name="Billede 12">
              <a:extLst>
                <a:ext uri="{FF2B5EF4-FFF2-40B4-BE49-F238E27FC236}">
                  <a16:creationId xmlns:a16="http://schemas.microsoft.com/office/drawing/2014/main" id="{FE8F7123-CBC6-6C40-8731-D7449463E63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39912" y="2878230"/>
              <a:ext cx="2048046" cy="2663039"/>
            </a:xfrm>
            <a:prstGeom prst="rect">
              <a:avLst/>
            </a:prstGeom>
          </p:spPr>
        </p:pic>
        <p:pic>
          <p:nvPicPr>
            <p:cNvPr id="14" name="Billede 13">
              <a:extLst>
                <a:ext uri="{FF2B5EF4-FFF2-40B4-BE49-F238E27FC236}">
                  <a16:creationId xmlns:a16="http://schemas.microsoft.com/office/drawing/2014/main" id="{AEEDA6C1-83D6-974F-8BA0-D6E3F577A932}"/>
                </a:ext>
              </a:extLst>
            </p:cNvPr>
            <p:cNvPicPr>
              <a:picLocks noChangeAspect="1"/>
            </p:cNvPicPr>
            <p:nvPr/>
          </p:nvPicPr>
          <p:blipFill>
            <a:blip r:embed="rId7"/>
            <a:stretch>
              <a:fillRect/>
            </a:stretch>
          </p:blipFill>
          <p:spPr>
            <a:xfrm>
              <a:off x="9056629" y="2862185"/>
              <a:ext cx="2557041" cy="1701594"/>
            </a:xfrm>
            <a:prstGeom prst="rect">
              <a:avLst/>
            </a:prstGeom>
          </p:spPr>
        </p:pic>
        <p:pic>
          <p:nvPicPr>
            <p:cNvPr id="15" name="Billede 14">
              <a:extLst>
                <a:ext uri="{FF2B5EF4-FFF2-40B4-BE49-F238E27FC236}">
                  <a16:creationId xmlns:a16="http://schemas.microsoft.com/office/drawing/2014/main" id="{97BF8AF9-8DCB-EC41-9545-16BD60B2E34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056628" y="4597684"/>
              <a:ext cx="2593505" cy="1730449"/>
            </a:xfrm>
            <a:prstGeom prst="rect">
              <a:avLst/>
            </a:prstGeom>
          </p:spPr>
        </p:pic>
      </p:grpSp>
    </p:spTree>
    <p:extLst>
      <p:ext uri="{BB962C8B-B14F-4D97-AF65-F5344CB8AC3E}">
        <p14:creationId xmlns:p14="http://schemas.microsoft.com/office/powerpoint/2010/main" val="295722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0400" y="380112"/>
            <a:ext cx="10989733" cy="1049235"/>
          </a:xfrm>
        </p:spPr>
        <p:txBody>
          <a:bodyPr>
            <a:noAutofit/>
          </a:bodyPr>
          <a:lstStyle/>
          <a:p>
            <a:pPr algn="ctr"/>
            <a:r>
              <a:rPr lang="da-DK" sz="4800" b="1" dirty="0"/>
              <a:t>Den hermeneutiske metode undersøger</a:t>
            </a:r>
          </a:p>
        </p:txBody>
      </p:sp>
      <p:sp>
        <p:nvSpPr>
          <p:cNvPr id="3" name="Pladsholder til indhold 2"/>
          <p:cNvSpPr>
            <a:spLocks noGrp="1"/>
          </p:cNvSpPr>
          <p:nvPr>
            <p:ph idx="1"/>
          </p:nvPr>
        </p:nvSpPr>
        <p:spPr>
          <a:xfrm>
            <a:off x="838200" y="1825625"/>
            <a:ext cx="4298949" cy="1627911"/>
          </a:xfrm>
        </p:spPr>
        <p:txBody>
          <a:bodyPr/>
          <a:lstStyle/>
          <a:p>
            <a:pPr marL="0" indent="0">
              <a:buNone/>
            </a:pPr>
            <a:r>
              <a:rPr lang="da-DK" dirty="0"/>
              <a:t>Hvordan mennesker tænker og føler til forskellige tider og i forskellige situationer</a:t>
            </a:r>
          </a:p>
        </p:txBody>
      </p:sp>
      <p:pic>
        <p:nvPicPr>
          <p:cNvPr id="4" name="Billed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2429" y="3377479"/>
            <a:ext cx="2827867" cy="2573359"/>
          </a:xfrm>
          <a:prstGeom prst="rect">
            <a:avLst/>
          </a:prstGeom>
        </p:spPr>
      </p:pic>
      <p:pic>
        <p:nvPicPr>
          <p:cNvPr id="5" name="Billede 4">
            <a:extLst>
              <a:ext uri="{FF2B5EF4-FFF2-40B4-BE49-F238E27FC236}">
                <a16:creationId xmlns:a16="http://schemas.microsoft.com/office/drawing/2014/main" id="{4072240A-8562-184A-B3BA-8170FF9971DB}"/>
              </a:ext>
            </a:extLst>
          </p:cNvPr>
          <p:cNvPicPr>
            <a:picLocks noChangeAspect="1"/>
          </p:cNvPicPr>
          <p:nvPr/>
        </p:nvPicPr>
        <p:blipFill>
          <a:blip r:embed="rId3"/>
          <a:stretch>
            <a:fillRect/>
          </a:stretch>
        </p:blipFill>
        <p:spPr>
          <a:xfrm>
            <a:off x="5137149" y="1960898"/>
            <a:ext cx="1917700" cy="1054100"/>
          </a:xfrm>
          <a:prstGeom prst="rect">
            <a:avLst/>
          </a:prstGeom>
        </p:spPr>
      </p:pic>
      <p:sp>
        <p:nvSpPr>
          <p:cNvPr id="6" name="Pladsholder til indhold 2">
            <a:extLst>
              <a:ext uri="{FF2B5EF4-FFF2-40B4-BE49-F238E27FC236}">
                <a16:creationId xmlns:a16="http://schemas.microsoft.com/office/drawing/2014/main" id="{9EFC15E1-91DE-A546-BBEB-0EBE154C2EE6}"/>
              </a:ext>
            </a:extLst>
          </p:cNvPr>
          <p:cNvSpPr txBox="1">
            <a:spLocks/>
          </p:cNvSpPr>
          <p:nvPr/>
        </p:nvSpPr>
        <p:spPr>
          <a:xfrm>
            <a:off x="8322730" y="2487948"/>
            <a:ext cx="3107266" cy="16279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dirty="0"/>
              <a:t>Hvorfor mennesker handler som de gør</a:t>
            </a:r>
          </a:p>
        </p:txBody>
      </p:sp>
      <p:sp>
        <p:nvSpPr>
          <p:cNvPr id="7" name="Pladsholder til indhold 2">
            <a:extLst>
              <a:ext uri="{FF2B5EF4-FFF2-40B4-BE49-F238E27FC236}">
                <a16:creationId xmlns:a16="http://schemas.microsoft.com/office/drawing/2014/main" id="{90DD7BD1-9908-9940-9A38-2D4ED1A852AC}"/>
              </a:ext>
            </a:extLst>
          </p:cNvPr>
          <p:cNvSpPr txBox="1">
            <a:spLocks/>
          </p:cNvSpPr>
          <p:nvPr/>
        </p:nvSpPr>
        <p:spPr>
          <a:xfrm>
            <a:off x="2738970" y="3994298"/>
            <a:ext cx="3990970" cy="10541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da-DK" dirty="0"/>
              <a:t>Hvordan mennesker forholder sig til hinanden</a:t>
            </a:r>
          </a:p>
        </p:txBody>
      </p:sp>
      <p:pic>
        <p:nvPicPr>
          <p:cNvPr id="8" name="Billede 7">
            <a:extLst>
              <a:ext uri="{FF2B5EF4-FFF2-40B4-BE49-F238E27FC236}">
                <a16:creationId xmlns:a16="http://schemas.microsoft.com/office/drawing/2014/main" id="{A0B74CDB-20C0-5246-8478-78A3B8089D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6187" y="4797777"/>
            <a:ext cx="2314009" cy="1681272"/>
          </a:xfrm>
          <a:prstGeom prst="rect">
            <a:avLst/>
          </a:prstGeom>
        </p:spPr>
      </p:pic>
    </p:spTree>
    <p:extLst>
      <p:ext uri="{BB962C8B-B14F-4D97-AF65-F5344CB8AC3E}">
        <p14:creationId xmlns:p14="http://schemas.microsoft.com/office/powerpoint/2010/main" val="229980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llipse 8"/>
          <p:cNvSpPr/>
          <p:nvPr/>
        </p:nvSpPr>
        <p:spPr>
          <a:xfrm>
            <a:off x="1407160" y="2758439"/>
            <a:ext cx="4460240" cy="2404533"/>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a:off x="629476" y="65566"/>
            <a:ext cx="10933044" cy="1143000"/>
          </a:xfrm>
        </p:spPr>
        <p:txBody>
          <a:bodyPr>
            <a:noAutofit/>
          </a:bodyPr>
          <a:lstStyle/>
          <a:p>
            <a:pPr algn="ctr"/>
            <a:br>
              <a:rPr lang="da-DK" sz="3600" dirty="0"/>
            </a:br>
            <a:endParaRPr lang="da-DK" sz="3600" dirty="0"/>
          </a:p>
        </p:txBody>
      </p:sp>
      <p:sp>
        <p:nvSpPr>
          <p:cNvPr id="5" name="Tekstfelt 4"/>
          <p:cNvSpPr txBox="1"/>
          <p:nvPr/>
        </p:nvSpPr>
        <p:spPr>
          <a:xfrm>
            <a:off x="1407160" y="891696"/>
            <a:ext cx="9616440" cy="1938992"/>
          </a:xfrm>
          <a:prstGeom prst="rect">
            <a:avLst/>
          </a:prstGeom>
          <a:noFill/>
        </p:spPr>
        <p:txBody>
          <a:bodyPr wrap="square" rtlCol="0">
            <a:spAutoFit/>
          </a:bodyPr>
          <a:lstStyle/>
          <a:p>
            <a:pPr algn="ctr"/>
            <a:r>
              <a:rPr lang="da-DK" sz="6000" b="1"/>
              <a:t>Den hermeneutiske cirkel</a:t>
            </a:r>
          </a:p>
          <a:p>
            <a:pPr algn="ctr"/>
            <a:endParaRPr lang="da-DK" sz="6000" dirty="0"/>
          </a:p>
        </p:txBody>
      </p:sp>
      <p:graphicFrame>
        <p:nvGraphicFramePr>
          <p:cNvPr id="8" name="Diagram 7"/>
          <p:cNvGraphicFramePr/>
          <p:nvPr/>
        </p:nvGraphicFramePr>
        <p:xfrm>
          <a:off x="1757680" y="2758440"/>
          <a:ext cx="3759200" cy="2404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Ellipse 10"/>
          <p:cNvSpPr/>
          <p:nvPr/>
        </p:nvSpPr>
        <p:spPr>
          <a:xfrm>
            <a:off x="6563360" y="2758438"/>
            <a:ext cx="4460240" cy="2404533"/>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a-DK" dirty="0"/>
          </a:p>
        </p:txBody>
      </p:sp>
      <p:sp>
        <p:nvSpPr>
          <p:cNvPr id="10" name="Tekstfelt 9"/>
          <p:cNvSpPr txBox="1"/>
          <p:nvPr/>
        </p:nvSpPr>
        <p:spPr>
          <a:xfrm>
            <a:off x="2771049" y="2247479"/>
            <a:ext cx="1732462" cy="461665"/>
          </a:xfrm>
          <a:prstGeom prst="rect">
            <a:avLst/>
          </a:prstGeom>
          <a:noFill/>
        </p:spPr>
        <p:txBody>
          <a:bodyPr wrap="none" rtlCol="0">
            <a:spAutoFit/>
          </a:bodyPr>
          <a:lstStyle/>
          <a:p>
            <a:r>
              <a:rPr lang="da-DK" sz="2400" dirty="0"/>
              <a:t>Tekstunivers</a:t>
            </a:r>
            <a:endParaRPr lang="da-DK" dirty="0"/>
          </a:p>
        </p:txBody>
      </p:sp>
      <p:sp>
        <p:nvSpPr>
          <p:cNvPr id="13" name="Tekstfelt 12"/>
          <p:cNvSpPr txBox="1"/>
          <p:nvPr/>
        </p:nvSpPr>
        <p:spPr>
          <a:xfrm>
            <a:off x="7662751" y="2247478"/>
            <a:ext cx="2261453" cy="461665"/>
          </a:xfrm>
          <a:prstGeom prst="rect">
            <a:avLst/>
          </a:prstGeom>
          <a:noFill/>
        </p:spPr>
        <p:txBody>
          <a:bodyPr wrap="none" rtlCol="0">
            <a:spAutoFit/>
          </a:bodyPr>
          <a:lstStyle/>
          <a:p>
            <a:r>
              <a:rPr lang="da-DK" sz="2400" dirty="0"/>
              <a:t>Fortolkerunivers</a:t>
            </a:r>
            <a:endParaRPr lang="da-DK" dirty="0"/>
          </a:p>
        </p:txBody>
      </p:sp>
      <p:sp>
        <p:nvSpPr>
          <p:cNvPr id="12" name="Tekstfelt 11"/>
          <p:cNvSpPr txBox="1"/>
          <p:nvPr/>
        </p:nvSpPr>
        <p:spPr>
          <a:xfrm>
            <a:off x="7662751" y="3200484"/>
            <a:ext cx="2261453" cy="1446550"/>
          </a:xfrm>
          <a:prstGeom prst="rect">
            <a:avLst/>
          </a:prstGeom>
          <a:noFill/>
        </p:spPr>
        <p:txBody>
          <a:bodyPr wrap="square" rtlCol="0">
            <a:spAutoFit/>
          </a:bodyPr>
          <a:lstStyle/>
          <a:p>
            <a:pPr algn="ctr"/>
            <a:r>
              <a:rPr lang="da-DK" sz="2800" dirty="0"/>
              <a:t>Forforståelse</a:t>
            </a:r>
            <a:endParaRPr lang="da-DK" sz="2400" dirty="0"/>
          </a:p>
          <a:p>
            <a:pPr algn="ctr"/>
            <a:r>
              <a:rPr lang="da-DK" sz="2000" dirty="0"/>
              <a:t>Livserfaring</a:t>
            </a:r>
          </a:p>
          <a:p>
            <a:pPr algn="ctr"/>
            <a:r>
              <a:rPr lang="da-DK" sz="2000" dirty="0"/>
              <a:t>Kultur</a:t>
            </a:r>
          </a:p>
          <a:p>
            <a:pPr algn="ctr"/>
            <a:r>
              <a:rPr lang="da-DK" sz="2000" dirty="0"/>
              <a:t>Historie</a:t>
            </a:r>
            <a:endParaRPr lang="da-DK" sz="1600" dirty="0"/>
          </a:p>
        </p:txBody>
      </p:sp>
      <p:sp>
        <p:nvSpPr>
          <p:cNvPr id="16" name="Cirkulær pil 15"/>
          <p:cNvSpPr/>
          <p:nvPr/>
        </p:nvSpPr>
        <p:spPr>
          <a:xfrm>
            <a:off x="5010215" y="2478310"/>
            <a:ext cx="2405250" cy="2405250"/>
          </a:xfrm>
          <a:prstGeom prst="circularArrow">
            <a:avLst>
              <a:gd name="adj1" fmla="val 9479"/>
              <a:gd name="adj2" fmla="val 684642"/>
              <a:gd name="adj3" fmla="val 18430004"/>
              <a:gd name="adj4" fmla="val 13285354"/>
              <a:gd name="adj5" fmla="val 11059"/>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Cirkulær pil 16"/>
          <p:cNvSpPr/>
          <p:nvPr/>
        </p:nvSpPr>
        <p:spPr>
          <a:xfrm rot="10800000">
            <a:off x="5010215" y="3037849"/>
            <a:ext cx="2405250" cy="2405250"/>
          </a:xfrm>
          <a:prstGeom prst="circularArrow">
            <a:avLst>
              <a:gd name="adj1" fmla="val 9479"/>
              <a:gd name="adj2" fmla="val 684642"/>
              <a:gd name="adj3" fmla="val 18430004"/>
              <a:gd name="adj4" fmla="val 13285354"/>
              <a:gd name="adj5" fmla="val 11059"/>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09844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8" grpId="0">
        <p:bldAsOne/>
      </p:bldGraphic>
      <p:bldP spid="11" grpId="0" animBg="1"/>
      <p:bldP spid="10" grpId="0"/>
      <p:bldP spid="13"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hbdansk.systime.dk/fileadmin/_processed_/5/3/csm_47_Hermeneutisk_cirkel_2_5d0c76a41c.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722120" y="1431907"/>
            <a:ext cx="4434840" cy="4366548"/>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p:cNvPicPr>
            <a:picLocks noChangeAspect="1"/>
          </p:cNvPicPr>
          <p:nvPr/>
        </p:nvPicPr>
        <p:blipFill>
          <a:blip r:embed="rId3"/>
          <a:stretch>
            <a:fillRect/>
          </a:stretch>
        </p:blipFill>
        <p:spPr>
          <a:xfrm>
            <a:off x="8239652" y="1050554"/>
            <a:ext cx="3671979" cy="4793973"/>
          </a:xfrm>
          <a:prstGeom prst="rect">
            <a:avLst/>
          </a:prstGeom>
        </p:spPr>
      </p:pic>
      <p:sp>
        <p:nvSpPr>
          <p:cNvPr id="4" name="Tekstfelt 3"/>
          <p:cNvSpPr txBox="1"/>
          <p:nvPr/>
        </p:nvSpPr>
        <p:spPr>
          <a:xfrm>
            <a:off x="1481793" y="559748"/>
            <a:ext cx="5120505" cy="1077218"/>
          </a:xfrm>
          <a:prstGeom prst="rect">
            <a:avLst/>
          </a:prstGeom>
          <a:noFill/>
        </p:spPr>
        <p:txBody>
          <a:bodyPr wrap="none" rtlCol="0">
            <a:spAutoFit/>
          </a:bodyPr>
          <a:lstStyle/>
          <a:p>
            <a:pPr algn="ctr"/>
            <a:r>
              <a:rPr lang="da-DK" sz="3200" b="1">
                <a:solidFill>
                  <a:srgbClr val="C00000"/>
                </a:solidFill>
              </a:rPr>
              <a:t>Den hermeneutiske cirkel</a:t>
            </a:r>
          </a:p>
          <a:p>
            <a:pPr algn="ctr"/>
            <a:endParaRPr lang="da-DK" sz="3200" dirty="0"/>
          </a:p>
        </p:txBody>
      </p:sp>
      <p:sp>
        <p:nvSpPr>
          <p:cNvPr id="5" name="Tekstfelt 4"/>
          <p:cNvSpPr txBox="1"/>
          <p:nvPr/>
        </p:nvSpPr>
        <p:spPr>
          <a:xfrm>
            <a:off x="9075206" y="573500"/>
            <a:ext cx="2000869" cy="954107"/>
          </a:xfrm>
          <a:prstGeom prst="rect">
            <a:avLst/>
          </a:prstGeom>
          <a:noFill/>
        </p:spPr>
        <p:txBody>
          <a:bodyPr wrap="none" rtlCol="0">
            <a:spAutoFit/>
          </a:bodyPr>
          <a:lstStyle/>
          <a:p>
            <a:pPr algn="ctr"/>
            <a:r>
              <a:rPr lang="is-IS" sz="2400" b="1" dirty="0">
                <a:solidFill>
                  <a:srgbClr val="C00000"/>
                </a:solidFill>
              </a:rPr>
              <a:t>…eller spiral</a:t>
            </a:r>
            <a:endParaRPr lang="da-DK" sz="2400" b="1" dirty="0">
              <a:solidFill>
                <a:srgbClr val="C00000"/>
              </a:solidFill>
            </a:endParaRPr>
          </a:p>
          <a:p>
            <a:pPr algn="ctr"/>
            <a:endParaRPr lang="da-DK" sz="3200" dirty="0"/>
          </a:p>
        </p:txBody>
      </p:sp>
      <p:sp>
        <p:nvSpPr>
          <p:cNvPr id="6" name="Tekstfelt 5"/>
          <p:cNvSpPr txBox="1"/>
          <p:nvPr/>
        </p:nvSpPr>
        <p:spPr>
          <a:xfrm>
            <a:off x="5818711" y="3353571"/>
            <a:ext cx="2261453" cy="523220"/>
          </a:xfrm>
          <a:prstGeom prst="rect">
            <a:avLst/>
          </a:prstGeom>
          <a:noFill/>
        </p:spPr>
        <p:txBody>
          <a:bodyPr wrap="square" rtlCol="0">
            <a:spAutoFit/>
          </a:bodyPr>
          <a:lstStyle/>
          <a:p>
            <a:pPr algn="ctr"/>
            <a:r>
              <a:rPr lang="da-DK" sz="2800"/>
              <a:t>Forforståelse</a:t>
            </a:r>
            <a:endParaRPr lang="da-DK" sz="2400" dirty="0"/>
          </a:p>
        </p:txBody>
      </p:sp>
      <p:sp>
        <p:nvSpPr>
          <p:cNvPr id="7" name="Tekstfelt 6"/>
          <p:cNvSpPr txBox="1"/>
          <p:nvPr/>
        </p:nvSpPr>
        <p:spPr>
          <a:xfrm>
            <a:off x="-185943" y="3353571"/>
            <a:ext cx="2261453" cy="523220"/>
          </a:xfrm>
          <a:prstGeom prst="rect">
            <a:avLst/>
          </a:prstGeom>
          <a:noFill/>
        </p:spPr>
        <p:txBody>
          <a:bodyPr wrap="square" rtlCol="0">
            <a:spAutoFit/>
          </a:bodyPr>
          <a:lstStyle/>
          <a:p>
            <a:pPr algn="ctr"/>
            <a:r>
              <a:rPr lang="da-DK" sz="2800" dirty="0"/>
              <a:t>Fortolkning</a:t>
            </a:r>
            <a:endParaRPr lang="da-DK" sz="2400" dirty="0"/>
          </a:p>
        </p:txBody>
      </p:sp>
    </p:spTree>
    <p:extLst>
      <p:ext uri="{BB962C8B-B14F-4D97-AF65-F5344CB8AC3E}">
        <p14:creationId xmlns:p14="http://schemas.microsoft.com/office/powerpoint/2010/main" val="242668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003975" y="1641091"/>
            <a:ext cx="5665892" cy="5016758"/>
          </a:xfrm>
          <a:prstGeom prst="rect">
            <a:avLst/>
          </a:prstGeom>
          <a:noFill/>
        </p:spPr>
        <p:txBody>
          <a:bodyPr wrap="square" rtlCol="0">
            <a:spAutoFit/>
          </a:bodyPr>
          <a:lstStyle/>
          <a:p>
            <a:pPr algn="ctr"/>
            <a:r>
              <a:rPr lang="da-DK" sz="3200" b="1" dirty="0"/>
              <a:t>Det udvidede tekstbegreb</a:t>
            </a:r>
          </a:p>
          <a:p>
            <a:pPr algn="ctr"/>
            <a:r>
              <a:rPr lang="da-DK" sz="3200" b="1" dirty="0"/>
              <a:t>Tegn</a:t>
            </a:r>
          </a:p>
          <a:p>
            <a:pPr algn="ctr"/>
            <a:r>
              <a:rPr lang="da-DK" sz="3200" b="1" dirty="0"/>
              <a:t>Koder</a:t>
            </a:r>
          </a:p>
          <a:p>
            <a:pPr algn="ctr"/>
            <a:r>
              <a:rPr lang="da-DK" sz="3200" b="1" dirty="0"/>
              <a:t>Analyse</a:t>
            </a:r>
          </a:p>
          <a:p>
            <a:pPr algn="ctr"/>
            <a:r>
              <a:rPr lang="da-DK" sz="3200" b="1" dirty="0"/>
              <a:t>Fortolkning</a:t>
            </a:r>
          </a:p>
          <a:p>
            <a:pPr algn="ctr"/>
            <a:r>
              <a:rPr lang="da-DK" sz="3200" b="1" dirty="0" err="1"/>
              <a:t>Faktatekster</a:t>
            </a:r>
            <a:endParaRPr lang="da-DK" sz="3200" b="1" dirty="0"/>
          </a:p>
          <a:p>
            <a:pPr algn="ctr"/>
            <a:r>
              <a:rPr lang="da-DK" sz="3200" b="1" dirty="0"/>
              <a:t>Form &amp; indhold</a:t>
            </a:r>
          </a:p>
          <a:p>
            <a:pPr algn="ctr"/>
            <a:r>
              <a:rPr lang="da-DK" sz="3200" b="1" dirty="0"/>
              <a:t>Sprog</a:t>
            </a:r>
          </a:p>
          <a:p>
            <a:pPr algn="ctr"/>
            <a:r>
              <a:rPr lang="da-DK" sz="3200" b="1" dirty="0"/>
              <a:t>Litteratur</a:t>
            </a:r>
          </a:p>
          <a:p>
            <a:pPr algn="ctr"/>
            <a:r>
              <a:rPr lang="da-DK" sz="3200" b="1" dirty="0"/>
              <a:t>Medier</a:t>
            </a:r>
          </a:p>
        </p:txBody>
      </p:sp>
      <p:sp>
        <p:nvSpPr>
          <p:cNvPr id="3" name="Tekstfelt 2"/>
          <p:cNvSpPr txBox="1"/>
          <p:nvPr/>
        </p:nvSpPr>
        <p:spPr>
          <a:xfrm>
            <a:off x="3003975" y="632673"/>
            <a:ext cx="5821680" cy="830997"/>
          </a:xfrm>
          <a:prstGeom prst="rect">
            <a:avLst/>
          </a:prstGeom>
          <a:solidFill>
            <a:schemeClr val="accent6">
              <a:lumMod val="40000"/>
              <a:lumOff val="60000"/>
            </a:schemeClr>
          </a:solidFill>
        </p:spPr>
        <p:txBody>
          <a:bodyPr wrap="square" rtlCol="0">
            <a:spAutoFit/>
          </a:bodyPr>
          <a:lstStyle/>
          <a:p>
            <a:pPr algn="ctr"/>
            <a:r>
              <a:rPr lang="da-DK" sz="4800" dirty="0"/>
              <a:t>Dansk er mange ting</a:t>
            </a:r>
          </a:p>
        </p:txBody>
      </p:sp>
      <p:sp>
        <p:nvSpPr>
          <p:cNvPr id="5" name="Afrundet rektangulær billedforklaring 4"/>
          <p:cNvSpPr/>
          <p:nvPr/>
        </p:nvSpPr>
        <p:spPr>
          <a:xfrm>
            <a:off x="7975600" y="3063239"/>
            <a:ext cx="3515360" cy="1579543"/>
          </a:xfrm>
          <a:prstGeom prst="wedgeRoundRectCallout">
            <a:avLst>
              <a:gd name="adj1" fmla="val -74651"/>
              <a:gd name="adj2" fmla="val -26172"/>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chemeClr val="bg1"/>
                </a:solidFill>
              </a:rPr>
              <a:t>Håndbog til Dansk</a:t>
            </a:r>
          </a:p>
          <a:p>
            <a:pPr algn="ctr"/>
            <a:r>
              <a:rPr lang="da-DK" sz="3200" dirty="0">
                <a:solidFill>
                  <a:schemeClr val="bg1"/>
                </a:solidFill>
              </a:rPr>
              <a:t>Kapitel 1.1  </a:t>
            </a:r>
          </a:p>
        </p:txBody>
      </p:sp>
      <p:sp>
        <p:nvSpPr>
          <p:cNvPr id="4" name="Tekstfelt 3">
            <a:extLst>
              <a:ext uri="{FF2B5EF4-FFF2-40B4-BE49-F238E27FC236}">
                <a16:creationId xmlns:a16="http://schemas.microsoft.com/office/drawing/2014/main" id="{850C473A-38BD-B14D-8F8F-50FC4E4DC036}"/>
              </a:ext>
            </a:extLst>
          </p:cNvPr>
          <p:cNvSpPr txBox="1"/>
          <p:nvPr/>
        </p:nvSpPr>
        <p:spPr>
          <a:xfrm rot="16200000">
            <a:off x="-2536675" y="2497977"/>
            <a:ext cx="6858002" cy="1862048"/>
          </a:xfrm>
          <a:prstGeom prst="rect">
            <a:avLst/>
          </a:prstGeom>
          <a:solidFill>
            <a:schemeClr val="tx2">
              <a:lumMod val="60000"/>
              <a:lumOff val="40000"/>
            </a:schemeClr>
          </a:solidFill>
        </p:spPr>
        <p:txBody>
          <a:bodyPr wrap="square" rtlCol="0">
            <a:spAutoFit/>
          </a:bodyPr>
          <a:lstStyle/>
          <a:p>
            <a:pPr algn="ctr"/>
            <a:r>
              <a:rPr lang="da-DK" sz="11500" dirty="0">
                <a:solidFill>
                  <a:srgbClr val="002060"/>
                </a:solidFill>
              </a:rPr>
              <a:t>Læs mere</a:t>
            </a:r>
          </a:p>
        </p:txBody>
      </p:sp>
    </p:spTree>
    <p:extLst>
      <p:ext uri="{BB962C8B-B14F-4D97-AF65-F5344CB8AC3E}">
        <p14:creationId xmlns:p14="http://schemas.microsoft.com/office/powerpoint/2010/main" val="2296822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353188" y="2516518"/>
            <a:ext cx="4721014" cy="2062103"/>
          </a:xfrm>
          <a:prstGeom prst="rect">
            <a:avLst/>
          </a:prstGeom>
          <a:noFill/>
        </p:spPr>
        <p:txBody>
          <a:bodyPr wrap="square" rtlCol="0">
            <a:spAutoFit/>
          </a:bodyPr>
          <a:lstStyle/>
          <a:p>
            <a:pPr algn="ctr"/>
            <a:r>
              <a:rPr lang="da-DK" sz="3200" dirty="0"/>
              <a:t>Hermeneutisk cirkel</a:t>
            </a:r>
          </a:p>
          <a:p>
            <a:pPr algn="ctr"/>
            <a:r>
              <a:rPr lang="da-DK" sz="3200" dirty="0"/>
              <a:t>Forforståelse</a:t>
            </a:r>
          </a:p>
          <a:p>
            <a:pPr algn="ctr"/>
            <a:r>
              <a:rPr lang="da-DK" sz="3200" dirty="0"/>
              <a:t>Forståelseshorisont</a:t>
            </a:r>
          </a:p>
          <a:p>
            <a:pPr algn="ctr"/>
            <a:r>
              <a:rPr lang="da-DK" sz="3200" dirty="0"/>
              <a:t>Selvfortolkning</a:t>
            </a:r>
          </a:p>
        </p:txBody>
      </p:sp>
      <p:sp>
        <p:nvSpPr>
          <p:cNvPr id="3" name="Tekstfelt 2"/>
          <p:cNvSpPr txBox="1"/>
          <p:nvPr/>
        </p:nvSpPr>
        <p:spPr>
          <a:xfrm>
            <a:off x="2059480" y="1566803"/>
            <a:ext cx="7680960" cy="830997"/>
          </a:xfrm>
          <a:prstGeom prst="rect">
            <a:avLst/>
          </a:prstGeom>
          <a:solidFill>
            <a:schemeClr val="accent6">
              <a:lumMod val="40000"/>
              <a:lumOff val="60000"/>
            </a:schemeClr>
          </a:solidFill>
        </p:spPr>
        <p:txBody>
          <a:bodyPr wrap="square" rtlCol="0">
            <a:spAutoFit/>
          </a:bodyPr>
          <a:lstStyle/>
          <a:p>
            <a:pPr algn="ctr"/>
            <a:r>
              <a:rPr lang="da-DK" sz="4800" dirty="0"/>
              <a:t>Dansk som hermeneutisk fag</a:t>
            </a:r>
          </a:p>
        </p:txBody>
      </p:sp>
      <p:sp>
        <p:nvSpPr>
          <p:cNvPr id="6" name="Afrundet rektangulær billedforklaring 5"/>
          <p:cNvSpPr/>
          <p:nvPr/>
        </p:nvSpPr>
        <p:spPr>
          <a:xfrm>
            <a:off x="8311268" y="3063239"/>
            <a:ext cx="3515360" cy="1579543"/>
          </a:xfrm>
          <a:prstGeom prst="wedgeRoundRectCallout">
            <a:avLst>
              <a:gd name="adj1" fmla="val -77429"/>
              <a:gd name="adj2" fmla="val -38394"/>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3200" dirty="0">
                <a:solidFill>
                  <a:schemeClr val="bg1"/>
                </a:solidFill>
              </a:rPr>
              <a:t>Håndbog til Dansk</a:t>
            </a:r>
          </a:p>
          <a:p>
            <a:pPr algn="ctr"/>
            <a:r>
              <a:rPr lang="da-DK" sz="3200" dirty="0">
                <a:solidFill>
                  <a:schemeClr val="bg1"/>
                </a:solidFill>
              </a:rPr>
              <a:t>Kapitel 1.2  </a:t>
            </a:r>
          </a:p>
        </p:txBody>
      </p:sp>
      <p:sp>
        <p:nvSpPr>
          <p:cNvPr id="8" name="Tekstfelt 7">
            <a:extLst>
              <a:ext uri="{FF2B5EF4-FFF2-40B4-BE49-F238E27FC236}">
                <a16:creationId xmlns:a16="http://schemas.microsoft.com/office/drawing/2014/main" id="{C1D0E8CF-37B0-8D44-AD6A-FCF1EBBD28D6}"/>
              </a:ext>
            </a:extLst>
          </p:cNvPr>
          <p:cNvSpPr txBox="1"/>
          <p:nvPr/>
        </p:nvSpPr>
        <p:spPr>
          <a:xfrm rot="16200000">
            <a:off x="-2536675" y="2497977"/>
            <a:ext cx="6858002" cy="1862048"/>
          </a:xfrm>
          <a:prstGeom prst="rect">
            <a:avLst/>
          </a:prstGeom>
          <a:solidFill>
            <a:schemeClr val="tx2">
              <a:lumMod val="60000"/>
              <a:lumOff val="40000"/>
            </a:schemeClr>
          </a:solidFill>
        </p:spPr>
        <p:txBody>
          <a:bodyPr wrap="square" rtlCol="0">
            <a:spAutoFit/>
          </a:bodyPr>
          <a:lstStyle/>
          <a:p>
            <a:pPr algn="ctr"/>
            <a:r>
              <a:rPr lang="da-DK" sz="11500" dirty="0">
                <a:solidFill>
                  <a:srgbClr val="002060"/>
                </a:solidFill>
              </a:rPr>
              <a:t>Læs mere</a:t>
            </a:r>
          </a:p>
        </p:txBody>
      </p:sp>
    </p:spTree>
    <p:extLst>
      <p:ext uri="{BB962C8B-B14F-4D97-AF65-F5344CB8AC3E}">
        <p14:creationId xmlns:p14="http://schemas.microsoft.com/office/powerpoint/2010/main" val="2368359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alpha val="5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F0DAE8-9592-A248-9158-CF5B977602DB}"/>
              </a:ext>
            </a:extLst>
          </p:cNvPr>
          <p:cNvSpPr>
            <a:spLocks noGrp="1"/>
          </p:cNvSpPr>
          <p:nvPr>
            <p:ph type="title"/>
          </p:nvPr>
        </p:nvSpPr>
        <p:spPr>
          <a:xfrm>
            <a:off x="1463040" y="685797"/>
            <a:ext cx="8788527" cy="2263779"/>
          </a:xfrm>
        </p:spPr>
        <p:txBody>
          <a:bodyPr anchor="t">
            <a:normAutofit/>
          </a:bodyPr>
          <a:lstStyle/>
          <a:p>
            <a:r>
              <a:rPr lang="da-DK" sz="6600" b="1" dirty="0"/>
              <a:t>Genrer</a:t>
            </a:r>
          </a:p>
        </p:txBody>
      </p:sp>
      <p:sp>
        <p:nvSpPr>
          <p:cNvPr id="3" name="Pladsholder til indhold 2">
            <a:extLst>
              <a:ext uri="{FF2B5EF4-FFF2-40B4-BE49-F238E27FC236}">
                <a16:creationId xmlns:a16="http://schemas.microsoft.com/office/drawing/2014/main" id="{590B27AB-21F0-6648-8FCB-1DC653232964}"/>
              </a:ext>
            </a:extLst>
          </p:cNvPr>
          <p:cNvSpPr>
            <a:spLocks noGrp="1"/>
          </p:cNvSpPr>
          <p:nvPr>
            <p:ph idx="1"/>
          </p:nvPr>
        </p:nvSpPr>
        <p:spPr>
          <a:xfrm>
            <a:off x="1675845" y="1951785"/>
            <a:ext cx="6423061" cy="4220418"/>
          </a:xfrm>
        </p:spPr>
        <p:txBody>
          <a:bodyPr>
            <a:normAutofit lnSpcReduction="10000"/>
          </a:bodyPr>
          <a:lstStyle/>
          <a:p>
            <a:pPr lvl="0" fontAlgn="base"/>
            <a:r>
              <a:rPr lang="da-DK" sz="3600" dirty="0"/>
              <a:t>Digte</a:t>
            </a:r>
          </a:p>
          <a:p>
            <a:pPr lvl="0" fontAlgn="base"/>
            <a:r>
              <a:rPr lang="da-DK" sz="3600" dirty="0"/>
              <a:t>Noveller</a:t>
            </a:r>
          </a:p>
          <a:p>
            <a:pPr lvl="0" fontAlgn="base"/>
            <a:r>
              <a:rPr lang="da-DK" sz="3600" dirty="0"/>
              <a:t>Dagbøger</a:t>
            </a:r>
          </a:p>
          <a:p>
            <a:pPr lvl="0" fontAlgn="base"/>
            <a:r>
              <a:rPr lang="da-DK" sz="3600" dirty="0"/>
              <a:t>Billeder</a:t>
            </a:r>
          </a:p>
          <a:p>
            <a:pPr lvl="0" fontAlgn="base"/>
            <a:r>
              <a:rPr lang="da-DK" sz="3600" dirty="0"/>
              <a:t>Film/tv-serie</a:t>
            </a:r>
          </a:p>
          <a:p>
            <a:pPr lvl="0" fontAlgn="base"/>
            <a:r>
              <a:rPr lang="da-DK" sz="3600" dirty="0"/>
              <a:t>Tv-dokumentar</a:t>
            </a:r>
          </a:p>
          <a:p>
            <a:pPr lvl="0" fontAlgn="base"/>
            <a:r>
              <a:rPr lang="da-DK" sz="3600" dirty="0"/>
              <a:t>Mødereferat </a:t>
            </a:r>
          </a:p>
          <a:p>
            <a:pPr marL="0" indent="0">
              <a:buNone/>
            </a:pPr>
            <a:endParaRPr lang="da-DK" sz="3600" dirty="0"/>
          </a:p>
          <a:p>
            <a:pPr marL="0" indent="0">
              <a:buNone/>
            </a:pPr>
            <a:endParaRPr lang="da-DK" sz="3600" dirty="0"/>
          </a:p>
        </p:txBody>
      </p:sp>
      <p:pic>
        <p:nvPicPr>
          <p:cNvPr id="4" name="Billede 3">
            <a:extLst>
              <a:ext uri="{FF2B5EF4-FFF2-40B4-BE49-F238E27FC236}">
                <a16:creationId xmlns:a16="http://schemas.microsoft.com/office/drawing/2014/main" id="{9451F1C1-A2D7-994C-A082-1246E8560A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02132" y="1064791"/>
            <a:ext cx="2571442" cy="1663486"/>
          </a:xfrm>
          <a:prstGeom prst="rect">
            <a:avLst/>
          </a:prstGeom>
        </p:spPr>
      </p:pic>
      <p:pic>
        <p:nvPicPr>
          <p:cNvPr id="5" name="Billede 4">
            <a:extLst>
              <a:ext uri="{FF2B5EF4-FFF2-40B4-BE49-F238E27FC236}">
                <a16:creationId xmlns:a16="http://schemas.microsoft.com/office/drawing/2014/main" id="{9B34E57E-5CA9-CA45-91B1-C8FDD178B6F9}"/>
              </a:ext>
            </a:extLst>
          </p:cNvPr>
          <p:cNvPicPr>
            <a:picLocks noChangeAspect="1"/>
          </p:cNvPicPr>
          <p:nvPr/>
        </p:nvPicPr>
        <p:blipFill>
          <a:blip r:embed="rId3"/>
          <a:stretch>
            <a:fillRect/>
          </a:stretch>
        </p:blipFill>
        <p:spPr>
          <a:xfrm>
            <a:off x="6394404" y="387740"/>
            <a:ext cx="2571442" cy="3257160"/>
          </a:xfrm>
          <a:prstGeom prst="rect">
            <a:avLst/>
          </a:prstGeom>
        </p:spPr>
      </p:pic>
      <p:pic>
        <p:nvPicPr>
          <p:cNvPr id="6" name="Billede 5">
            <a:extLst>
              <a:ext uri="{FF2B5EF4-FFF2-40B4-BE49-F238E27FC236}">
                <a16:creationId xmlns:a16="http://schemas.microsoft.com/office/drawing/2014/main" id="{CA402641-4EEF-E74C-908C-D448B3FC57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01273" y="2949576"/>
            <a:ext cx="3815846" cy="2282824"/>
          </a:xfrm>
          <a:prstGeom prst="rect">
            <a:avLst/>
          </a:prstGeom>
        </p:spPr>
      </p:pic>
      <p:pic>
        <p:nvPicPr>
          <p:cNvPr id="7" name="Billede 6">
            <a:extLst>
              <a:ext uri="{FF2B5EF4-FFF2-40B4-BE49-F238E27FC236}">
                <a16:creationId xmlns:a16="http://schemas.microsoft.com/office/drawing/2014/main" id="{D9F3BF5D-4AA1-9A47-87D3-83447A7D56BC}"/>
              </a:ext>
            </a:extLst>
          </p:cNvPr>
          <p:cNvPicPr>
            <a:picLocks noChangeAspect="1"/>
          </p:cNvPicPr>
          <p:nvPr/>
        </p:nvPicPr>
        <p:blipFill>
          <a:blip r:embed="rId5"/>
          <a:stretch>
            <a:fillRect/>
          </a:stretch>
        </p:blipFill>
        <p:spPr>
          <a:xfrm>
            <a:off x="5834564" y="2189535"/>
            <a:ext cx="2161975" cy="3183568"/>
          </a:xfrm>
          <a:prstGeom prst="rect">
            <a:avLst/>
          </a:prstGeom>
        </p:spPr>
      </p:pic>
      <p:pic>
        <p:nvPicPr>
          <p:cNvPr id="9" name="Billede 8">
            <a:extLst>
              <a:ext uri="{FF2B5EF4-FFF2-40B4-BE49-F238E27FC236}">
                <a16:creationId xmlns:a16="http://schemas.microsoft.com/office/drawing/2014/main" id="{FE2EFADD-DFB4-C14A-9349-6166D244762C}"/>
              </a:ext>
            </a:extLst>
          </p:cNvPr>
          <p:cNvPicPr>
            <a:picLocks noChangeAspect="1"/>
          </p:cNvPicPr>
          <p:nvPr/>
        </p:nvPicPr>
        <p:blipFill>
          <a:blip r:embed="rId6"/>
          <a:stretch>
            <a:fillRect/>
          </a:stretch>
        </p:blipFill>
        <p:spPr>
          <a:xfrm>
            <a:off x="9448241" y="4986438"/>
            <a:ext cx="2203791" cy="1234123"/>
          </a:xfrm>
          <a:prstGeom prst="rect">
            <a:avLst/>
          </a:prstGeom>
        </p:spPr>
      </p:pic>
      <p:pic>
        <p:nvPicPr>
          <p:cNvPr id="13" name="Billede 12" descr="Et billede, der indeholder skærmbillede&#10;&#10;Automatisk genereret beskrivelse">
            <a:extLst>
              <a:ext uri="{FF2B5EF4-FFF2-40B4-BE49-F238E27FC236}">
                <a16:creationId xmlns:a16="http://schemas.microsoft.com/office/drawing/2014/main" id="{E107DEAD-18C1-474D-A118-71E83CC3336E}"/>
              </a:ext>
            </a:extLst>
          </p:cNvPr>
          <p:cNvPicPr>
            <a:picLocks noChangeAspect="1"/>
          </p:cNvPicPr>
          <p:nvPr/>
        </p:nvPicPr>
        <p:blipFill rotWithShape="1">
          <a:blip r:embed="rId7"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6472866" y="5003587"/>
            <a:ext cx="2129266" cy="13250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39737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70B71-B646-474C-B80E-9CF47C27AFE7}"/>
              </a:ext>
            </a:extLst>
          </p:cNvPr>
          <p:cNvSpPr>
            <a:spLocks noGrp="1"/>
          </p:cNvSpPr>
          <p:nvPr>
            <p:ph type="title"/>
          </p:nvPr>
        </p:nvSpPr>
        <p:spPr>
          <a:xfrm>
            <a:off x="4965430" y="629268"/>
            <a:ext cx="6586491" cy="1286160"/>
          </a:xfrm>
        </p:spPr>
        <p:txBody>
          <a:bodyPr anchor="b">
            <a:normAutofit/>
          </a:bodyPr>
          <a:lstStyle/>
          <a:p>
            <a:r>
              <a:rPr lang="da-DK" sz="6600" b="1" dirty="0"/>
              <a:t>Digtanalyse</a:t>
            </a:r>
            <a:endParaRPr lang="da-DK" b="1" dirty="0"/>
          </a:p>
        </p:txBody>
      </p:sp>
      <p:sp>
        <p:nvSpPr>
          <p:cNvPr id="3" name="Pladsholder til indhold 2">
            <a:extLst>
              <a:ext uri="{FF2B5EF4-FFF2-40B4-BE49-F238E27FC236}">
                <a16:creationId xmlns:a16="http://schemas.microsoft.com/office/drawing/2014/main" id="{352F3058-A97B-C94B-A6AC-25E2CB6DEC26}"/>
              </a:ext>
            </a:extLst>
          </p:cNvPr>
          <p:cNvSpPr>
            <a:spLocks noGrp="1"/>
          </p:cNvSpPr>
          <p:nvPr>
            <p:ph idx="1"/>
          </p:nvPr>
        </p:nvSpPr>
        <p:spPr>
          <a:xfrm>
            <a:off x="4965432" y="2077776"/>
            <a:ext cx="6586489" cy="4443343"/>
          </a:xfrm>
        </p:spPr>
        <p:txBody>
          <a:bodyPr>
            <a:normAutofit/>
          </a:bodyPr>
          <a:lstStyle/>
          <a:p>
            <a:r>
              <a:rPr lang="da-DK" sz="2400" b="1" dirty="0"/>
              <a:t>Indhold</a:t>
            </a:r>
            <a:endParaRPr lang="da-DK" sz="1600" b="1" dirty="0"/>
          </a:p>
          <a:p>
            <a:pPr lvl="1"/>
            <a:r>
              <a:rPr lang="da-DK" sz="1600" b="1" dirty="0"/>
              <a:t>Genre – </a:t>
            </a:r>
            <a:r>
              <a:rPr lang="da-DK" sz="1600" dirty="0"/>
              <a:t>episk/lyrisk</a:t>
            </a:r>
            <a:endParaRPr lang="da-DK" sz="1600" b="1" dirty="0"/>
          </a:p>
          <a:p>
            <a:pPr lvl="1"/>
            <a:r>
              <a:rPr lang="da-DK" sz="1600" b="1" dirty="0"/>
              <a:t>Motiv </a:t>
            </a:r>
          </a:p>
          <a:p>
            <a:pPr lvl="1"/>
            <a:r>
              <a:rPr lang="da-DK" sz="1600" b="1" dirty="0"/>
              <a:t>Ydre verden – </a:t>
            </a:r>
            <a:r>
              <a:rPr lang="da-DK" sz="1600" dirty="0"/>
              <a:t>tid, sted, miljø, rum osv. </a:t>
            </a:r>
            <a:endParaRPr lang="da-DK" sz="1600" b="1" dirty="0"/>
          </a:p>
          <a:p>
            <a:pPr lvl="1"/>
            <a:r>
              <a:rPr lang="da-DK" sz="1600" b="1" dirty="0"/>
              <a:t>Indre verden – </a:t>
            </a:r>
            <a:r>
              <a:rPr lang="da-DK" sz="1600" dirty="0"/>
              <a:t>fortælleren eller jeget indre verden (følelser, tanker og stemninger</a:t>
            </a:r>
            <a:endParaRPr lang="da-DK" sz="1600" b="1" dirty="0"/>
          </a:p>
          <a:p>
            <a:r>
              <a:rPr lang="da-DK" sz="2400" b="1" dirty="0"/>
              <a:t>Form</a:t>
            </a:r>
            <a:endParaRPr lang="da-DK" sz="1600" b="1" dirty="0"/>
          </a:p>
          <a:p>
            <a:pPr lvl="1"/>
            <a:r>
              <a:rPr lang="da-DK" sz="1600" b="1" dirty="0"/>
              <a:t>Sprog og syntaks – </a:t>
            </a:r>
            <a:r>
              <a:rPr lang="da-DK" sz="1600" dirty="0"/>
              <a:t>metaforer, billedsprog og sætningsopbygning</a:t>
            </a:r>
          </a:p>
          <a:p>
            <a:pPr lvl="1"/>
            <a:r>
              <a:rPr lang="da-DK" sz="1600" b="1" dirty="0"/>
              <a:t>Ydre og indre komposition </a:t>
            </a:r>
          </a:p>
          <a:p>
            <a:pPr lvl="1"/>
            <a:r>
              <a:rPr lang="da-DK" sz="1600" b="1" dirty="0"/>
              <a:t>Rim og rytme</a:t>
            </a:r>
          </a:p>
          <a:p>
            <a:pPr lvl="1"/>
            <a:r>
              <a:rPr lang="da-DK" sz="1600" b="1" dirty="0"/>
              <a:t>Stil</a:t>
            </a:r>
          </a:p>
          <a:p>
            <a:r>
              <a:rPr lang="da-DK" sz="2400" b="1" dirty="0"/>
              <a:t>Fortolkning</a:t>
            </a:r>
          </a:p>
          <a:p>
            <a:pPr lvl="1"/>
            <a:r>
              <a:rPr lang="da-DK" sz="1600" b="1" dirty="0"/>
              <a:t>Tema</a:t>
            </a:r>
          </a:p>
          <a:p>
            <a:pPr lvl="1"/>
            <a:r>
              <a:rPr lang="da-DK" sz="1600" b="1" dirty="0"/>
              <a:t>Perspektivering</a:t>
            </a:r>
          </a:p>
          <a:p>
            <a:pPr marL="457200" lvl="1" indent="0">
              <a:buNone/>
            </a:pPr>
            <a:endParaRPr lang="da-DK" sz="1600" dirty="0"/>
          </a:p>
          <a:p>
            <a:pPr marL="457200" lvl="1" indent="0">
              <a:buNone/>
            </a:pPr>
            <a:endParaRPr lang="da-DK" sz="1000" dirty="0"/>
          </a:p>
        </p:txBody>
      </p:sp>
      <p:pic>
        <p:nvPicPr>
          <p:cNvPr id="5" name="Billede 4" descr="Et billede, der indeholder tekst&#10;&#10;Automatisk genereret beskrivelse">
            <a:extLst>
              <a:ext uri="{FF2B5EF4-FFF2-40B4-BE49-F238E27FC236}">
                <a16:creationId xmlns:a16="http://schemas.microsoft.com/office/drawing/2014/main" id="{EFE7E3D2-4847-7B42-B725-6DE08D2336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4635571" cy="6857990"/>
          </a:xfrm>
          <a:prstGeom prst="rect">
            <a:avLst/>
          </a:prstGeom>
          <a:effectLst/>
        </p:spPr>
      </p:pic>
      <p:sp>
        <p:nvSpPr>
          <p:cNvPr id="6" name="Tekstfelt 5">
            <a:hlinkClick r:id="rId3"/>
            <a:extLst>
              <a:ext uri="{FF2B5EF4-FFF2-40B4-BE49-F238E27FC236}">
                <a16:creationId xmlns:a16="http://schemas.microsoft.com/office/drawing/2014/main" id="{1C927C8B-CBA0-A743-A46E-3156204E6EE1}"/>
              </a:ext>
            </a:extLst>
          </p:cNvPr>
          <p:cNvSpPr txBox="1"/>
          <p:nvPr/>
        </p:nvSpPr>
        <p:spPr>
          <a:xfrm>
            <a:off x="10405008" y="5936344"/>
            <a:ext cx="1476750" cy="584775"/>
          </a:xfrm>
          <a:prstGeom prst="rect">
            <a:avLst/>
          </a:prstGeom>
          <a:solidFill>
            <a:schemeClr val="bg1">
              <a:lumMod val="95000"/>
            </a:schemeClr>
          </a:solidFill>
        </p:spPr>
        <p:txBody>
          <a:bodyPr wrap="none" rtlCol="0">
            <a:spAutoFit/>
          </a:bodyPr>
          <a:lstStyle/>
          <a:p>
            <a:pPr algn="ctr"/>
            <a:r>
              <a:rPr lang="da-DK" sz="1600" b="1" dirty="0">
                <a:solidFill>
                  <a:srgbClr val="002060"/>
                </a:solidFill>
              </a:rPr>
              <a:t>Læs mere </a:t>
            </a:r>
          </a:p>
          <a:p>
            <a:pPr algn="ctr"/>
            <a:r>
              <a:rPr lang="da-DK" sz="1600" b="1" dirty="0">
                <a:solidFill>
                  <a:srgbClr val="002060"/>
                </a:solidFill>
              </a:rPr>
              <a:t>om digtanalyse</a:t>
            </a:r>
          </a:p>
        </p:txBody>
      </p:sp>
    </p:spTree>
    <p:extLst>
      <p:ext uri="{BB962C8B-B14F-4D97-AF65-F5344CB8AC3E}">
        <p14:creationId xmlns:p14="http://schemas.microsoft.com/office/powerpoint/2010/main" val="905249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A2080BDF-636C-BB43-ACB8-64DCD1CE4473}"/>
              </a:ext>
            </a:extLst>
          </p:cNvPr>
          <p:cNvGrpSpPr/>
          <p:nvPr/>
        </p:nvGrpSpPr>
        <p:grpSpPr>
          <a:xfrm>
            <a:off x="685693" y="333307"/>
            <a:ext cx="7624930" cy="5939367"/>
            <a:chOff x="1032933" y="321733"/>
            <a:chExt cx="7806267" cy="5939367"/>
          </a:xfrm>
        </p:grpSpPr>
        <p:pic>
          <p:nvPicPr>
            <p:cNvPr id="6" name="Billede 5">
              <a:extLst>
                <a:ext uri="{FF2B5EF4-FFF2-40B4-BE49-F238E27FC236}">
                  <a16:creationId xmlns:a16="http://schemas.microsoft.com/office/drawing/2014/main" id="{994CFB80-119F-394D-890B-A303DB93E005}"/>
                </a:ext>
              </a:extLst>
            </p:cNvPr>
            <p:cNvPicPr>
              <a:picLocks noChangeAspect="1"/>
            </p:cNvPicPr>
            <p:nvPr/>
          </p:nvPicPr>
          <p:blipFill>
            <a:blip r:embed="rId2"/>
            <a:stretch>
              <a:fillRect/>
            </a:stretch>
          </p:blipFill>
          <p:spPr>
            <a:xfrm>
              <a:off x="1032933" y="596900"/>
              <a:ext cx="7552267" cy="5664200"/>
            </a:xfrm>
            <a:prstGeom prst="rect">
              <a:avLst/>
            </a:prstGeom>
          </p:spPr>
        </p:pic>
        <p:sp>
          <p:nvSpPr>
            <p:cNvPr id="7" name="Rektangel 6">
              <a:extLst>
                <a:ext uri="{FF2B5EF4-FFF2-40B4-BE49-F238E27FC236}">
                  <a16:creationId xmlns:a16="http://schemas.microsoft.com/office/drawing/2014/main" id="{0B821D7B-121E-734A-9655-C2A0BF488AFC}"/>
                </a:ext>
              </a:extLst>
            </p:cNvPr>
            <p:cNvSpPr/>
            <p:nvPr/>
          </p:nvSpPr>
          <p:spPr>
            <a:xfrm>
              <a:off x="7213600" y="321733"/>
              <a:ext cx="1625600" cy="1566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pic>
        <p:nvPicPr>
          <p:cNvPr id="4" name="Billede 3">
            <a:extLst>
              <a:ext uri="{FF2B5EF4-FFF2-40B4-BE49-F238E27FC236}">
                <a16:creationId xmlns:a16="http://schemas.microsoft.com/office/drawing/2014/main" id="{459C4F97-2D38-E143-AFF4-323D980558D2}"/>
              </a:ext>
            </a:extLst>
          </p:cNvPr>
          <p:cNvPicPr>
            <a:picLocks noChangeAspect="1"/>
          </p:cNvPicPr>
          <p:nvPr/>
        </p:nvPicPr>
        <p:blipFill>
          <a:blip r:embed="rId3"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8229600" y="1294219"/>
            <a:ext cx="3468137" cy="4527847"/>
          </a:xfrm>
          <a:prstGeom prst="rect">
            <a:avLst/>
          </a:prstGeom>
          <a:noFill/>
          <a:effectLst>
            <a:softEdge rad="25400"/>
          </a:effectLst>
        </p:spPr>
      </p:pic>
    </p:spTree>
    <p:extLst>
      <p:ext uri="{BB962C8B-B14F-4D97-AF65-F5344CB8AC3E}">
        <p14:creationId xmlns:p14="http://schemas.microsoft.com/office/powerpoint/2010/main" val="46437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7" name="Rectangle 104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Et billede, der indeholder tekst&#10;&#10;Automatisk genereret beskrivelse">
            <a:extLst>
              <a:ext uri="{FF2B5EF4-FFF2-40B4-BE49-F238E27FC236}">
                <a16:creationId xmlns:a16="http://schemas.microsoft.com/office/drawing/2014/main" id="{3170730B-C3EE-7317-C6AC-D0BC8AE109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328" b="-1"/>
          <a:stretch/>
        </p:blipFill>
        <p:spPr bwMode="auto">
          <a:xfrm>
            <a:off x="-1011134"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9" name="Rectangle 104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6048FFE6-5756-584F-8577-B4FFEC83E380}"/>
              </a:ext>
            </a:extLst>
          </p:cNvPr>
          <p:cNvSpPr>
            <a:spLocks noGrp="1"/>
          </p:cNvSpPr>
          <p:nvPr>
            <p:ph idx="1"/>
          </p:nvPr>
        </p:nvSpPr>
        <p:spPr>
          <a:xfrm>
            <a:off x="8366762" y="1415555"/>
            <a:ext cx="3822189" cy="4932779"/>
          </a:xfrm>
        </p:spPr>
        <p:txBody>
          <a:bodyPr>
            <a:normAutofit/>
          </a:bodyPr>
          <a:lstStyle/>
          <a:p>
            <a:r>
              <a:rPr lang="da-DK" dirty="0"/>
              <a:t>Handling</a:t>
            </a:r>
          </a:p>
          <a:p>
            <a:r>
              <a:rPr lang="da-DK" dirty="0"/>
              <a:t>Konflikt</a:t>
            </a:r>
          </a:p>
          <a:p>
            <a:r>
              <a:rPr lang="da-DK" dirty="0"/>
              <a:t>Personkarakteristik</a:t>
            </a:r>
          </a:p>
          <a:p>
            <a:r>
              <a:rPr lang="da-DK" dirty="0"/>
              <a:t>Mljøkarakteristik</a:t>
            </a:r>
          </a:p>
          <a:p>
            <a:r>
              <a:rPr lang="da-DK" dirty="0"/>
              <a:t>Fortolkning og morale</a:t>
            </a:r>
          </a:p>
          <a:p>
            <a:endParaRPr lang="da-DK" dirty="0"/>
          </a:p>
          <a:p>
            <a:pPr marL="0" indent="0">
              <a:buNone/>
            </a:pPr>
            <a:r>
              <a:rPr lang="da-DK" sz="2000" dirty="0"/>
              <a:t>Brug gerne analysemodellen for skønlitteratur </a:t>
            </a:r>
          </a:p>
        </p:txBody>
      </p:sp>
      <p:sp>
        <p:nvSpPr>
          <p:cNvPr id="7" name="Tekstfelt 6">
            <a:extLst>
              <a:ext uri="{FF2B5EF4-FFF2-40B4-BE49-F238E27FC236}">
                <a16:creationId xmlns:a16="http://schemas.microsoft.com/office/drawing/2014/main" id="{0D412278-59BB-0260-D5A2-09C17F400710}"/>
              </a:ext>
            </a:extLst>
          </p:cNvPr>
          <p:cNvSpPr txBox="1"/>
          <p:nvPr/>
        </p:nvSpPr>
        <p:spPr>
          <a:xfrm>
            <a:off x="8363716" y="1097663"/>
            <a:ext cx="1608902" cy="369332"/>
          </a:xfrm>
          <a:prstGeom prst="rect">
            <a:avLst/>
          </a:prstGeom>
          <a:noFill/>
        </p:spPr>
        <p:txBody>
          <a:bodyPr wrap="none" rtlCol="0">
            <a:spAutoFit/>
          </a:bodyPr>
          <a:lstStyle/>
          <a:p>
            <a:r>
              <a:rPr lang="da-DK" b="1" dirty="0"/>
              <a:t>Mere fokus på </a:t>
            </a:r>
          </a:p>
        </p:txBody>
      </p:sp>
    </p:spTree>
    <p:extLst>
      <p:ext uri="{BB962C8B-B14F-4D97-AF65-F5344CB8AC3E}">
        <p14:creationId xmlns:p14="http://schemas.microsoft.com/office/powerpoint/2010/main" val="721848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78390D-0767-9B42-8C5B-E1FEAB4E3633}"/>
              </a:ext>
            </a:extLst>
          </p:cNvPr>
          <p:cNvSpPr>
            <a:spLocks noGrp="1"/>
          </p:cNvSpPr>
          <p:nvPr>
            <p:ph type="title"/>
          </p:nvPr>
        </p:nvSpPr>
        <p:spPr/>
        <p:txBody>
          <a:bodyPr>
            <a:normAutofit/>
          </a:bodyPr>
          <a:lstStyle/>
          <a:p>
            <a:r>
              <a:rPr lang="da-DK" sz="6600" b="1" dirty="0"/>
              <a:t>Dagbogen</a:t>
            </a:r>
          </a:p>
        </p:txBody>
      </p:sp>
      <p:sp>
        <p:nvSpPr>
          <p:cNvPr id="3" name="Pladsholder til indhold 2">
            <a:extLst>
              <a:ext uri="{FF2B5EF4-FFF2-40B4-BE49-F238E27FC236}">
                <a16:creationId xmlns:a16="http://schemas.microsoft.com/office/drawing/2014/main" id="{6048FFE6-5756-584F-8577-B4FFEC83E380}"/>
              </a:ext>
            </a:extLst>
          </p:cNvPr>
          <p:cNvSpPr>
            <a:spLocks noGrp="1"/>
          </p:cNvSpPr>
          <p:nvPr>
            <p:ph idx="1"/>
          </p:nvPr>
        </p:nvSpPr>
        <p:spPr>
          <a:xfrm>
            <a:off x="426588" y="1690688"/>
            <a:ext cx="6298580" cy="4351338"/>
          </a:xfrm>
        </p:spPr>
        <p:txBody>
          <a:bodyPr>
            <a:noAutofit/>
          </a:bodyPr>
          <a:lstStyle/>
          <a:p>
            <a:r>
              <a:rPr lang="da-DK" sz="1800" dirty="0"/>
              <a:t>En dagbog er en slags samling af minder og tanker fra én dag. Den skal forsøge at samle tankerne omkring noget man har oplevet.</a:t>
            </a:r>
          </a:p>
          <a:p>
            <a:r>
              <a:rPr lang="da-DK" sz="1800" dirty="0"/>
              <a:t>Dagbogen behandler dagens oplevelser og kommenterer på det. Den kommer ind på tanker, følelser og meninger omkring de ting, man har oplevet.</a:t>
            </a:r>
          </a:p>
          <a:p>
            <a:r>
              <a:rPr lang="da-DK" sz="1800" dirty="0"/>
              <a:t>Dagbogen kan forsøge at komme frem til en form for forståelse, for det der er sket.</a:t>
            </a:r>
          </a:p>
          <a:p>
            <a:r>
              <a:rPr lang="da-DK" sz="1800" dirty="0"/>
              <a:t>Dagbogen er en subjektiv genre, som minder om meningsjournalistik  </a:t>
            </a:r>
          </a:p>
          <a:p>
            <a:r>
              <a:rPr lang="da-DK" sz="1800" dirty="0"/>
              <a:t>En dagbog er skrevet i et dagligdags-sprog (lyder som personen tænker).</a:t>
            </a:r>
          </a:p>
          <a:p>
            <a:r>
              <a:rPr lang="da-DK" sz="1800" dirty="0"/>
              <a:t>Personen, som skriver dagbogen, taler ofte direkte til dagbogen, som om den er en personlighed, der er villig til at lytte til den, der skriver.</a:t>
            </a:r>
          </a:p>
        </p:txBody>
      </p:sp>
      <p:pic>
        <p:nvPicPr>
          <p:cNvPr id="4" name="Billede 3" descr="Et billede, der indeholder pen, papirvare, bord, sidder&#10;&#10;Automatisk genereret beskrivelse">
            <a:extLst>
              <a:ext uri="{FF2B5EF4-FFF2-40B4-BE49-F238E27FC236}">
                <a16:creationId xmlns:a16="http://schemas.microsoft.com/office/drawing/2014/main" id="{82279176-A679-C74F-95FB-67F2DE7D8D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2636981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024F1F80-E959-C146-8F89-B08809F3B088}"/>
              </a:ext>
            </a:extLst>
          </p:cNvPr>
          <p:cNvPicPr>
            <a:picLocks noChangeAspect="1"/>
          </p:cNvPicPr>
          <p:nvPr/>
        </p:nvPicPr>
        <p:blipFill>
          <a:blip r:embed="rId2">
            <a:duotone>
              <a:schemeClr val="bg2">
                <a:shade val="45000"/>
                <a:satMod val="135000"/>
              </a:schemeClr>
              <a:prstClr val="white"/>
            </a:duotone>
            <a:alphaModFix amt="77000"/>
            <a:extLst>
              <a:ext uri="{BEBA8EAE-BF5A-486C-A8C5-ECC9F3942E4B}">
                <a14:imgProps xmlns:a14="http://schemas.microsoft.com/office/drawing/2010/main">
                  <a14:imgLayer r:embed="rId3">
                    <a14:imgEffect>
                      <a14:sharpenSoften amount="100000"/>
                    </a14:imgEffect>
                    <a14:imgEffect>
                      <a14:colorTemperature colorTemp="11500"/>
                    </a14:imgEffect>
                    <a14:imgEffect>
                      <a14:saturation sat="335000"/>
                    </a14:imgEffect>
                    <a14:imgEffect>
                      <a14:brightnessContrast bright="2000" contrast="-56000"/>
                    </a14:imgEffect>
                  </a14:imgLayer>
                </a14:imgProps>
              </a:ext>
            </a:extLst>
          </a:blip>
          <a:stretch>
            <a:fillRect/>
          </a:stretch>
        </p:blipFill>
        <p:spPr>
          <a:xfrm>
            <a:off x="6631070" y="1041723"/>
            <a:ext cx="5560930" cy="4492997"/>
          </a:xfrm>
          <a:prstGeom prst="rect">
            <a:avLst/>
          </a:prstGeom>
        </p:spPr>
      </p:pic>
      <p:sp>
        <p:nvSpPr>
          <p:cNvPr id="2" name="Titel 1">
            <a:extLst>
              <a:ext uri="{FF2B5EF4-FFF2-40B4-BE49-F238E27FC236}">
                <a16:creationId xmlns:a16="http://schemas.microsoft.com/office/drawing/2014/main" id="{CA0DB32B-D99D-734E-BD89-3F8ECBA48873}"/>
              </a:ext>
            </a:extLst>
          </p:cNvPr>
          <p:cNvSpPr>
            <a:spLocks noGrp="1"/>
          </p:cNvSpPr>
          <p:nvPr>
            <p:ph type="title"/>
          </p:nvPr>
        </p:nvSpPr>
        <p:spPr>
          <a:xfrm>
            <a:off x="677334" y="210079"/>
            <a:ext cx="10905066" cy="1135737"/>
          </a:xfrm>
        </p:spPr>
        <p:txBody>
          <a:bodyPr>
            <a:normAutofit/>
          </a:bodyPr>
          <a:lstStyle/>
          <a:p>
            <a:r>
              <a:rPr lang="da-DK" sz="5400" b="1" dirty="0"/>
              <a:t>Analyse af dagbogen</a:t>
            </a:r>
          </a:p>
        </p:txBody>
      </p:sp>
      <p:sp>
        <p:nvSpPr>
          <p:cNvPr id="3" name="Pladsholder til indhold 2">
            <a:extLst>
              <a:ext uri="{FF2B5EF4-FFF2-40B4-BE49-F238E27FC236}">
                <a16:creationId xmlns:a16="http://schemas.microsoft.com/office/drawing/2014/main" id="{3CF87841-1E91-D048-9D58-737221A11AE0}"/>
              </a:ext>
            </a:extLst>
          </p:cNvPr>
          <p:cNvSpPr>
            <a:spLocks noGrp="1"/>
          </p:cNvSpPr>
          <p:nvPr>
            <p:ph idx="1"/>
          </p:nvPr>
        </p:nvSpPr>
        <p:spPr>
          <a:xfrm>
            <a:off x="609600" y="1345814"/>
            <a:ext cx="11819879" cy="5302107"/>
          </a:xfrm>
        </p:spPr>
        <p:txBody>
          <a:bodyPr>
            <a:noAutofit/>
          </a:bodyPr>
          <a:lstStyle/>
          <a:p>
            <a:r>
              <a:rPr lang="da-DK" sz="2000" dirty="0"/>
              <a:t>Undersøg refleksionerne vs. virkeligheden:</a:t>
            </a:r>
          </a:p>
          <a:p>
            <a:pPr lvl="1"/>
            <a:r>
              <a:rPr lang="da-DK" sz="2000" dirty="0" err="1"/>
              <a:t>Faktakoder</a:t>
            </a:r>
            <a:r>
              <a:rPr lang="da-DK" sz="2000" dirty="0"/>
              <a:t> vs. Fiktionskoder (fantasi)</a:t>
            </a:r>
          </a:p>
          <a:p>
            <a:r>
              <a:rPr lang="da-DK" sz="2000" dirty="0"/>
              <a:t>Analyse af jeg-fortælleren</a:t>
            </a:r>
          </a:p>
          <a:p>
            <a:pPr lvl="1"/>
            <a:r>
              <a:rPr lang="da-DK" sz="2000" dirty="0"/>
              <a:t>Hvilket menneske spejler sig i </a:t>
            </a:r>
            <a:r>
              <a:rPr lang="da-DK" sz="2000" dirty="0" err="1"/>
              <a:t>jeg’et</a:t>
            </a:r>
            <a:r>
              <a:rPr lang="da-DK" sz="2000" dirty="0"/>
              <a:t>?</a:t>
            </a:r>
          </a:p>
          <a:p>
            <a:pPr lvl="1"/>
            <a:r>
              <a:rPr lang="da-DK" sz="2000" dirty="0"/>
              <a:t>Fra hvilket perspektiv hører vi om begivenhederne? (troværdighed)</a:t>
            </a:r>
          </a:p>
          <a:p>
            <a:r>
              <a:rPr lang="da-DK" sz="2000" dirty="0"/>
              <a:t>Analyse af målet:</a:t>
            </a:r>
          </a:p>
          <a:p>
            <a:pPr lvl="1"/>
            <a:r>
              <a:rPr lang="da-DK" sz="2000" dirty="0"/>
              <a:t>Har hensigten været, at dagbogen skulle offentliggøres eller være privat?</a:t>
            </a:r>
          </a:p>
          <a:p>
            <a:r>
              <a:rPr lang="da-DK" sz="2000" dirty="0"/>
              <a:t>Analyse af tiden:</a:t>
            </a:r>
          </a:p>
          <a:p>
            <a:pPr lvl="1"/>
            <a:r>
              <a:rPr lang="da-DK" sz="2000" dirty="0"/>
              <a:t>Er dagbogen skrevet retrospektivt eller fra dag til dag</a:t>
            </a:r>
          </a:p>
          <a:p>
            <a:pPr lvl="1"/>
            <a:r>
              <a:rPr lang="da-DK" sz="2000" dirty="0"/>
              <a:t>Nutid/datid eller spring mellem</a:t>
            </a:r>
          </a:p>
          <a:p>
            <a:r>
              <a:rPr lang="da-DK" sz="2000" dirty="0"/>
              <a:t>Fortolkning af refleksionernes autenticitet:</a:t>
            </a:r>
          </a:p>
          <a:p>
            <a:pPr lvl="1"/>
            <a:r>
              <a:rPr lang="da-DK" sz="2000" dirty="0"/>
              <a:t>Er fortælleren pålidelig?</a:t>
            </a:r>
          </a:p>
          <a:p>
            <a:pPr lvl="1"/>
            <a:r>
              <a:rPr lang="da-DK" sz="2000" dirty="0"/>
              <a:t>Har han/hun en agenda med at skrive, som han/hun gør?</a:t>
            </a:r>
          </a:p>
        </p:txBody>
      </p:sp>
    </p:spTree>
    <p:extLst>
      <p:ext uri="{BB962C8B-B14F-4D97-AF65-F5344CB8AC3E}">
        <p14:creationId xmlns:p14="http://schemas.microsoft.com/office/powerpoint/2010/main" val="404777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1B7DD0-9AEA-724F-809F-535516073DBF}"/>
              </a:ext>
            </a:extLst>
          </p:cNvPr>
          <p:cNvSpPr>
            <a:spLocks noGrp="1"/>
          </p:cNvSpPr>
          <p:nvPr>
            <p:ph type="title"/>
          </p:nvPr>
        </p:nvSpPr>
        <p:spPr/>
        <p:txBody>
          <a:bodyPr/>
          <a:lstStyle/>
          <a:p>
            <a:r>
              <a:rPr lang="da-DK" b="1" dirty="0">
                <a:solidFill>
                  <a:srgbClr val="0070C0"/>
                </a:solidFill>
              </a:rPr>
              <a:t>Uddrag af dagbog fra 1864</a:t>
            </a:r>
          </a:p>
        </p:txBody>
      </p:sp>
      <p:sp>
        <p:nvSpPr>
          <p:cNvPr id="3" name="Pladsholder til indhold 2">
            <a:extLst>
              <a:ext uri="{FF2B5EF4-FFF2-40B4-BE49-F238E27FC236}">
                <a16:creationId xmlns:a16="http://schemas.microsoft.com/office/drawing/2014/main" id="{68B39F37-93C4-EE48-8AC8-A6950155ACE1}"/>
              </a:ext>
            </a:extLst>
          </p:cNvPr>
          <p:cNvSpPr>
            <a:spLocks noGrp="1"/>
          </p:cNvSpPr>
          <p:nvPr>
            <p:ph idx="1"/>
          </p:nvPr>
        </p:nvSpPr>
        <p:spPr>
          <a:xfrm>
            <a:off x="838200" y="1825625"/>
            <a:ext cx="7950200" cy="3288242"/>
          </a:xfrm>
          <a:solidFill>
            <a:schemeClr val="accent4">
              <a:lumMod val="40000"/>
              <a:lumOff val="60000"/>
            </a:schemeClr>
          </a:solidFill>
          <a:effectLst>
            <a:outerShdw blurRad="50800" dist="38100" dir="5400000" algn="t" rotWithShape="0">
              <a:prstClr val="black">
                <a:alpha val="40000"/>
              </a:prstClr>
            </a:outerShdw>
          </a:effectLst>
        </p:spPr>
        <p:txBody>
          <a:bodyPr>
            <a:normAutofit lnSpcReduction="10000"/>
          </a:bodyPr>
          <a:lstStyle/>
          <a:p>
            <a:pPr marL="0" indent="0">
              <a:buNone/>
            </a:pPr>
            <a:r>
              <a:rPr lang="da-DK" dirty="0">
                <a:latin typeface="Bradley Hand ITC" panose="03070402050302030203" pitchFamily="66" charset="77"/>
              </a:rPr>
              <a:t>”En Granat, der var </a:t>
            </a:r>
            <a:r>
              <a:rPr lang="da-DK" dirty="0" err="1">
                <a:latin typeface="Bradley Hand ITC" panose="03070402050302030203" pitchFamily="66" charset="77"/>
              </a:rPr>
              <a:t>gaaet</a:t>
            </a:r>
            <a:r>
              <a:rPr lang="da-DK" dirty="0">
                <a:latin typeface="Bradley Hand ITC" panose="03070402050302030203" pitchFamily="66" charset="77"/>
              </a:rPr>
              <a:t> igennem begge Blokhusets Vægge, var </a:t>
            </a:r>
            <a:r>
              <a:rPr lang="da-DK" dirty="0" err="1">
                <a:latin typeface="Bradley Hand ITC" panose="03070402050302030203" pitchFamily="66" charset="77"/>
              </a:rPr>
              <a:t>slaaet</a:t>
            </a:r>
            <a:r>
              <a:rPr lang="da-DK" dirty="0">
                <a:latin typeface="Bradley Hand ITC" panose="03070402050302030203" pitchFamily="66" charset="77"/>
              </a:rPr>
              <a:t> ned imellem de 50-60 Mennesker, der sad i et Par Geledder langs Blokhuset. En Klynge </a:t>
            </a:r>
            <a:r>
              <a:rPr lang="da-DK" dirty="0" err="1">
                <a:latin typeface="Bradley Hand ITC" panose="03070402050302030203" pitchFamily="66" charset="77"/>
              </a:rPr>
              <a:t>paa</a:t>
            </a:r>
            <a:r>
              <a:rPr lang="da-DK" dirty="0">
                <a:latin typeface="Bradley Hand ITC" panose="03070402050302030203" pitchFamily="66" charset="77"/>
              </a:rPr>
              <a:t> en halv Snes Mand </a:t>
            </a:r>
            <a:r>
              <a:rPr lang="da-DK" dirty="0" err="1">
                <a:latin typeface="Bradley Hand ITC" panose="03070402050302030203" pitchFamily="66" charset="77"/>
              </a:rPr>
              <a:t>laa</a:t>
            </a:r>
            <a:r>
              <a:rPr lang="da-DK" dirty="0">
                <a:latin typeface="Bradley Hand ITC" panose="03070402050302030203" pitchFamily="66" charset="77"/>
              </a:rPr>
              <a:t> </a:t>
            </a:r>
            <a:r>
              <a:rPr lang="da-DK" dirty="0" err="1">
                <a:latin typeface="Bradley Hand ITC" panose="03070402050302030203" pitchFamily="66" charset="77"/>
              </a:rPr>
              <a:t>saaledes</a:t>
            </a:r>
            <a:r>
              <a:rPr lang="da-DK" dirty="0">
                <a:latin typeface="Bradley Hand ITC" panose="03070402050302030203" pitchFamily="66" charset="77"/>
              </a:rPr>
              <a:t> sammenskudt, at den næsten ikke var til at finde Rede i, medens en Del af deres Lemmer </a:t>
            </a:r>
            <a:r>
              <a:rPr lang="da-DK" dirty="0" err="1">
                <a:latin typeface="Bradley Hand ITC" panose="03070402050302030203" pitchFamily="66" charset="77"/>
              </a:rPr>
              <a:t>laa</a:t>
            </a:r>
            <a:r>
              <a:rPr lang="da-DK" dirty="0">
                <a:latin typeface="Bradley Hand ITC" panose="03070402050302030203" pitchFamily="66" charset="77"/>
              </a:rPr>
              <a:t> rygende af Blod hist og her. Det var ikke let at overse, hvor stor Ulykken egentlig var, thi alle </a:t>
            </a:r>
            <a:r>
              <a:rPr lang="da-DK" dirty="0" err="1">
                <a:latin typeface="Bradley Hand ITC" panose="03070402050302030203" pitchFamily="66" charset="77"/>
              </a:rPr>
              <a:t>laa</a:t>
            </a:r>
            <a:r>
              <a:rPr lang="da-DK" dirty="0">
                <a:latin typeface="Bradley Hand ITC" panose="03070402050302030203" pitchFamily="66" charset="77"/>
              </a:rPr>
              <a:t> som forstenede.”</a:t>
            </a:r>
          </a:p>
        </p:txBody>
      </p:sp>
      <p:pic>
        <p:nvPicPr>
          <p:cNvPr id="4" name="Billede 3">
            <a:extLst>
              <a:ext uri="{FF2B5EF4-FFF2-40B4-BE49-F238E27FC236}">
                <a16:creationId xmlns:a16="http://schemas.microsoft.com/office/drawing/2014/main" id="{38AD252B-CDCC-CF4C-94E8-FB0C7B1043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43800" y="2106877"/>
            <a:ext cx="2087799" cy="2725738"/>
          </a:xfrm>
          <a:prstGeom prst="rect">
            <a:avLst/>
          </a:prstGeom>
        </p:spPr>
      </p:pic>
    </p:spTree>
    <p:extLst>
      <p:ext uri="{BB962C8B-B14F-4D97-AF65-F5344CB8AC3E}">
        <p14:creationId xmlns:p14="http://schemas.microsoft.com/office/powerpoint/2010/main" val="413984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CB7FC3-7129-8144-9FCB-6C65B8C05E7B}"/>
              </a:ext>
            </a:extLst>
          </p:cNvPr>
          <p:cNvSpPr>
            <a:spLocks noGrp="1"/>
          </p:cNvSpPr>
          <p:nvPr>
            <p:ph type="title"/>
          </p:nvPr>
        </p:nvSpPr>
        <p:spPr>
          <a:xfrm>
            <a:off x="1370734" y="267629"/>
            <a:ext cx="10905066" cy="1135737"/>
          </a:xfrm>
        </p:spPr>
        <p:txBody>
          <a:bodyPr>
            <a:normAutofit/>
          </a:bodyPr>
          <a:lstStyle/>
          <a:p>
            <a:r>
              <a:rPr lang="da-DK" sz="6600" b="1" dirty="0"/>
              <a:t>Billedanalyse</a:t>
            </a:r>
          </a:p>
        </p:txBody>
      </p:sp>
      <p:sp>
        <p:nvSpPr>
          <p:cNvPr id="3" name="Pladsholder til indhold 2">
            <a:extLst>
              <a:ext uri="{FF2B5EF4-FFF2-40B4-BE49-F238E27FC236}">
                <a16:creationId xmlns:a16="http://schemas.microsoft.com/office/drawing/2014/main" id="{0EAA88B9-082F-184A-87BC-1716CF3F4D32}"/>
              </a:ext>
            </a:extLst>
          </p:cNvPr>
          <p:cNvSpPr>
            <a:spLocks noGrp="1"/>
          </p:cNvSpPr>
          <p:nvPr>
            <p:ph idx="1"/>
          </p:nvPr>
        </p:nvSpPr>
        <p:spPr>
          <a:xfrm>
            <a:off x="1370734" y="1571411"/>
            <a:ext cx="6406659" cy="5018960"/>
          </a:xfrm>
        </p:spPr>
        <p:txBody>
          <a:bodyPr>
            <a:noAutofit/>
          </a:bodyPr>
          <a:lstStyle/>
          <a:p>
            <a:pPr marL="0" indent="0">
              <a:buNone/>
            </a:pPr>
            <a:r>
              <a:rPr lang="da-DK" b="1" dirty="0"/>
              <a:t>Form</a:t>
            </a:r>
          </a:p>
          <a:p>
            <a:pPr lvl="1"/>
            <a:r>
              <a:rPr lang="da-DK" dirty="0"/>
              <a:t>Komposition og linjer</a:t>
            </a:r>
          </a:p>
          <a:p>
            <a:pPr lvl="1"/>
            <a:r>
              <a:rPr lang="da-DK" dirty="0"/>
              <a:t>Lys og skygge</a:t>
            </a:r>
          </a:p>
          <a:p>
            <a:pPr lvl="1"/>
            <a:r>
              <a:rPr lang="da-DK" dirty="0"/>
              <a:t>Farver</a:t>
            </a:r>
          </a:p>
          <a:p>
            <a:pPr lvl="1"/>
            <a:r>
              <a:rPr lang="da-DK" dirty="0"/>
              <a:t>Perspektiv og synsvinkel</a:t>
            </a:r>
          </a:p>
          <a:p>
            <a:pPr lvl="1"/>
            <a:r>
              <a:rPr lang="da-DK" dirty="0"/>
              <a:t>Dynamik eller harmoni</a:t>
            </a:r>
          </a:p>
          <a:p>
            <a:pPr lvl="1"/>
            <a:endParaRPr lang="da-DK" sz="1800" dirty="0"/>
          </a:p>
          <a:p>
            <a:pPr marL="0" indent="0">
              <a:buNone/>
            </a:pPr>
            <a:r>
              <a:rPr lang="da-DK" b="1" dirty="0"/>
              <a:t>Indhold</a:t>
            </a:r>
            <a:endParaRPr lang="da-DK" sz="1800" dirty="0"/>
          </a:p>
          <a:p>
            <a:pPr lvl="1"/>
            <a:r>
              <a:rPr lang="da-DK" dirty="0"/>
              <a:t>Stemning</a:t>
            </a:r>
          </a:p>
          <a:p>
            <a:pPr lvl="1"/>
            <a:r>
              <a:rPr lang="da-DK" dirty="0"/>
              <a:t>Fortolkning</a:t>
            </a:r>
          </a:p>
          <a:p>
            <a:pPr lvl="1"/>
            <a:r>
              <a:rPr lang="da-DK" dirty="0"/>
              <a:t>Budskab</a:t>
            </a:r>
          </a:p>
          <a:p>
            <a:pPr lvl="1"/>
            <a:r>
              <a:rPr lang="da-DK" dirty="0"/>
              <a:t>Denotationer og konnotationer</a:t>
            </a:r>
          </a:p>
          <a:p>
            <a:pPr marL="457200" lvl="1" indent="0">
              <a:buNone/>
            </a:pPr>
            <a:endParaRPr lang="da-DK" sz="1800" dirty="0"/>
          </a:p>
        </p:txBody>
      </p:sp>
      <p:pic>
        <p:nvPicPr>
          <p:cNvPr id="4" name="Billede 3" descr="Et billede, der indeholder scene, værelse, indendørs, rød&#10;&#10;Automatisk genereret beskrivelse">
            <a:extLst>
              <a:ext uri="{FF2B5EF4-FFF2-40B4-BE49-F238E27FC236}">
                <a16:creationId xmlns:a16="http://schemas.microsoft.com/office/drawing/2014/main" id="{0DB1CDE0-81A7-6340-9F32-9BD22F3EFDA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Tree>
    <p:extLst>
      <p:ext uri="{BB962C8B-B14F-4D97-AF65-F5344CB8AC3E}">
        <p14:creationId xmlns:p14="http://schemas.microsoft.com/office/powerpoint/2010/main" val="1938217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5A6197-E323-A743-877C-2BDAD6591D45}"/>
              </a:ext>
            </a:extLst>
          </p:cNvPr>
          <p:cNvSpPr>
            <a:spLocks noGrp="1"/>
          </p:cNvSpPr>
          <p:nvPr>
            <p:ph type="title"/>
          </p:nvPr>
        </p:nvSpPr>
        <p:spPr>
          <a:xfrm>
            <a:off x="643467" y="321734"/>
            <a:ext cx="10905066" cy="1135737"/>
          </a:xfrm>
        </p:spPr>
        <p:txBody>
          <a:bodyPr>
            <a:normAutofit/>
          </a:bodyPr>
          <a:lstStyle/>
          <a:p>
            <a:r>
              <a:rPr lang="da-DK" sz="6000" b="1" dirty="0"/>
              <a:t>Billedanalyse</a:t>
            </a:r>
          </a:p>
        </p:txBody>
      </p:sp>
      <p:sp>
        <p:nvSpPr>
          <p:cNvPr id="3" name="Pladsholder til indhold 2">
            <a:extLst>
              <a:ext uri="{FF2B5EF4-FFF2-40B4-BE49-F238E27FC236}">
                <a16:creationId xmlns:a16="http://schemas.microsoft.com/office/drawing/2014/main" id="{5645849D-31F1-5241-AE38-FE777EDAA93D}"/>
              </a:ext>
            </a:extLst>
          </p:cNvPr>
          <p:cNvSpPr>
            <a:spLocks noGrp="1"/>
          </p:cNvSpPr>
          <p:nvPr>
            <p:ph idx="1"/>
          </p:nvPr>
        </p:nvSpPr>
        <p:spPr>
          <a:xfrm>
            <a:off x="643467" y="1473345"/>
            <a:ext cx="7384502" cy="4881723"/>
          </a:xfrm>
        </p:spPr>
        <p:txBody>
          <a:bodyPr>
            <a:normAutofit/>
          </a:bodyPr>
          <a:lstStyle/>
          <a:p>
            <a:pPr marL="0" indent="0">
              <a:buNone/>
            </a:pPr>
            <a:r>
              <a:rPr lang="da-DK" sz="2600" b="1" dirty="0"/>
              <a:t>Fortolkning</a:t>
            </a:r>
            <a:endParaRPr lang="da-DK" sz="1900" b="1" dirty="0"/>
          </a:p>
          <a:p>
            <a:pPr lvl="1"/>
            <a:r>
              <a:rPr lang="da-DK" sz="1900" b="1" dirty="0"/>
              <a:t>Situationskonteksten</a:t>
            </a:r>
            <a:r>
              <a:rPr lang="da-DK" sz="1900" dirty="0"/>
              <a:t> er den situation eller de umiddelbare omstændigheder, billedet er udsprunget af eller er et svar på. Her skal man desuden se på, hvem afsenderen er, hvilken genre der er tale om og hvem modtageren er.   </a:t>
            </a:r>
          </a:p>
          <a:p>
            <a:pPr marL="457200" lvl="1" indent="0">
              <a:buNone/>
            </a:pPr>
            <a:r>
              <a:rPr lang="da-DK" sz="1900" dirty="0"/>
              <a:t> </a:t>
            </a:r>
          </a:p>
          <a:p>
            <a:pPr lvl="1"/>
            <a:r>
              <a:rPr lang="da-DK" sz="1900" b="1" dirty="0"/>
              <a:t>Den kulturelle kontekst </a:t>
            </a:r>
            <a:r>
              <a:rPr lang="da-DK" sz="1900" dirty="0"/>
              <a:t>er de bredere historiske og sociale omstændigheder, billedet er blevet til i, og som den tekstlige kontekst og situationskonteksten er en del af. Det drejer sig blandt andet om kulturelle traditioner, værdier, tænkemåder og symboler.</a:t>
            </a:r>
          </a:p>
          <a:p>
            <a:pPr lvl="1"/>
            <a:r>
              <a:rPr lang="da-DK" sz="1900" b="1" dirty="0"/>
              <a:t>Budskab, tema </a:t>
            </a:r>
          </a:p>
          <a:p>
            <a:pPr lvl="1"/>
            <a:endParaRPr lang="da-DK" sz="1900" b="1" dirty="0"/>
          </a:p>
          <a:p>
            <a:pPr marL="0" indent="0">
              <a:buNone/>
            </a:pPr>
            <a:r>
              <a:rPr lang="da-DK" sz="2600" b="1" dirty="0"/>
              <a:t>Perspektivering </a:t>
            </a:r>
          </a:p>
          <a:p>
            <a:pPr marL="0" indent="0">
              <a:buNone/>
            </a:pPr>
            <a:r>
              <a:rPr lang="da-DK" sz="1900" dirty="0"/>
              <a:t>Sammenligning med samtid, ideologi eller andre tekster</a:t>
            </a:r>
          </a:p>
          <a:p>
            <a:endParaRPr lang="da-DK" sz="1900" dirty="0"/>
          </a:p>
        </p:txBody>
      </p:sp>
      <p:pic>
        <p:nvPicPr>
          <p:cNvPr id="4" name="Billede 3">
            <a:extLst>
              <a:ext uri="{FF2B5EF4-FFF2-40B4-BE49-F238E27FC236}">
                <a16:creationId xmlns:a16="http://schemas.microsoft.com/office/drawing/2014/main" id="{B734397E-C396-344D-9870-EFF1DD5DFB9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5" name="Tekstfelt 4">
            <a:extLst>
              <a:ext uri="{FF2B5EF4-FFF2-40B4-BE49-F238E27FC236}">
                <a16:creationId xmlns:a16="http://schemas.microsoft.com/office/drawing/2014/main" id="{F2AA324A-BD13-A340-AD92-00B347D87164}"/>
              </a:ext>
            </a:extLst>
          </p:cNvPr>
          <p:cNvSpPr txBox="1"/>
          <p:nvPr/>
        </p:nvSpPr>
        <p:spPr>
          <a:xfrm rot="18798321">
            <a:off x="9279468" y="2279806"/>
            <a:ext cx="1661032" cy="646331"/>
          </a:xfrm>
          <a:prstGeom prst="rect">
            <a:avLst/>
          </a:prstGeom>
          <a:noFill/>
        </p:spPr>
        <p:txBody>
          <a:bodyPr wrap="none" rtlCol="0">
            <a:spAutoFit/>
          </a:bodyPr>
          <a:lstStyle/>
          <a:p>
            <a:r>
              <a:rPr lang="da-DK" dirty="0"/>
              <a:t>Uddybende </a:t>
            </a:r>
            <a:r>
              <a:rPr lang="da-DK" dirty="0">
                <a:hlinkClick r:id="rId3"/>
              </a:rPr>
              <a:t>link</a:t>
            </a:r>
            <a:endParaRPr lang="da-DK" dirty="0"/>
          </a:p>
          <a:p>
            <a:endParaRPr lang="da-DK" dirty="0"/>
          </a:p>
        </p:txBody>
      </p:sp>
    </p:spTree>
    <p:extLst>
      <p:ext uri="{BB962C8B-B14F-4D97-AF65-F5344CB8AC3E}">
        <p14:creationId xmlns:p14="http://schemas.microsoft.com/office/powerpoint/2010/main" val="173283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98B117E4-8E95-4544-9045-70492ADCF442}"/>
              </a:ext>
            </a:extLst>
          </p:cNvPr>
          <p:cNvPicPr>
            <a:picLocks noChangeAspect="1"/>
          </p:cNvPicPr>
          <p:nvPr/>
        </p:nvPicPr>
        <p:blipFill>
          <a:blip r:embed="rId2"/>
          <a:stretch>
            <a:fillRect/>
          </a:stretch>
        </p:blipFill>
        <p:spPr>
          <a:xfrm>
            <a:off x="838200" y="180254"/>
            <a:ext cx="4931735" cy="6312621"/>
          </a:xfrm>
          <a:prstGeom prst="rect">
            <a:avLst/>
          </a:prstGeom>
        </p:spPr>
      </p:pic>
      <p:sp>
        <p:nvSpPr>
          <p:cNvPr id="10" name="Tekstfelt 9">
            <a:extLst>
              <a:ext uri="{FF2B5EF4-FFF2-40B4-BE49-F238E27FC236}">
                <a16:creationId xmlns:a16="http://schemas.microsoft.com/office/drawing/2014/main" id="{70E46F3F-CB85-6347-AEB8-4E0410BB46CB}"/>
              </a:ext>
            </a:extLst>
          </p:cNvPr>
          <p:cNvSpPr txBox="1"/>
          <p:nvPr/>
        </p:nvSpPr>
        <p:spPr>
          <a:xfrm>
            <a:off x="5769935" y="5569545"/>
            <a:ext cx="3610091" cy="923330"/>
          </a:xfrm>
          <a:prstGeom prst="rect">
            <a:avLst/>
          </a:prstGeom>
          <a:noFill/>
        </p:spPr>
        <p:txBody>
          <a:bodyPr wrap="none" rtlCol="0">
            <a:spAutoFit/>
          </a:bodyPr>
          <a:lstStyle/>
          <a:p>
            <a:r>
              <a:rPr lang="de-DE" b="1" i="1" dirty="0"/>
              <a:t>Der Wanderer über dem Nebelmeer</a:t>
            </a:r>
          </a:p>
          <a:p>
            <a:r>
              <a:rPr lang="da-DK" dirty="0">
                <a:hlinkClick r:id="rId3"/>
              </a:rPr>
              <a:t>Caspar David Friedrich</a:t>
            </a:r>
            <a:endParaRPr lang="da-DK" dirty="0"/>
          </a:p>
          <a:p>
            <a:r>
              <a:rPr lang="da-DK" dirty="0"/>
              <a:t>1818</a:t>
            </a:r>
          </a:p>
        </p:txBody>
      </p:sp>
      <p:pic>
        <p:nvPicPr>
          <p:cNvPr id="11" name="Billede 10">
            <a:extLst>
              <a:ext uri="{FF2B5EF4-FFF2-40B4-BE49-F238E27FC236}">
                <a16:creationId xmlns:a16="http://schemas.microsoft.com/office/drawing/2014/main" id="{AFCAF062-804C-D042-AB22-00EDDFB87776}"/>
              </a:ext>
            </a:extLst>
          </p:cNvPr>
          <p:cNvPicPr>
            <a:picLocks noChangeAspect="1"/>
          </p:cNvPicPr>
          <p:nvPr/>
        </p:nvPicPr>
        <p:blipFill>
          <a:blip r:embed="rId4"/>
          <a:stretch>
            <a:fillRect/>
          </a:stretch>
        </p:blipFill>
        <p:spPr>
          <a:xfrm>
            <a:off x="7875849" y="701114"/>
            <a:ext cx="3008353" cy="3927572"/>
          </a:xfrm>
          <a:prstGeom prst="rect">
            <a:avLst/>
          </a:prstGeom>
        </p:spPr>
      </p:pic>
    </p:spTree>
    <p:extLst>
      <p:ext uri="{BB962C8B-B14F-4D97-AF65-F5344CB8AC3E}">
        <p14:creationId xmlns:p14="http://schemas.microsoft.com/office/powerpoint/2010/main" val="301254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9555E51-7ADB-4D4B-8401-59FAEE3D1D0E}"/>
              </a:ext>
            </a:extLst>
          </p:cNvPr>
          <p:cNvPicPr>
            <a:picLocks noChangeAspect="1"/>
          </p:cNvPicPr>
          <p:nvPr/>
        </p:nvPicPr>
        <p:blipFill>
          <a:blip r:embed="rId2"/>
          <a:stretch>
            <a:fillRect/>
          </a:stretch>
        </p:blipFill>
        <p:spPr>
          <a:xfrm>
            <a:off x="1049935" y="525462"/>
            <a:ext cx="7667907" cy="5807076"/>
          </a:xfrm>
          <a:prstGeom prst="rect">
            <a:avLst/>
          </a:prstGeom>
        </p:spPr>
      </p:pic>
      <p:sp>
        <p:nvSpPr>
          <p:cNvPr id="5" name="Tekstfelt 4">
            <a:extLst>
              <a:ext uri="{FF2B5EF4-FFF2-40B4-BE49-F238E27FC236}">
                <a16:creationId xmlns:a16="http://schemas.microsoft.com/office/drawing/2014/main" id="{1A0F97EF-07B2-F949-A87E-AC02BDEC5579}"/>
              </a:ext>
            </a:extLst>
          </p:cNvPr>
          <p:cNvSpPr txBox="1"/>
          <p:nvPr/>
        </p:nvSpPr>
        <p:spPr>
          <a:xfrm>
            <a:off x="8717842" y="5409208"/>
            <a:ext cx="1849352" cy="923330"/>
          </a:xfrm>
          <a:prstGeom prst="rect">
            <a:avLst/>
          </a:prstGeom>
          <a:noFill/>
        </p:spPr>
        <p:txBody>
          <a:bodyPr wrap="none" rtlCol="0">
            <a:spAutoFit/>
          </a:bodyPr>
          <a:lstStyle/>
          <a:p>
            <a:r>
              <a:rPr lang="de-DE" b="1" i="1" dirty="0" err="1"/>
              <a:t>Udslidt</a:t>
            </a:r>
            <a:endParaRPr lang="de-DE" b="1" i="1" dirty="0"/>
          </a:p>
          <a:p>
            <a:r>
              <a:rPr lang="da-DK" dirty="0">
                <a:hlinkClick r:id="rId3"/>
              </a:rPr>
              <a:t>H.A. Brendekilde</a:t>
            </a:r>
            <a:r>
              <a:rPr lang="da-DK" dirty="0"/>
              <a:t> </a:t>
            </a:r>
          </a:p>
          <a:p>
            <a:r>
              <a:rPr lang="da-DK" dirty="0"/>
              <a:t>1889</a:t>
            </a:r>
          </a:p>
        </p:txBody>
      </p:sp>
      <p:pic>
        <p:nvPicPr>
          <p:cNvPr id="7" name="Billede 6">
            <a:extLst>
              <a:ext uri="{FF2B5EF4-FFF2-40B4-BE49-F238E27FC236}">
                <a16:creationId xmlns:a16="http://schemas.microsoft.com/office/drawing/2014/main" id="{FDC8D8CB-975D-6647-B943-4474FFB86068}"/>
              </a:ext>
            </a:extLst>
          </p:cNvPr>
          <p:cNvPicPr>
            <a:picLocks noChangeAspect="1"/>
          </p:cNvPicPr>
          <p:nvPr/>
        </p:nvPicPr>
        <p:blipFill>
          <a:blip r:embed="rId4"/>
          <a:stretch>
            <a:fillRect/>
          </a:stretch>
        </p:blipFill>
        <p:spPr>
          <a:xfrm>
            <a:off x="8940720" y="1106228"/>
            <a:ext cx="3008353" cy="3927572"/>
          </a:xfrm>
          <a:prstGeom prst="rect">
            <a:avLst/>
          </a:prstGeom>
        </p:spPr>
      </p:pic>
    </p:spTree>
    <p:extLst>
      <p:ext uri="{BB962C8B-B14F-4D97-AF65-F5344CB8AC3E}">
        <p14:creationId xmlns:p14="http://schemas.microsoft.com/office/powerpoint/2010/main" val="210343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lede 5" descr="Et billede, der indeholder luft, trafik, skilt, hvid&#10;&#10;Automatisk genereret beskrivelse">
            <a:extLst>
              <a:ext uri="{FF2B5EF4-FFF2-40B4-BE49-F238E27FC236}">
                <a16:creationId xmlns:a16="http://schemas.microsoft.com/office/drawing/2014/main" id="{FBDFB300-227A-404C-9A89-8428115303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504" r="21600"/>
          <a:stretch/>
        </p:blipFill>
        <p:spPr>
          <a:xfrm>
            <a:off x="7592990" y="-20777"/>
            <a:ext cx="4635571" cy="6857990"/>
          </a:xfrm>
          <a:prstGeom prst="rect">
            <a:avLst/>
          </a:prstGeom>
          <a:effectLst/>
        </p:spPr>
      </p:pic>
      <p:sp>
        <p:nvSpPr>
          <p:cNvPr id="2" name="Titel 1">
            <a:extLst>
              <a:ext uri="{FF2B5EF4-FFF2-40B4-BE49-F238E27FC236}">
                <a16:creationId xmlns:a16="http://schemas.microsoft.com/office/drawing/2014/main" id="{B7CF134F-00BA-CA4C-998D-C2995196BD05}"/>
              </a:ext>
            </a:extLst>
          </p:cNvPr>
          <p:cNvSpPr>
            <a:spLocks noGrp="1"/>
          </p:cNvSpPr>
          <p:nvPr>
            <p:ph type="title"/>
          </p:nvPr>
        </p:nvSpPr>
        <p:spPr>
          <a:xfrm>
            <a:off x="643467" y="321734"/>
            <a:ext cx="10905066" cy="1135737"/>
          </a:xfrm>
        </p:spPr>
        <p:txBody>
          <a:bodyPr>
            <a:normAutofit/>
          </a:bodyPr>
          <a:lstStyle/>
          <a:p>
            <a:r>
              <a:rPr lang="da-DK" sz="6000" b="1" dirty="0"/>
              <a:t>Film/tv-serie</a:t>
            </a:r>
            <a:endParaRPr lang="da-DK" sz="3600" b="1" dirty="0"/>
          </a:p>
        </p:txBody>
      </p:sp>
      <p:sp>
        <p:nvSpPr>
          <p:cNvPr id="3" name="Pladsholder til indhold 2">
            <a:extLst>
              <a:ext uri="{FF2B5EF4-FFF2-40B4-BE49-F238E27FC236}">
                <a16:creationId xmlns:a16="http://schemas.microsoft.com/office/drawing/2014/main" id="{99E8ACFE-6A51-7244-9181-2753EA2D292F}"/>
              </a:ext>
            </a:extLst>
          </p:cNvPr>
          <p:cNvSpPr>
            <a:spLocks noGrp="1"/>
          </p:cNvSpPr>
          <p:nvPr>
            <p:ph idx="1"/>
          </p:nvPr>
        </p:nvSpPr>
        <p:spPr>
          <a:xfrm>
            <a:off x="1014060" y="1043694"/>
            <a:ext cx="8274903" cy="2364524"/>
          </a:xfrm>
        </p:spPr>
        <p:txBody>
          <a:bodyPr>
            <a:noAutofit/>
          </a:bodyPr>
          <a:lstStyle/>
          <a:p>
            <a:pPr marL="0" indent="0">
              <a:buNone/>
            </a:pPr>
            <a:endParaRPr lang="da-DK" sz="1700" b="1" dirty="0">
              <a:effectLst/>
            </a:endParaRPr>
          </a:p>
          <a:p>
            <a:pPr marL="0" indent="0">
              <a:buNone/>
            </a:pPr>
            <a:r>
              <a:rPr lang="da-DK" b="1" dirty="0">
                <a:effectLst/>
              </a:rPr>
              <a:t>Indhold</a:t>
            </a:r>
          </a:p>
          <a:p>
            <a:r>
              <a:rPr lang="da-DK" sz="1700" b="1" dirty="0">
                <a:effectLst/>
              </a:rPr>
              <a:t>Handling</a:t>
            </a:r>
            <a:r>
              <a:rPr lang="da-DK" sz="1700" dirty="0">
                <a:effectLst/>
              </a:rPr>
              <a:t>: Hvad handler filmen om? Hvad sætter den i gang? </a:t>
            </a:r>
          </a:p>
          <a:p>
            <a:r>
              <a:rPr lang="da-DK" sz="1700" b="1" dirty="0"/>
              <a:t>Tid og miljø: </a:t>
            </a:r>
            <a:r>
              <a:rPr lang="da-DK" sz="1700" dirty="0">
                <a:effectLst/>
              </a:rPr>
              <a:t>På hvilken tid og i hvilket miljø (location, kulisser, kostumer) foregår handlingen? Er det et realistisk, eksotisk eller fantastisk univers</a:t>
            </a:r>
            <a:r>
              <a:rPr lang="da-DK" sz="1700" dirty="0"/>
              <a:t>.</a:t>
            </a:r>
          </a:p>
          <a:p>
            <a:r>
              <a:rPr lang="da-DK" sz="1700" b="1" dirty="0"/>
              <a:t>Karakterer: </a:t>
            </a:r>
            <a:r>
              <a:rPr lang="da-DK" sz="1700" dirty="0"/>
              <a:t>Personkarakteristik og f</a:t>
            </a:r>
            <a:r>
              <a:rPr lang="da-DK" sz="1700" dirty="0">
                <a:effectLst/>
              </a:rPr>
              <a:t>orholdet mellem karakterne</a:t>
            </a:r>
            <a:endParaRPr lang="da-DK" sz="1700" dirty="0"/>
          </a:p>
        </p:txBody>
      </p:sp>
      <p:sp>
        <p:nvSpPr>
          <p:cNvPr id="5" name="Tekstfelt 4">
            <a:extLst>
              <a:ext uri="{FF2B5EF4-FFF2-40B4-BE49-F238E27FC236}">
                <a16:creationId xmlns:a16="http://schemas.microsoft.com/office/drawing/2014/main" id="{326571DF-DE33-E144-AB4F-BC51CBCD3A65}"/>
              </a:ext>
            </a:extLst>
          </p:cNvPr>
          <p:cNvSpPr txBox="1"/>
          <p:nvPr/>
        </p:nvSpPr>
        <p:spPr>
          <a:xfrm>
            <a:off x="1014060" y="3449782"/>
            <a:ext cx="6578930" cy="3139321"/>
          </a:xfrm>
          <a:prstGeom prst="rect">
            <a:avLst/>
          </a:prstGeom>
          <a:noFill/>
        </p:spPr>
        <p:txBody>
          <a:bodyPr wrap="square" rtlCol="0">
            <a:spAutoFit/>
          </a:bodyPr>
          <a:lstStyle/>
          <a:p>
            <a:r>
              <a:rPr lang="da-DK" sz="2800" b="1" dirty="0"/>
              <a:t>Form</a:t>
            </a:r>
            <a:endParaRPr lang="da-DK" sz="1700" dirty="0"/>
          </a:p>
          <a:p>
            <a:pPr marL="285750" indent="-285750">
              <a:buFont typeface="Arial" panose="020B0604020202020204" pitchFamily="34" charset="0"/>
              <a:buChar char="•"/>
            </a:pPr>
            <a:r>
              <a:rPr lang="da-DK" sz="1700" b="1" dirty="0"/>
              <a:t>Dramaturgi</a:t>
            </a:r>
            <a:r>
              <a:rPr lang="da-DK" sz="1700" dirty="0"/>
              <a:t>: Komposition, suspence, handlingsmønster </a:t>
            </a:r>
          </a:p>
          <a:p>
            <a:pPr marL="285750" indent="-285750">
              <a:buFont typeface="Arial" panose="020B0604020202020204" pitchFamily="34" charset="0"/>
              <a:buChar char="•"/>
            </a:pPr>
            <a:r>
              <a:rPr lang="da-DK" sz="1700" b="1" dirty="0"/>
              <a:t>Fortæller</a:t>
            </a:r>
            <a:r>
              <a:rPr lang="da-DK" sz="1700" dirty="0"/>
              <a:t>: Hvilken fortæller og synsvinkel dominerer eller benyttes i bestemte sekvenser? Hvilken virkning giver det?</a:t>
            </a:r>
          </a:p>
          <a:p>
            <a:pPr marL="285750" indent="-285750">
              <a:buFont typeface="Arial" panose="020B0604020202020204" pitchFamily="34" charset="0"/>
              <a:buChar char="•"/>
            </a:pPr>
            <a:r>
              <a:rPr lang="da-DK" sz="1700" b="1" dirty="0"/>
              <a:t>Kameraindstilling: </a:t>
            </a:r>
            <a:r>
              <a:rPr lang="da-DK" sz="1700" dirty="0"/>
              <a:t>Se på nogle centrale indstillinger i filmen og undersøg enkelte billeder (frames). Er der karakteristiske træk ved fotograferingen: </a:t>
            </a:r>
            <a:r>
              <a:rPr lang="da-DK" sz="1700" u="sng" dirty="0">
                <a:hlinkClick r:id="rId3"/>
              </a:rPr>
              <a:t>billedbeskæring</a:t>
            </a:r>
            <a:r>
              <a:rPr lang="da-DK" sz="1700" dirty="0"/>
              <a:t>, </a:t>
            </a:r>
            <a:r>
              <a:rPr lang="da-DK" sz="1700" u="sng" dirty="0">
                <a:hlinkClick r:id="rId4"/>
              </a:rPr>
              <a:t>billedkomposition</a:t>
            </a:r>
            <a:r>
              <a:rPr lang="da-DK" sz="1700" dirty="0"/>
              <a:t>, </a:t>
            </a:r>
            <a:r>
              <a:rPr lang="da-DK" sz="1700" u="sng" dirty="0">
                <a:hlinkClick r:id="rId5"/>
              </a:rPr>
              <a:t>perspektiv</a:t>
            </a:r>
            <a:r>
              <a:rPr lang="da-DK" sz="1700" dirty="0"/>
              <a:t>, </a:t>
            </a:r>
            <a:r>
              <a:rPr lang="da-DK" sz="1700" u="sng" dirty="0">
                <a:hlinkClick r:id="rId6"/>
              </a:rPr>
              <a:t>kamerabevægelser</a:t>
            </a:r>
            <a:r>
              <a:rPr lang="da-DK" sz="1700" dirty="0"/>
              <a:t>, optik, </a:t>
            </a:r>
            <a:r>
              <a:rPr lang="da-DK" sz="1700" u="sng" dirty="0">
                <a:hlinkClick r:id="rId7"/>
              </a:rPr>
              <a:t>lys og skygge</a:t>
            </a:r>
            <a:r>
              <a:rPr lang="da-DK" sz="1700" dirty="0"/>
              <a:t> og </a:t>
            </a:r>
            <a:r>
              <a:rPr lang="da-DK" sz="1700" u="sng" dirty="0">
                <a:hlinkClick r:id="rId8"/>
              </a:rPr>
              <a:t>farver</a:t>
            </a:r>
            <a:r>
              <a:rPr lang="da-DK" sz="1700" dirty="0"/>
              <a:t>?</a:t>
            </a:r>
          </a:p>
          <a:p>
            <a:pPr marL="285750" indent="-285750">
              <a:buFont typeface="Arial" panose="020B0604020202020204" pitchFamily="34" charset="0"/>
              <a:buChar char="•"/>
            </a:pPr>
            <a:r>
              <a:rPr lang="da-DK" sz="1700" b="1" dirty="0"/>
              <a:t>Klipning</a:t>
            </a:r>
          </a:p>
          <a:p>
            <a:pPr marL="285750" indent="-285750">
              <a:buFont typeface="Arial" panose="020B0604020202020204" pitchFamily="34" charset="0"/>
              <a:buChar char="•"/>
            </a:pPr>
            <a:r>
              <a:rPr lang="da-DK" sz="1700" b="1" dirty="0"/>
              <a:t>Lyd</a:t>
            </a:r>
            <a:r>
              <a:rPr lang="da-DK" sz="1700" dirty="0"/>
              <a:t>: Synkron og asynkron lyd, lydeffekter, musik, stemning</a:t>
            </a:r>
          </a:p>
          <a:p>
            <a:pPr marL="285750" indent="-285750">
              <a:buFont typeface="Arial" panose="020B0604020202020204" pitchFamily="34" charset="0"/>
              <a:buChar char="•"/>
            </a:pPr>
            <a:r>
              <a:rPr lang="da-DK" sz="1700" b="1" dirty="0"/>
              <a:t>Symboler</a:t>
            </a:r>
            <a:r>
              <a:rPr lang="da-DK" sz="1700" dirty="0"/>
              <a:t>: Benytter filmen sig af bestemte symbolske elementer?</a:t>
            </a:r>
          </a:p>
        </p:txBody>
      </p:sp>
    </p:spTree>
    <p:extLst>
      <p:ext uri="{BB962C8B-B14F-4D97-AF65-F5344CB8AC3E}">
        <p14:creationId xmlns:p14="http://schemas.microsoft.com/office/powerpoint/2010/main" val="315446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C872B3-422A-4E4C-8412-C69CF1338EA3}"/>
              </a:ext>
            </a:extLst>
          </p:cNvPr>
          <p:cNvSpPr>
            <a:spLocks noGrp="1"/>
          </p:cNvSpPr>
          <p:nvPr>
            <p:ph type="title"/>
          </p:nvPr>
        </p:nvSpPr>
        <p:spPr>
          <a:xfrm>
            <a:off x="4965430" y="629268"/>
            <a:ext cx="6586491" cy="1286160"/>
          </a:xfrm>
        </p:spPr>
        <p:txBody>
          <a:bodyPr anchor="b">
            <a:normAutofit/>
          </a:bodyPr>
          <a:lstStyle/>
          <a:p>
            <a:r>
              <a:rPr lang="da-DK" b="1"/>
              <a:t>Film/tv-serie</a:t>
            </a:r>
          </a:p>
        </p:txBody>
      </p:sp>
      <p:sp>
        <p:nvSpPr>
          <p:cNvPr id="4" name="Pladsholder til indhold 3">
            <a:extLst>
              <a:ext uri="{FF2B5EF4-FFF2-40B4-BE49-F238E27FC236}">
                <a16:creationId xmlns:a16="http://schemas.microsoft.com/office/drawing/2014/main" id="{113D8D50-0658-9A45-97EF-385203E9C3B4}"/>
              </a:ext>
            </a:extLst>
          </p:cNvPr>
          <p:cNvSpPr>
            <a:spLocks noGrp="1"/>
          </p:cNvSpPr>
          <p:nvPr>
            <p:ph idx="1"/>
          </p:nvPr>
        </p:nvSpPr>
        <p:spPr>
          <a:xfrm>
            <a:off x="4965431" y="2438400"/>
            <a:ext cx="6586489" cy="3785419"/>
          </a:xfrm>
          <a:prstGeom prst="rect">
            <a:avLst/>
          </a:prstGeom>
        </p:spPr>
        <p:txBody>
          <a:bodyPr>
            <a:normAutofit/>
          </a:bodyPr>
          <a:lstStyle/>
          <a:p>
            <a:pPr marL="0" indent="0">
              <a:buNone/>
            </a:pPr>
            <a:r>
              <a:rPr lang="da-DK" sz="2000" b="1">
                <a:effectLst/>
              </a:rPr>
              <a:t>Fortolkning</a:t>
            </a:r>
            <a:endParaRPr lang="da-DK" sz="2000" dirty="0">
              <a:effectLst/>
            </a:endParaRPr>
          </a:p>
          <a:p>
            <a:r>
              <a:rPr lang="da-DK" sz="2000"/>
              <a:t>Filmens dybere lag eller indre mening</a:t>
            </a:r>
          </a:p>
          <a:p>
            <a:pPr lvl="1"/>
            <a:endParaRPr lang="da-DK" sz="2000" b="1" dirty="0"/>
          </a:p>
          <a:p>
            <a:pPr lvl="1"/>
            <a:endParaRPr lang="da-DK" sz="2000" b="1" dirty="0"/>
          </a:p>
          <a:p>
            <a:pPr marL="0" indent="0">
              <a:buNone/>
            </a:pPr>
            <a:r>
              <a:rPr lang="da-DK" sz="2000" b="1"/>
              <a:t>Perspektivering</a:t>
            </a:r>
            <a:endParaRPr lang="da-DK" sz="2000" b="1" i="1"/>
          </a:p>
          <a:p>
            <a:r>
              <a:rPr lang="da-DK" sz="2000"/>
              <a:t>Sammenligning med anden eller samme periode</a:t>
            </a:r>
          </a:p>
          <a:p>
            <a:r>
              <a:rPr lang="da-DK" sz="2000"/>
              <a:t>Sammenligning med andre tekster</a:t>
            </a:r>
          </a:p>
          <a:p>
            <a:pPr marL="457200" lvl="1" indent="0">
              <a:buNone/>
            </a:pPr>
            <a:br>
              <a:rPr lang="da-DK" sz="2000" dirty="0"/>
            </a:br>
            <a:endParaRPr lang="da-DK" sz="2000" dirty="0"/>
          </a:p>
        </p:txBody>
      </p:sp>
      <p:pic>
        <p:nvPicPr>
          <p:cNvPr id="5" name="Billede 4" descr="Et billede, der indeholder luft, trafik, skilt, hvid&#10;&#10;Automatisk genereret beskrivelse">
            <a:extLst>
              <a:ext uri="{FF2B5EF4-FFF2-40B4-BE49-F238E27FC236}">
                <a16:creationId xmlns:a16="http://schemas.microsoft.com/office/drawing/2014/main" id="{E33D2E84-8352-0F42-B07E-4DC76D8EB3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504" r="21600"/>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192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F73C9-026E-6D42-8305-FF7F6FA6931E}"/>
              </a:ext>
            </a:extLst>
          </p:cNvPr>
          <p:cNvSpPr>
            <a:spLocks noGrp="1"/>
          </p:cNvSpPr>
          <p:nvPr>
            <p:ph type="title"/>
          </p:nvPr>
        </p:nvSpPr>
        <p:spPr/>
        <p:txBody>
          <a:bodyPr/>
          <a:lstStyle/>
          <a:p>
            <a:endParaRPr lang="da-DK"/>
          </a:p>
        </p:txBody>
      </p:sp>
      <p:pic>
        <p:nvPicPr>
          <p:cNvPr id="5" name="Pladsholder til indhold 4" descr="Et billede, der indeholder skærmbillede, monitor, indendørs, computer&#10;&#10;Automatisk genereret beskrivelse">
            <a:hlinkClick r:id="rId2"/>
            <a:extLst>
              <a:ext uri="{FF2B5EF4-FFF2-40B4-BE49-F238E27FC236}">
                <a16:creationId xmlns:a16="http://schemas.microsoft.com/office/drawing/2014/main" id="{15DE405A-C282-AC45-96C7-E16C21C296A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838199" y="1810543"/>
            <a:ext cx="7708019" cy="3337189"/>
          </a:xfrm>
        </p:spPr>
      </p:pic>
      <p:pic>
        <p:nvPicPr>
          <p:cNvPr id="6" name="Billede 5">
            <a:extLst>
              <a:ext uri="{FF2B5EF4-FFF2-40B4-BE49-F238E27FC236}">
                <a16:creationId xmlns:a16="http://schemas.microsoft.com/office/drawing/2014/main" id="{9512D3A3-9815-BA4B-B37E-AB0FBA2A91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66001" y="2116268"/>
            <a:ext cx="2087799" cy="2725738"/>
          </a:xfrm>
          <a:prstGeom prst="rect">
            <a:avLst/>
          </a:prstGeom>
        </p:spPr>
      </p:pic>
    </p:spTree>
    <p:extLst>
      <p:ext uri="{BB962C8B-B14F-4D97-AF65-F5344CB8AC3E}">
        <p14:creationId xmlns:p14="http://schemas.microsoft.com/office/powerpoint/2010/main" val="106377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F28E02-2587-AD4F-9A8E-62A2E5391149}"/>
              </a:ext>
            </a:extLst>
          </p:cNvPr>
          <p:cNvSpPr>
            <a:spLocks noGrp="1"/>
          </p:cNvSpPr>
          <p:nvPr>
            <p:ph type="title"/>
          </p:nvPr>
        </p:nvSpPr>
        <p:spPr>
          <a:xfrm>
            <a:off x="1129856" y="386763"/>
            <a:ext cx="11201400" cy="1106424"/>
          </a:xfrm>
        </p:spPr>
        <p:txBody>
          <a:bodyPr>
            <a:normAutofit/>
          </a:bodyPr>
          <a:lstStyle/>
          <a:p>
            <a:r>
              <a:rPr lang="da-DK" sz="5400" b="1" dirty="0"/>
              <a:t>TV-dokumentar</a:t>
            </a:r>
          </a:p>
        </p:txBody>
      </p:sp>
      <p:sp>
        <p:nvSpPr>
          <p:cNvPr id="3" name="Pladsholder til indhold 2">
            <a:extLst>
              <a:ext uri="{FF2B5EF4-FFF2-40B4-BE49-F238E27FC236}">
                <a16:creationId xmlns:a16="http://schemas.microsoft.com/office/drawing/2014/main" id="{755B6EF9-1F91-C54B-BAE0-ED6D9554F7B3}"/>
              </a:ext>
            </a:extLst>
          </p:cNvPr>
          <p:cNvSpPr>
            <a:spLocks noGrp="1"/>
          </p:cNvSpPr>
          <p:nvPr>
            <p:ph idx="1"/>
          </p:nvPr>
        </p:nvSpPr>
        <p:spPr>
          <a:xfrm>
            <a:off x="7162134" y="1721922"/>
            <a:ext cx="4218431" cy="5031909"/>
          </a:xfrm>
        </p:spPr>
        <p:txBody>
          <a:bodyPr anchor="ctr">
            <a:normAutofit/>
          </a:bodyPr>
          <a:lstStyle/>
          <a:p>
            <a:pPr marL="0" indent="0">
              <a:buNone/>
            </a:pPr>
            <a:r>
              <a:rPr lang="da-DK" sz="2400" dirty="0"/>
              <a:t>	</a:t>
            </a:r>
          </a:p>
          <a:p>
            <a:pPr lvl="1"/>
            <a:r>
              <a:rPr lang="da-DK" sz="3600" dirty="0"/>
              <a:t>Handling</a:t>
            </a:r>
          </a:p>
          <a:p>
            <a:pPr lvl="1"/>
            <a:r>
              <a:rPr lang="da-DK" sz="3600" dirty="0"/>
              <a:t>Deltagere</a:t>
            </a:r>
          </a:p>
          <a:p>
            <a:pPr lvl="1"/>
            <a:r>
              <a:rPr lang="da-DK" sz="3600" dirty="0"/>
              <a:t>Tid og miljø</a:t>
            </a:r>
          </a:p>
          <a:p>
            <a:pPr lvl="1"/>
            <a:r>
              <a:rPr lang="da-DK" sz="3600" dirty="0"/>
              <a:t>Vinkling</a:t>
            </a:r>
          </a:p>
          <a:p>
            <a:pPr lvl="1"/>
            <a:r>
              <a:rPr lang="da-DK" sz="3600" dirty="0"/>
              <a:t>Argumentation</a:t>
            </a:r>
          </a:p>
          <a:p>
            <a:pPr lvl="1"/>
            <a:r>
              <a:rPr lang="da-DK" sz="3600" dirty="0"/>
              <a:t>Kilder</a:t>
            </a:r>
          </a:p>
          <a:p>
            <a:pPr lvl="1"/>
            <a:r>
              <a:rPr lang="da-DK" sz="3600" dirty="0"/>
              <a:t>Virkemidler</a:t>
            </a:r>
          </a:p>
          <a:p>
            <a:pPr marL="0" indent="0">
              <a:buNone/>
            </a:pPr>
            <a:endParaRPr lang="da-DK" sz="3600" dirty="0"/>
          </a:p>
          <a:p>
            <a:endParaRPr lang="da-DK" sz="2400" dirty="0"/>
          </a:p>
        </p:txBody>
      </p:sp>
      <p:pic>
        <p:nvPicPr>
          <p:cNvPr id="5" name="Billede 4">
            <a:extLst>
              <a:ext uri="{FF2B5EF4-FFF2-40B4-BE49-F238E27FC236}">
                <a16:creationId xmlns:a16="http://schemas.microsoft.com/office/drawing/2014/main" id="{D0EF83DB-5F7C-9C43-9041-D10241B21D3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b="-1"/>
          <a:stretch/>
        </p:blipFill>
        <p:spPr>
          <a:xfrm>
            <a:off x="429768" y="1721922"/>
            <a:ext cx="6704891" cy="4520559"/>
          </a:xfrm>
          <a:prstGeom prst="rect">
            <a:avLst/>
          </a:prstGeom>
        </p:spPr>
      </p:pic>
    </p:spTree>
    <p:extLst>
      <p:ext uri="{BB962C8B-B14F-4D97-AF65-F5344CB8AC3E}">
        <p14:creationId xmlns:p14="http://schemas.microsoft.com/office/powerpoint/2010/main" val="555492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C51556-46F0-AC48-9373-2FF43645724D}"/>
              </a:ext>
            </a:extLst>
          </p:cNvPr>
          <p:cNvSpPr>
            <a:spLocks noGrp="1"/>
          </p:cNvSpPr>
          <p:nvPr>
            <p:ph type="title"/>
          </p:nvPr>
        </p:nvSpPr>
        <p:spPr>
          <a:xfrm>
            <a:off x="480347" y="508000"/>
            <a:ext cx="5615653" cy="1100667"/>
          </a:xfrm>
        </p:spPr>
        <p:txBody>
          <a:bodyPr vert="horz" lIns="91440" tIns="45720" rIns="91440" bIns="45720" rtlCol="0" anchor="t">
            <a:normAutofit/>
          </a:bodyPr>
          <a:lstStyle/>
          <a:p>
            <a:r>
              <a:rPr lang="en-US" sz="5400" b="1" kern="1200" dirty="0">
                <a:solidFill>
                  <a:srgbClr val="FFFFFF"/>
                </a:solidFill>
                <a:latin typeface="+mj-lt"/>
                <a:ea typeface="+mj-ea"/>
                <a:cs typeface="+mj-cs"/>
              </a:rPr>
              <a:t>TV-</a:t>
            </a:r>
            <a:r>
              <a:rPr lang="en-US" sz="5400" b="1" kern="1200" dirty="0" err="1">
                <a:solidFill>
                  <a:srgbClr val="FFFFFF"/>
                </a:solidFill>
                <a:latin typeface="+mj-lt"/>
                <a:ea typeface="+mj-ea"/>
                <a:cs typeface="+mj-cs"/>
              </a:rPr>
              <a:t>dokumentar</a:t>
            </a:r>
            <a:endParaRPr lang="en-US" sz="5400" b="1" kern="1200" dirty="0">
              <a:solidFill>
                <a:srgbClr val="FFFFFF"/>
              </a:solidFill>
              <a:latin typeface="+mj-lt"/>
              <a:ea typeface="+mj-ea"/>
              <a:cs typeface="+mj-cs"/>
            </a:endParaRPr>
          </a:p>
        </p:txBody>
      </p:sp>
      <p:sp>
        <p:nvSpPr>
          <p:cNvPr id="3" name="Pladsholder til indhold 2">
            <a:extLst>
              <a:ext uri="{FF2B5EF4-FFF2-40B4-BE49-F238E27FC236}">
                <a16:creationId xmlns:a16="http://schemas.microsoft.com/office/drawing/2014/main" id="{EA565DC3-E548-D742-B612-F63CA5F50271}"/>
              </a:ext>
            </a:extLst>
          </p:cNvPr>
          <p:cNvSpPr>
            <a:spLocks noGrp="1"/>
          </p:cNvSpPr>
          <p:nvPr>
            <p:ph idx="1"/>
          </p:nvPr>
        </p:nvSpPr>
        <p:spPr>
          <a:xfrm>
            <a:off x="822365" y="1608666"/>
            <a:ext cx="8694168" cy="4501127"/>
          </a:xfrm>
        </p:spPr>
        <p:txBody>
          <a:bodyPr vert="horz" lIns="91440" tIns="45720" rIns="91440" bIns="45720" rtlCol="0">
            <a:noAutofit/>
          </a:bodyPr>
          <a:lstStyle/>
          <a:p>
            <a:pPr marL="0" indent="0">
              <a:buNone/>
            </a:pPr>
            <a:r>
              <a:rPr lang="en-US" sz="3600" b="1" dirty="0"/>
              <a:t>Form</a:t>
            </a:r>
            <a:endParaRPr lang="en-US" sz="2400" dirty="0"/>
          </a:p>
          <a:p>
            <a:r>
              <a:rPr lang="en-US" sz="2400" i="1" dirty="0" err="1"/>
              <a:t>Ydre</a:t>
            </a:r>
            <a:r>
              <a:rPr lang="en-US" sz="2400" i="1" dirty="0"/>
              <a:t> </a:t>
            </a:r>
            <a:r>
              <a:rPr lang="en-US" sz="2400" i="1" dirty="0" err="1"/>
              <a:t>komposition</a:t>
            </a:r>
            <a:r>
              <a:rPr lang="en-US" sz="2400" dirty="0"/>
              <a:t>: </a:t>
            </a:r>
            <a:r>
              <a:rPr lang="en-US" sz="2400" dirty="0" err="1"/>
              <a:t>Hvilke</a:t>
            </a:r>
            <a:r>
              <a:rPr lang="en-US" sz="2400" dirty="0"/>
              <a:t> </a:t>
            </a:r>
            <a:r>
              <a:rPr lang="en-US" sz="2400" dirty="0" err="1"/>
              <a:t>indstillinger</a:t>
            </a:r>
            <a:r>
              <a:rPr lang="en-US" sz="2400" dirty="0"/>
              <a:t>, </a:t>
            </a:r>
            <a:r>
              <a:rPr lang="en-US" sz="2400" dirty="0" err="1"/>
              <a:t>scener</a:t>
            </a:r>
            <a:r>
              <a:rPr lang="en-US" sz="2400" dirty="0"/>
              <a:t> </a:t>
            </a:r>
            <a:r>
              <a:rPr lang="en-US" sz="2400" dirty="0" err="1"/>
              <a:t>og</a:t>
            </a:r>
            <a:r>
              <a:rPr lang="en-US" sz="2400" dirty="0"/>
              <a:t> </a:t>
            </a:r>
            <a:r>
              <a:rPr lang="en-US" sz="2400" dirty="0" err="1"/>
              <a:t>sekvenser</a:t>
            </a:r>
            <a:r>
              <a:rPr lang="en-US" sz="2400" dirty="0"/>
              <a:t> </a:t>
            </a:r>
            <a:r>
              <a:rPr lang="en-US" sz="2400" dirty="0" err="1"/>
              <a:t>består</a:t>
            </a:r>
            <a:r>
              <a:rPr lang="en-US" sz="2400" dirty="0"/>
              <a:t> </a:t>
            </a:r>
            <a:r>
              <a:rPr lang="en-US" sz="2400" dirty="0" err="1"/>
              <a:t>filmen</a:t>
            </a:r>
            <a:r>
              <a:rPr lang="en-US" sz="2400" dirty="0"/>
              <a:t>/</a:t>
            </a:r>
            <a:r>
              <a:rPr lang="en-US" sz="2400" dirty="0" err="1"/>
              <a:t>klippet</a:t>
            </a:r>
            <a:r>
              <a:rPr lang="en-US" sz="2400" dirty="0"/>
              <a:t> </a:t>
            </a:r>
            <a:r>
              <a:rPr lang="en-US" sz="2400" dirty="0" err="1"/>
              <a:t>af</a:t>
            </a:r>
            <a:r>
              <a:rPr lang="en-US" sz="2400" dirty="0"/>
              <a:t>?</a:t>
            </a:r>
          </a:p>
          <a:p>
            <a:r>
              <a:rPr lang="en-US" sz="2400" dirty="0" err="1"/>
              <a:t>Dramaturgi</a:t>
            </a:r>
            <a:r>
              <a:rPr lang="en-US" sz="2400" dirty="0"/>
              <a:t>: </a:t>
            </a:r>
            <a:r>
              <a:rPr lang="en-US" sz="2400" dirty="0" err="1"/>
              <a:t>Hvordan</a:t>
            </a:r>
            <a:r>
              <a:rPr lang="en-US" sz="2400" dirty="0"/>
              <a:t> </a:t>
            </a:r>
            <a:r>
              <a:rPr lang="en-US" sz="2400" dirty="0" err="1"/>
              <a:t>er</a:t>
            </a:r>
            <a:r>
              <a:rPr lang="en-US" sz="2400" dirty="0"/>
              <a:t> </a:t>
            </a:r>
            <a:r>
              <a:rPr lang="en-US" sz="2400" dirty="0" err="1"/>
              <a:t>filmen</a:t>
            </a:r>
            <a:r>
              <a:rPr lang="en-US" sz="2400" dirty="0"/>
              <a:t> </a:t>
            </a:r>
            <a:r>
              <a:rPr lang="en-US" sz="2400" dirty="0" err="1"/>
              <a:t>opbygget</a:t>
            </a:r>
            <a:r>
              <a:rPr lang="en-US" sz="2400" dirty="0"/>
              <a:t>? </a:t>
            </a:r>
          </a:p>
          <a:p>
            <a:r>
              <a:rPr lang="en-US" sz="2400" dirty="0" err="1"/>
              <a:t>Fremstillingsformer</a:t>
            </a:r>
            <a:r>
              <a:rPr lang="en-US" sz="2400" dirty="0"/>
              <a:t>: </a:t>
            </a:r>
            <a:r>
              <a:rPr lang="en-US" sz="2400" dirty="0" err="1"/>
              <a:t>Hvilke</a:t>
            </a:r>
            <a:r>
              <a:rPr lang="en-US" sz="2400" dirty="0"/>
              <a:t> </a:t>
            </a:r>
            <a:r>
              <a:rPr lang="en-US" sz="2400" dirty="0" err="1"/>
              <a:t>indholdselementer</a:t>
            </a:r>
            <a:r>
              <a:rPr lang="en-US" sz="2400" dirty="0"/>
              <a:t> </a:t>
            </a:r>
            <a:r>
              <a:rPr lang="en-US" sz="2400" dirty="0" err="1"/>
              <a:t>består</a:t>
            </a:r>
            <a:r>
              <a:rPr lang="en-US" sz="2400" dirty="0"/>
              <a:t> </a:t>
            </a:r>
            <a:r>
              <a:rPr lang="en-US" sz="2400" dirty="0" err="1"/>
              <a:t>filmen</a:t>
            </a:r>
            <a:r>
              <a:rPr lang="en-US" sz="2400" dirty="0"/>
              <a:t> </a:t>
            </a:r>
            <a:r>
              <a:rPr lang="en-US" sz="2400" dirty="0" err="1"/>
              <a:t>af</a:t>
            </a:r>
            <a:r>
              <a:rPr lang="en-US" sz="2400" dirty="0"/>
              <a:t> (reportage, interview, </a:t>
            </a:r>
            <a:r>
              <a:rPr lang="en-US" sz="2400" dirty="0" err="1"/>
              <a:t>skjult</a:t>
            </a:r>
            <a:r>
              <a:rPr lang="en-US" sz="2400" dirty="0"/>
              <a:t> </a:t>
            </a:r>
            <a:r>
              <a:rPr lang="en-US" sz="2400" dirty="0" err="1"/>
              <a:t>kamera</a:t>
            </a:r>
            <a:r>
              <a:rPr lang="en-US" sz="2400" dirty="0"/>
              <a:t>, </a:t>
            </a:r>
            <a:r>
              <a:rPr lang="en-US" sz="2400" dirty="0" err="1"/>
              <a:t>arkivstof</a:t>
            </a:r>
            <a:r>
              <a:rPr lang="en-US" sz="2400" dirty="0"/>
              <a:t>, </a:t>
            </a:r>
            <a:r>
              <a:rPr lang="en-US" sz="2400" dirty="0" err="1"/>
              <a:t>rekonstruktioner</a:t>
            </a:r>
            <a:r>
              <a:rPr lang="en-US" sz="2400" dirty="0"/>
              <a:t>)? </a:t>
            </a:r>
            <a:r>
              <a:rPr lang="en-US" sz="2400" dirty="0" err="1"/>
              <a:t>Benyttes</a:t>
            </a:r>
            <a:r>
              <a:rPr lang="en-US" sz="2400" dirty="0"/>
              <a:t> flashback </a:t>
            </a:r>
            <a:r>
              <a:rPr lang="en-US" sz="2400" dirty="0" err="1"/>
              <a:t>eller</a:t>
            </a:r>
            <a:r>
              <a:rPr lang="en-US" sz="2400" dirty="0"/>
              <a:t> flashforward?</a:t>
            </a:r>
          </a:p>
          <a:p>
            <a:r>
              <a:rPr lang="en-US" sz="2400" dirty="0" err="1"/>
              <a:t>Fortællerstemme</a:t>
            </a:r>
            <a:r>
              <a:rPr lang="en-US" sz="2400" dirty="0"/>
              <a:t> </a:t>
            </a:r>
            <a:r>
              <a:rPr lang="en-US" sz="2400" dirty="0" err="1"/>
              <a:t>eller</a:t>
            </a:r>
            <a:r>
              <a:rPr lang="en-US" sz="2400" dirty="0"/>
              <a:t> </a:t>
            </a:r>
            <a:r>
              <a:rPr lang="en-US" sz="2400" dirty="0" err="1"/>
              <a:t>værtsrolle</a:t>
            </a:r>
            <a:endParaRPr lang="en-US" sz="2400" dirty="0"/>
          </a:p>
          <a:p>
            <a:r>
              <a:rPr lang="en-US" sz="2400" dirty="0" err="1"/>
              <a:t>Fotografering</a:t>
            </a:r>
            <a:r>
              <a:rPr lang="en-US" sz="2400" dirty="0"/>
              <a:t>: Se </a:t>
            </a:r>
            <a:r>
              <a:rPr lang="en-US" sz="2400" dirty="0" err="1"/>
              <a:t>på</a:t>
            </a:r>
            <a:r>
              <a:rPr lang="en-US" sz="2400" dirty="0"/>
              <a:t> </a:t>
            </a:r>
            <a:r>
              <a:rPr lang="en-US" sz="2400" dirty="0" err="1"/>
              <a:t>nogle</a:t>
            </a:r>
            <a:r>
              <a:rPr lang="en-US" sz="2400" dirty="0"/>
              <a:t> </a:t>
            </a:r>
            <a:r>
              <a:rPr lang="en-US" sz="2400" dirty="0" err="1"/>
              <a:t>centrale</a:t>
            </a:r>
            <a:r>
              <a:rPr lang="en-US" sz="2400" dirty="0"/>
              <a:t> </a:t>
            </a:r>
            <a:r>
              <a:rPr lang="en-US" sz="2400" dirty="0" err="1"/>
              <a:t>indstillinger</a:t>
            </a:r>
            <a:r>
              <a:rPr lang="en-US" sz="2400" dirty="0"/>
              <a:t> </a:t>
            </a:r>
            <a:r>
              <a:rPr lang="en-US" sz="2400" dirty="0" err="1"/>
              <a:t>i</a:t>
            </a:r>
            <a:r>
              <a:rPr lang="en-US" sz="2400" dirty="0"/>
              <a:t> </a:t>
            </a:r>
            <a:r>
              <a:rPr lang="en-US" sz="2400" dirty="0" err="1"/>
              <a:t>filmen</a:t>
            </a:r>
            <a:r>
              <a:rPr lang="en-US" sz="2400" dirty="0"/>
              <a:t> </a:t>
            </a:r>
            <a:r>
              <a:rPr lang="en-US" sz="2400" dirty="0" err="1"/>
              <a:t>og</a:t>
            </a:r>
            <a:r>
              <a:rPr lang="en-US" sz="2400" dirty="0"/>
              <a:t> </a:t>
            </a:r>
            <a:r>
              <a:rPr lang="en-US" sz="2400" dirty="0" err="1"/>
              <a:t>undersøg</a:t>
            </a:r>
            <a:r>
              <a:rPr lang="en-US" sz="2400" dirty="0"/>
              <a:t> </a:t>
            </a:r>
            <a:r>
              <a:rPr lang="en-US" sz="2400" dirty="0" err="1"/>
              <a:t>enkelte</a:t>
            </a:r>
            <a:r>
              <a:rPr lang="en-US" sz="2400" dirty="0"/>
              <a:t> </a:t>
            </a:r>
            <a:r>
              <a:rPr lang="en-US" sz="2400" dirty="0" err="1"/>
              <a:t>billeder</a:t>
            </a:r>
            <a:r>
              <a:rPr lang="en-US" sz="2400" dirty="0"/>
              <a:t> (frames). </a:t>
            </a:r>
            <a:r>
              <a:rPr lang="en-US" sz="2400" dirty="0" err="1"/>
              <a:t>Er</a:t>
            </a:r>
            <a:r>
              <a:rPr lang="en-US" sz="2400" dirty="0"/>
              <a:t> der </a:t>
            </a:r>
            <a:r>
              <a:rPr lang="en-US" sz="2400" dirty="0" err="1"/>
              <a:t>karakteristiske</a:t>
            </a:r>
            <a:r>
              <a:rPr lang="en-US" sz="2400" dirty="0"/>
              <a:t> </a:t>
            </a:r>
            <a:r>
              <a:rPr lang="en-US" sz="2400" dirty="0" err="1"/>
              <a:t>træk</a:t>
            </a:r>
            <a:r>
              <a:rPr lang="en-US" sz="2400" dirty="0"/>
              <a:t> </a:t>
            </a:r>
            <a:r>
              <a:rPr lang="en-US" sz="2400" dirty="0" err="1"/>
              <a:t>ved</a:t>
            </a:r>
            <a:r>
              <a:rPr lang="en-US" sz="2400" dirty="0"/>
              <a:t> </a:t>
            </a:r>
            <a:r>
              <a:rPr lang="en-US" sz="2400" dirty="0" err="1"/>
              <a:t>fotograferingen</a:t>
            </a:r>
            <a:endParaRPr lang="en-US" sz="2400" dirty="0"/>
          </a:p>
          <a:p>
            <a:r>
              <a:rPr lang="en-US" sz="2400" dirty="0" err="1"/>
              <a:t>Klipning</a:t>
            </a:r>
            <a:endParaRPr lang="en-US" sz="2400" dirty="0"/>
          </a:p>
        </p:txBody>
      </p:sp>
      <p:sp>
        <p:nvSpPr>
          <p:cNvPr id="5" name="Tekstfelt 4">
            <a:extLst>
              <a:ext uri="{FF2B5EF4-FFF2-40B4-BE49-F238E27FC236}">
                <a16:creationId xmlns:a16="http://schemas.microsoft.com/office/drawing/2014/main" id="{F8C583E5-40A5-C842-8ACE-881509882483}"/>
              </a:ext>
            </a:extLst>
          </p:cNvPr>
          <p:cNvSpPr txBox="1"/>
          <p:nvPr/>
        </p:nvSpPr>
        <p:spPr>
          <a:xfrm>
            <a:off x="9658901" y="4052393"/>
            <a:ext cx="2380699" cy="2238341"/>
          </a:xfrm>
          <a:prstGeom prst="rect">
            <a:avLst/>
          </a:prstGeom>
          <a:solidFill>
            <a:schemeClr val="tx1"/>
          </a:solidFill>
        </p:spPr>
        <p:txBody>
          <a:bodyPr vert="horz" lIns="91440" tIns="45720" rIns="91440" bIns="45720" rtlCol="0">
            <a:normAutofit/>
          </a:bodyPr>
          <a:lstStyle/>
          <a:p>
            <a:pPr defTabSz="914400">
              <a:lnSpc>
                <a:spcPct val="90000"/>
              </a:lnSpc>
              <a:spcAft>
                <a:spcPts val="600"/>
              </a:spcAft>
            </a:pPr>
            <a:r>
              <a:rPr lang="en-US" sz="2000" u="sng" dirty="0" err="1">
                <a:solidFill>
                  <a:schemeClr val="bg1"/>
                </a:solidFill>
                <a:hlinkClick r:id="rId2">
                  <a:extLst>
                    <a:ext uri="{A12FA001-AC4F-418D-AE19-62706E023703}">
                      <ahyp:hlinkClr xmlns:ahyp="http://schemas.microsoft.com/office/drawing/2018/hyperlinkcolor" val="tx"/>
                    </a:ext>
                  </a:extLst>
                </a:hlinkClick>
              </a:rPr>
              <a:t>B</a:t>
            </a:r>
            <a:r>
              <a:rPr lang="en-US" sz="2000" u="sng" dirty="0" err="1">
                <a:solidFill>
                  <a:schemeClr val="bg1"/>
                </a:solidFill>
                <a:hlinkClick r:id="rId3">
                  <a:extLst>
                    <a:ext uri="{A12FA001-AC4F-418D-AE19-62706E023703}">
                      <ahyp:hlinkClr xmlns:ahyp="http://schemas.microsoft.com/office/drawing/2018/hyperlinkcolor" val="tx"/>
                    </a:ext>
                  </a:extLst>
                </a:hlinkClick>
              </a:rPr>
              <a:t>eskæring</a:t>
            </a:r>
            <a:endParaRPr lang="en-US" sz="2000" dirty="0">
              <a:solidFill>
                <a:schemeClr val="bg1"/>
              </a:solidFill>
            </a:endParaRPr>
          </a:p>
          <a:p>
            <a:pPr defTabSz="914400">
              <a:lnSpc>
                <a:spcPct val="90000"/>
              </a:lnSpc>
              <a:spcAft>
                <a:spcPts val="600"/>
              </a:spcAft>
            </a:pPr>
            <a:r>
              <a:rPr lang="en-US" sz="2000" u="sng" dirty="0" err="1">
                <a:solidFill>
                  <a:schemeClr val="bg1"/>
                </a:solidFill>
                <a:hlinkClick r:id="rId4">
                  <a:extLst>
                    <a:ext uri="{A12FA001-AC4F-418D-AE19-62706E023703}">
                      <ahyp:hlinkClr xmlns:ahyp="http://schemas.microsoft.com/office/drawing/2018/hyperlinkcolor" val="tx"/>
                    </a:ext>
                  </a:extLst>
                </a:hlinkClick>
              </a:rPr>
              <a:t>B</a:t>
            </a:r>
            <a:r>
              <a:rPr lang="en-US" sz="2000" u="sng" dirty="0" err="1">
                <a:solidFill>
                  <a:schemeClr val="bg1"/>
                </a:solidFill>
                <a:hlinkClick r:id="rId2">
                  <a:extLst>
                    <a:ext uri="{A12FA001-AC4F-418D-AE19-62706E023703}">
                      <ahyp:hlinkClr xmlns:ahyp="http://schemas.microsoft.com/office/drawing/2018/hyperlinkcolor" val="tx"/>
                    </a:ext>
                  </a:extLst>
                </a:hlinkClick>
              </a:rPr>
              <a:t>illedkomposition</a:t>
            </a:r>
            <a:endParaRPr lang="en-US" sz="2000" dirty="0">
              <a:solidFill>
                <a:schemeClr val="bg1"/>
              </a:solidFill>
            </a:endParaRPr>
          </a:p>
          <a:p>
            <a:pPr defTabSz="914400">
              <a:lnSpc>
                <a:spcPct val="90000"/>
              </a:lnSpc>
              <a:spcAft>
                <a:spcPts val="600"/>
              </a:spcAft>
            </a:pPr>
            <a:r>
              <a:rPr lang="en-US" sz="2000" u="sng" dirty="0" err="1">
                <a:solidFill>
                  <a:schemeClr val="bg1"/>
                </a:solidFill>
                <a:hlinkClick r:id="rId5">
                  <a:extLst>
                    <a:ext uri="{A12FA001-AC4F-418D-AE19-62706E023703}">
                      <ahyp:hlinkClr xmlns:ahyp="http://schemas.microsoft.com/office/drawing/2018/hyperlinkcolor" val="tx"/>
                    </a:ext>
                  </a:extLst>
                </a:hlinkClick>
              </a:rPr>
              <a:t>P</a:t>
            </a:r>
            <a:r>
              <a:rPr lang="en-US" sz="2000" u="sng" dirty="0" err="1">
                <a:solidFill>
                  <a:schemeClr val="bg1"/>
                </a:solidFill>
                <a:hlinkClick r:id="rId4">
                  <a:extLst>
                    <a:ext uri="{A12FA001-AC4F-418D-AE19-62706E023703}">
                      <ahyp:hlinkClr xmlns:ahyp="http://schemas.microsoft.com/office/drawing/2018/hyperlinkcolor" val="tx"/>
                    </a:ext>
                  </a:extLst>
                </a:hlinkClick>
              </a:rPr>
              <a:t>erspektiv</a:t>
            </a:r>
            <a:endParaRPr lang="en-US" sz="2000" dirty="0">
              <a:solidFill>
                <a:schemeClr val="bg1"/>
              </a:solidFill>
            </a:endParaRPr>
          </a:p>
          <a:p>
            <a:pPr defTabSz="914400">
              <a:lnSpc>
                <a:spcPct val="90000"/>
              </a:lnSpc>
              <a:spcAft>
                <a:spcPts val="600"/>
              </a:spcAft>
            </a:pPr>
            <a:r>
              <a:rPr lang="en-US" sz="2000" u="sng" dirty="0" err="1">
                <a:solidFill>
                  <a:schemeClr val="bg1"/>
                </a:solidFill>
                <a:hlinkClick r:id="rId6">
                  <a:extLst>
                    <a:ext uri="{A12FA001-AC4F-418D-AE19-62706E023703}">
                      <ahyp:hlinkClr xmlns:ahyp="http://schemas.microsoft.com/office/drawing/2018/hyperlinkcolor" val="tx"/>
                    </a:ext>
                  </a:extLst>
                </a:hlinkClick>
              </a:rPr>
              <a:t>K</a:t>
            </a:r>
            <a:r>
              <a:rPr lang="en-US" sz="2000" u="sng" dirty="0" err="1">
                <a:solidFill>
                  <a:schemeClr val="bg1"/>
                </a:solidFill>
                <a:hlinkClick r:id="rId5">
                  <a:extLst>
                    <a:ext uri="{A12FA001-AC4F-418D-AE19-62706E023703}">
                      <ahyp:hlinkClr xmlns:ahyp="http://schemas.microsoft.com/office/drawing/2018/hyperlinkcolor" val="tx"/>
                    </a:ext>
                  </a:extLst>
                </a:hlinkClick>
              </a:rPr>
              <a:t>amerabevægelser</a:t>
            </a:r>
            <a:endParaRPr lang="en-US" sz="2000" dirty="0">
              <a:solidFill>
                <a:schemeClr val="bg1"/>
              </a:solidFill>
            </a:endParaRPr>
          </a:p>
          <a:p>
            <a:pPr defTabSz="914400">
              <a:lnSpc>
                <a:spcPct val="90000"/>
              </a:lnSpc>
              <a:spcAft>
                <a:spcPts val="600"/>
              </a:spcAft>
            </a:pPr>
            <a:r>
              <a:rPr lang="en-US" sz="2000" u="sng" dirty="0">
                <a:solidFill>
                  <a:schemeClr val="bg1"/>
                </a:solidFill>
                <a:hlinkClick r:id="rId6">
                  <a:extLst>
                    <a:ext uri="{A12FA001-AC4F-418D-AE19-62706E023703}">
                      <ahyp:hlinkClr xmlns:ahyp="http://schemas.microsoft.com/office/drawing/2018/hyperlinkcolor" val="tx"/>
                    </a:ext>
                  </a:extLst>
                </a:hlinkClick>
              </a:rPr>
              <a:t>lys og skygge</a:t>
            </a:r>
            <a:r>
              <a:rPr lang="en-US" sz="2000" dirty="0">
                <a:solidFill>
                  <a:schemeClr val="bg1"/>
                </a:solidFill>
              </a:rPr>
              <a:t> </a:t>
            </a:r>
          </a:p>
          <a:p>
            <a:pPr defTabSz="914400">
              <a:lnSpc>
                <a:spcPct val="90000"/>
              </a:lnSpc>
              <a:spcAft>
                <a:spcPts val="600"/>
              </a:spcAft>
            </a:pPr>
            <a:r>
              <a:rPr lang="en-US" sz="2000" u="sng" dirty="0">
                <a:solidFill>
                  <a:schemeClr val="bg1"/>
                </a:solidFill>
                <a:hlinkClick r:id="rId7">
                  <a:extLst>
                    <a:ext uri="{A12FA001-AC4F-418D-AE19-62706E023703}">
                      <ahyp:hlinkClr xmlns:ahyp="http://schemas.microsoft.com/office/drawing/2018/hyperlinkcolor" val="tx"/>
                    </a:ext>
                  </a:extLst>
                </a:hlinkClick>
              </a:rPr>
              <a:t>farver</a:t>
            </a:r>
            <a:endParaRPr lang="en-US" sz="2000" dirty="0">
              <a:solidFill>
                <a:schemeClr val="bg1"/>
              </a:solidFill>
            </a:endParaRPr>
          </a:p>
        </p:txBody>
      </p:sp>
    </p:spTree>
    <p:extLst>
      <p:ext uri="{BB962C8B-B14F-4D97-AF65-F5344CB8AC3E}">
        <p14:creationId xmlns:p14="http://schemas.microsoft.com/office/powerpoint/2010/main" val="32242523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A43DFF-31E9-FC4F-8CCB-E90E7D1E05A8}"/>
              </a:ext>
            </a:extLst>
          </p:cNvPr>
          <p:cNvSpPr>
            <a:spLocks noGrp="1"/>
          </p:cNvSpPr>
          <p:nvPr>
            <p:ph type="title"/>
          </p:nvPr>
        </p:nvSpPr>
        <p:spPr>
          <a:xfrm>
            <a:off x="431800" y="321733"/>
            <a:ext cx="8746924" cy="1556026"/>
          </a:xfrm>
        </p:spPr>
        <p:txBody>
          <a:bodyPr>
            <a:normAutofit/>
          </a:bodyPr>
          <a:lstStyle/>
          <a:p>
            <a:r>
              <a:rPr lang="da-DK" sz="9600" dirty="0">
                <a:solidFill>
                  <a:srgbClr val="FFFFFF"/>
                </a:solidFill>
              </a:rPr>
              <a:t>TV-dokumentar</a:t>
            </a:r>
          </a:p>
        </p:txBody>
      </p:sp>
      <p:sp>
        <p:nvSpPr>
          <p:cNvPr id="3" name="Pladsholder til indhold 2">
            <a:extLst>
              <a:ext uri="{FF2B5EF4-FFF2-40B4-BE49-F238E27FC236}">
                <a16:creationId xmlns:a16="http://schemas.microsoft.com/office/drawing/2014/main" id="{53BF5BBE-7F71-B140-9D64-3E487B4AA980}"/>
              </a:ext>
            </a:extLst>
          </p:cNvPr>
          <p:cNvSpPr>
            <a:spLocks noGrp="1"/>
          </p:cNvSpPr>
          <p:nvPr>
            <p:ph idx="1"/>
          </p:nvPr>
        </p:nvSpPr>
        <p:spPr>
          <a:xfrm>
            <a:off x="605420" y="2201847"/>
            <a:ext cx="5664200" cy="3840133"/>
          </a:xfrm>
        </p:spPr>
        <p:txBody>
          <a:bodyPr anchor="t">
            <a:noAutofit/>
          </a:bodyPr>
          <a:lstStyle/>
          <a:p>
            <a:pPr marL="0" indent="0">
              <a:buNone/>
            </a:pPr>
            <a:r>
              <a:rPr lang="da-DK" sz="4400" b="1" dirty="0">
                <a:solidFill>
                  <a:srgbClr val="FFFFFE"/>
                </a:solidFill>
              </a:rPr>
              <a:t>Indhold</a:t>
            </a:r>
            <a:r>
              <a:rPr lang="da-DK" sz="4000" b="1" dirty="0">
                <a:solidFill>
                  <a:srgbClr val="FFFFFE"/>
                </a:solidFill>
              </a:rPr>
              <a:t> </a:t>
            </a:r>
            <a:r>
              <a:rPr lang="da-DK" dirty="0">
                <a:solidFill>
                  <a:srgbClr val="FFFFFE"/>
                </a:solidFill>
              </a:rPr>
              <a:t> </a:t>
            </a:r>
          </a:p>
          <a:p>
            <a:r>
              <a:rPr lang="da-DK" dirty="0">
                <a:solidFill>
                  <a:srgbClr val="FFFFFE"/>
                </a:solidFill>
              </a:rPr>
              <a:t>Interviewformer </a:t>
            </a:r>
          </a:p>
          <a:p>
            <a:r>
              <a:rPr lang="da-DK" dirty="0">
                <a:solidFill>
                  <a:srgbClr val="FFFFFE"/>
                </a:solidFill>
              </a:rPr>
              <a:t>Rekonstruktion og dramatisering </a:t>
            </a:r>
          </a:p>
          <a:p>
            <a:r>
              <a:rPr lang="da-DK" dirty="0">
                <a:solidFill>
                  <a:srgbClr val="FFFFFE"/>
                </a:solidFill>
              </a:rPr>
              <a:t>Fakta- og fiktionskoder</a:t>
            </a:r>
          </a:p>
          <a:p>
            <a:r>
              <a:rPr lang="da-DK" dirty="0" err="1">
                <a:solidFill>
                  <a:srgbClr val="FFFFFE"/>
                </a:solidFill>
              </a:rPr>
              <a:t>Intertekstualitet</a:t>
            </a:r>
            <a:endParaRPr lang="da-DK" i="1" u="sng" dirty="0">
              <a:solidFill>
                <a:srgbClr val="FFFFFE"/>
              </a:solidFill>
              <a:hlinkClick r:id="rId2"/>
            </a:endParaRPr>
          </a:p>
          <a:p>
            <a:r>
              <a:rPr lang="da-DK" dirty="0">
                <a:solidFill>
                  <a:srgbClr val="FFFFFE"/>
                </a:solidFill>
              </a:rPr>
              <a:t>Budskab</a:t>
            </a:r>
          </a:p>
          <a:p>
            <a:r>
              <a:rPr lang="da-DK" dirty="0">
                <a:solidFill>
                  <a:srgbClr val="FFFFFE"/>
                </a:solidFill>
              </a:rPr>
              <a:t>Journalistisk projekt</a:t>
            </a:r>
          </a:p>
        </p:txBody>
      </p:sp>
      <p:pic>
        <p:nvPicPr>
          <p:cNvPr id="10" name="Billede 9">
            <a:extLst>
              <a:ext uri="{FF2B5EF4-FFF2-40B4-BE49-F238E27FC236}">
                <a16:creationId xmlns:a16="http://schemas.microsoft.com/office/drawing/2014/main" id="{029587DF-730D-6A4C-9F55-A8BE2E879C46}"/>
              </a:ext>
            </a:extLst>
          </p:cNvPr>
          <p:cNvPicPr>
            <a:picLocks noChangeAspect="1"/>
          </p:cNvPicPr>
          <p:nvPr/>
        </p:nvPicPr>
        <p:blipFill>
          <a:blip r:embed="rId3"/>
          <a:stretch>
            <a:fillRect/>
          </a:stretch>
        </p:blipFill>
        <p:spPr>
          <a:xfrm>
            <a:off x="5991828" y="2456240"/>
            <a:ext cx="5764965" cy="2937562"/>
          </a:xfrm>
          <a:prstGeom prst="rect">
            <a:avLst/>
          </a:prstGeom>
        </p:spPr>
      </p:pic>
    </p:spTree>
    <p:extLst>
      <p:ext uri="{BB962C8B-B14F-4D97-AF65-F5344CB8AC3E}">
        <p14:creationId xmlns:p14="http://schemas.microsoft.com/office/powerpoint/2010/main" val="66155458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A43DFF-31E9-FC4F-8CCB-E90E7D1E05A8}"/>
              </a:ext>
            </a:extLst>
          </p:cNvPr>
          <p:cNvSpPr>
            <a:spLocks noGrp="1"/>
          </p:cNvSpPr>
          <p:nvPr>
            <p:ph type="title"/>
          </p:nvPr>
        </p:nvSpPr>
        <p:spPr>
          <a:xfrm>
            <a:off x="431800" y="321733"/>
            <a:ext cx="8746924" cy="1556026"/>
          </a:xfrm>
        </p:spPr>
        <p:txBody>
          <a:bodyPr>
            <a:normAutofit/>
          </a:bodyPr>
          <a:lstStyle/>
          <a:p>
            <a:r>
              <a:rPr lang="da-DK" sz="9600" dirty="0">
                <a:solidFill>
                  <a:srgbClr val="FFFFFF"/>
                </a:solidFill>
              </a:rPr>
              <a:t>TV-dokumentar</a:t>
            </a:r>
          </a:p>
        </p:txBody>
      </p:sp>
      <p:sp>
        <p:nvSpPr>
          <p:cNvPr id="3" name="Pladsholder til indhold 2">
            <a:extLst>
              <a:ext uri="{FF2B5EF4-FFF2-40B4-BE49-F238E27FC236}">
                <a16:creationId xmlns:a16="http://schemas.microsoft.com/office/drawing/2014/main" id="{53BF5BBE-7F71-B140-9D64-3E487B4AA980}"/>
              </a:ext>
            </a:extLst>
          </p:cNvPr>
          <p:cNvSpPr>
            <a:spLocks noGrp="1"/>
          </p:cNvSpPr>
          <p:nvPr>
            <p:ph idx="1"/>
          </p:nvPr>
        </p:nvSpPr>
        <p:spPr>
          <a:xfrm>
            <a:off x="605420" y="2201847"/>
            <a:ext cx="5664200" cy="3840133"/>
          </a:xfrm>
        </p:spPr>
        <p:txBody>
          <a:bodyPr anchor="t">
            <a:noAutofit/>
          </a:bodyPr>
          <a:lstStyle/>
          <a:p>
            <a:pPr marL="0" indent="0">
              <a:buNone/>
            </a:pPr>
            <a:r>
              <a:rPr lang="da-DK" sz="4400" b="1" dirty="0">
                <a:solidFill>
                  <a:srgbClr val="FFFFFE"/>
                </a:solidFill>
              </a:rPr>
              <a:t>Vurdering</a:t>
            </a:r>
          </a:p>
          <a:p>
            <a:r>
              <a:rPr lang="da-DK" sz="2000" dirty="0">
                <a:solidFill>
                  <a:srgbClr val="FFFFFE"/>
                </a:solidFill>
              </a:rPr>
              <a:t>Hvor godt realiserer filmen sin intention? </a:t>
            </a:r>
          </a:p>
          <a:p>
            <a:r>
              <a:rPr lang="da-DK" sz="2000" dirty="0">
                <a:solidFill>
                  <a:srgbClr val="FFFFFE"/>
                </a:solidFill>
              </a:rPr>
              <a:t>Virker den troværdig og autentisk? </a:t>
            </a:r>
          </a:p>
          <a:p>
            <a:r>
              <a:rPr lang="da-DK" sz="2000" dirty="0">
                <a:solidFill>
                  <a:srgbClr val="FFFFFE"/>
                </a:solidFill>
              </a:rPr>
              <a:t>Hvis filmen er er bygget op omkring en central påstand, hvor godt rent faktuelt underbygges påstanden så? </a:t>
            </a:r>
          </a:p>
          <a:p>
            <a:r>
              <a:rPr lang="da-DK" sz="2000" dirty="0">
                <a:solidFill>
                  <a:srgbClr val="FFFFFE"/>
                </a:solidFill>
              </a:rPr>
              <a:t>I hvor høj grad bruges fiktionskoder som en retorisk strategi til at overtale eller overbevise seerne med? </a:t>
            </a:r>
          </a:p>
          <a:p>
            <a:r>
              <a:rPr lang="da-DK" sz="2000" dirty="0">
                <a:solidFill>
                  <a:srgbClr val="FFFFFE"/>
                </a:solidFill>
              </a:rPr>
              <a:t>Hvilken betydning har formen for indholdet? </a:t>
            </a:r>
            <a:r>
              <a:rPr lang="da-DK" sz="2000" b="1" dirty="0">
                <a:solidFill>
                  <a:srgbClr val="FFFFFE"/>
                </a:solidFill>
              </a:rPr>
              <a:t> </a:t>
            </a:r>
            <a:r>
              <a:rPr lang="da-DK" sz="1400" dirty="0">
                <a:solidFill>
                  <a:srgbClr val="FFFFFE"/>
                </a:solidFill>
              </a:rPr>
              <a:t> </a:t>
            </a:r>
          </a:p>
        </p:txBody>
      </p:sp>
      <p:pic>
        <p:nvPicPr>
          <p:cNvPr id="10" name="Billede 9">
            <a:extLst>
              <a:ext uri="{FF2B5EF4-FFF2-40B4-BE49-F238E27FC236}">
                <a16:creationId xmlns:a16="http://schemas.microsoft.com/office/drawing/2014/main" id="{029587DF-730D-6A4C-9F55-A8BE2E879C46}"/>
              </a:ext>
            </a:extLst>
          </p:cNvPr>
          <p:cNvPicPr>
            <a:picLocks noChangeAspect="1"/>
          </p:cNvPicPr>
          <p:nvPr/>
        </p:nvPicPr>
        <p:blipFill>
          <a:blip r:embed="rId2"/>
          <a:stretch>
            <a:fillRect/>
          </a:stretch>
        </p:blipFill>
        <p:spPr>
          <a:xfrm>
            <a:off x="5991828" y="2456240"/>
            <a:ext cx="5764965" cy="2937562"/>
          </a:xfrm>
          <a:prstGeom prst="rect">
            <a:avLst/>
          </a:prstGeom>
        </p:spPr>
      </p:pic>
    </p:spTree>
    <p:extLst>
      <p:ext uri="{BB962C8B-B14F-4D97-AF65-F5344CB8AC3E}">
        <p14:creationId xmlns:p14="http://schemas.microsoft.com/office/powerpoint/2010/main" val="381065137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E0A51E1-926D-1547-9349-11B0A6A2271C}"/>
              </a:ext>
            </a:extLst>
          </p:cNvPr>
          <p:cNvSpPr>
            <a:spLocks noGrp="1"/>
          </p:cNvSpPr>
          <p:nvPr>
            <p:ph idx="1"/>
          </p:nvPr>
        </p:nvSpPr>
        <p:spPr>
          <a:xfrm>
            <a:off x="838200" y="1949111"/>
            <a:ext cx="5105400" cy="2959777"/>
          </a:xfrm>
        </p:spPr>
        <p:txBody>
          <a:bodyPr vert="horz" lIns="91440" tIns="45720" rIns="91440" bIns="45720" rtlCol="0" anchor="t">
            <a:normAutofit/>
          </a:bodyPr>
          <a:lstStyle/>
          <a:p>
            <a:r>
              <a:rPr lang="da-DK" dirty="0"/>
              <a:t>Neutral, formel og kortfattet sprogform</a:t>
            </a:r>
          </a:p>
          <a:p>
            <a:r>
              <a:rPr lang="da-DK" dirty="0"/>
              <a:t>Gengiver faktiske og historiske begivenheder</a:t>
            </a:r>
          </a:p>
          <a:p>
            <a:r>
              <a:rPr lang="da-DK" dirty="0"/>
              <a:t>Kan fortolkes – men med forsigtighed!</a:t>
            </a:r>
          </a:p>
          <a:p>
            <a:pPr marL="0"/>
            <a:endParaRPr lang="da-DK" dirty="0"/>
          </a:p>
        </p:txBody>
      </p:sp>
      <p:sp>
        <p:nvSpPr>
          <p:cNvPr id="5" name="Afrundet rektangulær billedforklaring 4">
            <a:extLst>
              <a:ext uri="{FF2B5EF4-FFF2-40B4-BE49-F238E27FC236}">
                <a16:creationId xmlns:a16="http://schemas.microsoft.com/office/drawing/2014/main" id="{4702BA40-E72F-4745-80B4-9CDD902A3B79}"/>
              </a:ext>
            </a:extLst>
          </p:cNvPr>
          <p:cNvSpPr/>
          <p:nvPr/>
        </p:nvSpPr>
        <p:spPr>
          <a:xfrm>
            <a:off x="3909741" y="4436532"/>
            <a:ext cx="1475059" cy="975925"/>
          </a:xfrm>
          <a:prstGeom prst="wedgeRoundRectCallout">
            <a:avLst>
              <a:gd name="adj1" fmla="val -95146"/>
              <a:gd name="adj2" fmla="val -71792"/>
              <a:gd name="adj3" fmla="val 16667"/>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600" dirty="0">
                <a:solidFill>
                  <a:schemeClr val="bg2"/>
                </a:solidFill>
              </a:rPr>
              <a:t>Brug jeres </a:t>
            </a:r>
          </a:p>
          <a:p>
            <a:pPr algn="ctr"/>
            <a:r>
              <a:rPr lang="da-DK" sz="1600" dirty="0">
                <a:solidFill>
                  <a:schemeClr val="bg2"/>
                </a:solidFill>
              </a:rPr>
              <a:t>historiske viden!</a:t>
            </a:r>
          </a:p>
        </p:txBody>
      </p:sp>
      <p:sp>
        <p:nvSpPr>
          <p:cNvPr id="7" name="Titel 6">
            <a:extLst>
              <a:ext uri="{FF2B5EF4-FFF2-40B4-BE49-F238E27FC236}">
                <a16:creationId xmlns:a16="http://schemas.microsoft.com/office/drawing/2014/main" id="{962E5D57-306A-9E47-A7CD-4DC761625903}"/>
              </a:ext>
            </a:extLst>
          </p:cNvPr>
          <p:cNvSpPr>
            <a:spLocks noGrp="1"/>
          </p:cNvSpPr>
          <p:nvPr>
            <p:ph type="title"/>
          </p:nvPr>
        </p:nvSpPr>
        <p:spPr/>
        <p:txBody>
          <a:bodyPr>
            <a:normAutofit/>
          </a:bodyPr>
          <a:lstStyle/>
          <a:p>
            <a:r>
              <a:rPr lang="da-DK" sz="6000" b="1" dirty="0"/>
              <a:t>Mødereferat</a:t>
            </a:r>
          </a:p>
        </p:txBody>
      </p:sp>
      <p:pic>
        <p:nvPicPr>
          <p:cNvPr id="1026" name="Picture 2" descr="Billedresultat for historisk møde historie">
            <a:extLst>
              <a:ext uri="{FF2B5EF4-FFF2-40B4-BE49-F238E27FC236}">
                <a16:creationId xmlns:a16="http://schemas.microsoft.com/office/drawing/2014/main" id="{C727A259-6A3F-3D45-B1FB-87AB495C9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997195"/>
            <a:ext cx="6151944" cy="3075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0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62E5D57-306A-9E47-A7CD-4DC761625903}"/>
              </a:ext>
            </a:extLst>
          </p:cNvPr>
          <p:cNvSpPr>
            <a:spLocks noGrp="1"/>
          </p:cNvSpPr>
          <p:nvPr>
            <p:ph type="title"/>
          </p:nvPr>
        </p:nvSpPr>
        <p:spPr/>
        <p:txBody>
          <a:bodyPr>
            <a:normAutofit/>
          </a:bodyPr>
          <a:lstStyle/>
          <a:p>
            <a:r>
              <a:rPr lang="da-DK" sz="6000" b="1" dirty="0"/>
              <a:t>Referat</a:t>
            </a:r>
          </a:p>
        </p:txBody>
      </p:sp>
      <p:pic>
        <p:nvPicPr>
          <p:cNvPr id="9" name="Billede 8" descr="Et billede, der indeholder skærmbillede&#10;&#10;Automatisk genereret beskrivelse">
            <a:extLst>
              <a:ext uri="{FF2B5EF4-FFF2-40B4-BE49-F238E27FC236}">
                <a16:creationId xmlns:a16="http://schemas.microsoft.com/office/drawing/2014/main" id="{7B546A0C-61AF-FD40-BB3C-1311466A9135}"/>
              </a:ext>
            </a:extLst>
          </p:cNvPr>
          <p:cNvPicPr>
            <a:picLocks noChangeAspect="1"/>
          </p:cNvPicPr>
          <p:nvPr/>
        </p:nvPicPr>
        <p:blipFill rotWithShape="1">
          <a:blip r:embed="rId2"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6451602" y="1766887"/>
            <a:ext cx="5100735" cy="4284133"/>
          </a:xfrm>
          <a:prstGeom prst="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pic>
      <p:sp>
        <p:nvSpPr>
          <p:cNvPr id="11" name="Tekstfelt 10">
            <a:extLst>
              <a:ext uri="{FF2B5EF4-FFF2-40B4-BE49-F238E27FC236}">
                <a16:creationId xmlns:a16="http://schemas.microsoft.com/office/drawing/2014/main" id="{A87BDB7C-D479-9E43-9303-E33202F3B52F}"/>
              </a:ext>
            </a:extLst>
          </p:cNvPr>
          <p:cNvSpPr txBox="1"/>
          <p:nvPr/>
        </p:nvSpPr>
        <p:spPr>
          <a:xfrm>
            <a:off x="6451602" y="897790"/>
            <a:ext cx="5253137" cy="830997"/>
          </a:xfrm>
          <a:prstGeom prst="rect">
            <a:avLst/>
          </a:prstGeom>
          <a:noFill/>
        </p:spPr>
        <p:txBody>
          <a:bodyPr wrap="square" rtlCol="0">
            <a:spAutoFit/>
          </a:bodyPr>
          <a:lstStyle/>
          <a:p>
            <a:r>
              <a:rPr lang="da-DK" sz="2400" b="1" dirty="0">
                <a:latin typeface="Cambria" panose="02040503050406030204" pitchFamily="18" charset="0"/>
                <a:cs typeface="Aldhabi" panose="020F0502020204030204" pitchFamily="34" charset="0"/>
              </a:rPr>
              <a:t>Statsrådets forhandlinger om </a:t>
            </a:r>
            <a:r>
              <a:rPr lang="da-DK" sz="2400" b="1" dirty="0" err="1">
                <a:latin typeface="Cambria" panose="02040503050406030204" pitchFamily="18" charset="0"/>
                <a:cs typeface="Aldhabi" panose="020F0502020204030204" pitchFamily="34" charset="0"/>
              </a:rPr>
              <a:t>novemberforfatningen</a:t>
            </a:r>
            <a:r>
              <a:rPr lang="da-DK" sz="2400" b="1" dirty="0">
                <a:latin typeface="Cambria" panose="02040503050406030204" pitchFamily="18" charset="0"/>
                <a:cs typeface="Aldhabi" panose="020F0502020204030204" pitchFamily="34" charset="0"/>
              </a:rPr>
              <a:t>, 1863:</a:t>
            </a:r>
          </a:p>
        </p:txBody>
      </p:sp>
      <p:pic>
        <p:nvPicPr>
          <p:cNvPr id="10" name="Billede 9">
            <a:extLst>
              <a:ext uri="{FF2B5EF4-FFF2-40B4-BE49-F238E27FC236}">
                <a16:creationId xmlns:a16="http://schemas.microsoft.com/office/drawing/2014/main" id="{9BC97C1B-1D22-8B4F-9AB8-3321E3E97210}"/>
              </a:ext>
            </a:extLst>
          </p:cNvPr>
          <p:cNvPicPr>
            <a:picLocks noChangeAspect="1"/>
          </p:cNvPicPr>
          <p:nvPr/>
        </p:nvPicPr>
        <p:blipFill>
          <a:blip r:embed="rId3"/>
          <a:stretch>
            <a:fillRect/>
          </a:stretch>
        </p:blipFill>
        <p:spPr>
          <a:xfrm>
            <a:off x="2069334" y="2005496"/>
            <a:ext cx="2976799" cy="3886377"/>
          </a:xfrm>
          <a:prstGeom prst="rect">
            <a:avLst/>
          </a:prstGeom>
        </p:spPr>
      </p:pic>
    </p:spTree>
    <p:extLst>
      <p:ext uri="{BB962C8B-B14F-4D97-AF65-F5344CB8AC3E}">
        <p14:creationId xmlns:p14="http://schemas.microsoft.com/office/powerpoint/2010/main" val="40885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23E859E-BCBF-4E66-BDB2-B45C40789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2741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9AEE7E-B925-446D-8A61-75BFE40B8B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screen">
            <a:extLst>
              <a:ext uri="{28A0092B-C50C-407E-A947-70E740481C1C}">
                <a14:useLocalDpi xmlns:a14="http://schemas.microsoft.com/office/drawing/2010/main"/>
              </a:ext>
            </a:extLst>
          </a:blip>
          <a:srcRect t="45716" b="33968"/>
          <a:stretch/>
        </p:blipFill>
        <p:spPr>
          <a:xfrm>
            <a:off x="0" y="1217573"/>
            <a:ext cx="12192000" cy="1393277"/>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el 1">
            <a:extLst>
              <a:ext uri="{FF2B5EF4-FFF2-40B4-BE49-F238E27FC236}">
                <a16:creationId xmlns:a16="http://schemas.microsoft.com/office/drawing/2014/main" id="{ECCC78E0-7369-3B4C-80AE-380972DD9489}"/>
              </a:ext>
            </a:extLst>
          </p:cNvPr>
          <p:cNvSpPr>
            <a:spLocks noGrp="1"/>
          </p:cNvSpPr>
          <p:nvPr>
            <p:ph type="title"/>
          </p:nvPr>
        </p:nvSpPr>
        <p:spPr>
          <a:xfrm>
            <a:off x="804672" y="457200"/>
            <a:ext cx="10579398" cy="1299411"/>
          </a:xfrm>
        </p:spPr>
        <p:txBody>
          <a:bodyPr vert="horz" lIns="91440" tIns="45720" rIns="91440" bIns="45720" rtlCol="0" anchor="ctr">
            <a:normAutofit/>
          </a:bodyPr>
          <a:lstStyle/>
          <a:p>
            <a:r>
              <a:rPr lang="en-US" sz="8800" b="1" kern="1200" dirty="0" err="1">
                <a:solidFill>
                  <a:srgbClr val="FFFFFF"/>
                </a:solidFill>
                <a:latin typeface="+mj-lt"/>
                <a:ea typeface="+mj-ea"/>
                <a:cs typeface="+mj-cs"/>
              </a:rPr>
              <a:t>Referat</a:t>
            </a:r>
            <a:endParaRPr lang="en-US" b="1" kern="1200" dirty="0">
              <a:solidFill>
                <a:srgbClr val="FFFFFF"/>
              </a:solidFill>
              <a:latin typeface="+mj-lt"/>
              <a:ea typeface="+mj-ea"/>
              <a:cs typeface="+mj-cs"/>
            </a:endParaRPr>
          </a:p>
        </p:txBody>
      </p:sp>
      <p:sp>
        <p:nvSpPr>
          <p:cNvPr id="18" name="Rectangle 17">
            <a:extLst>
              <a:ext uri="{FF2B5EF4-FFF2-40B4-BE49-F238E27FC236}">
                <a16:creationId xmlns:a16="http://schemas.microsoft.com/office/drawing/2014/main" id="{B45D527E-542C-44E0-8FC2-F03B24CFA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466471"/>
            <a:ext cx="12188952" cy="43915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Billede 8" descr="Et billede, der indeholder tekst, skilt, stop, ur&#10;&#10;Automatisk genereret beskrivelse">
            <a:extLst>
              <a:ext uri="{FF2B5EF4-FFF2-40B4-BE49-F238E27FC236}">
                <a16:creationId xmlns:a16="http://schemas.microsoft.com/office/drawing/2014/main" id="{E9B01F2F-B912-FC48-94CB-5EE2A7036E5D}"/>
              </a:ext>
            </a:extLst>
          </p:cNvPr>
          <p:cNvPicPr>
            <a:picLocks noChangeAspect="1"/>
          </p:cNvPicPr>
          <p:nvPr/>
        </p:nvPicPr>
        <p:blipFill>
          <a:blip r:embed="rId3">
            <a:duotone>
              <a:schemeClr val="accent1">
                <a:shade val="45000"/>
                <a:satMod val="135000"/>
              </a:schemeClr>
              <a:prstClr val="white"/>
            </a:duotone>
          </a:blip>
          <a:stretch>
            <a:fillRect/>
          </a:stretch>
        </p:blipFill>
        <p:spPr>
          <a:xfrm>
            <a:off x="569839" y="2929309"/>
            <a:ext cx="4954693" cy="2774628"/>
          </a:xfrm>
          <a:prstGeom prst="rect">
            <a:avLst/>
          </a:prstGeom>
        </p:spPr>
      </p:pic>
      <p:sp>
        <p:nvSpPr>
          <p:cNvPr id="4" name="Tekstfelt 3">
            <a:extLst>
              <a:ext uri="{FF2B5EF4-FFF2-40B4-BE49-F238E27FC236}">
                <a16:creationId xmlns:a16="http://schemas.microsoft.com/office/drawing/2014/main" id="{A53D76F2-7C48-6141-A037-806DB3D3EFD1}"/>
              </a:ext>
            </a:extLst>
          </p:cNvPr>
          <p:cNvSpPr txBox="1"/>
          <p:nvPr/>
        </p:nvSpPr>
        <p:spPr>
          <a:xfrm>
            <a:off x="5842608" y="2407980"/>
            <a:ext cx="6028267" cy="3976217"/>
          </a:xfrm>
          <a:prstGeom prst="rect">
            <a:avLst/>
          </a:prstGeom>
        </p:spPr>
        <p:txBody>
          <a:bodyPr vert="horz" lIns="91440" tIns="45720" rIns="91440" bIns="45720" rtlCol="0" anchor="ctr">
            <a:normAutofit/>
          </a:bodyPr>
          <a:lstStyle/>
          <a:p>
            <a:pPr defTabSz="914400">
              <a:lnSpc>
                <a:spcPct val="90000"/>
              </a:lnSpc>
              <a:spcAft>
                <a:spcPts val="600"/>
              </a:spcAft>
            </a:pPr>
            <a:r>
              <a:rPr lang="da-DK" sz="2400" dirty="0">
                <a:solidFill>
                  <a:srgbClr val="000000"/>
                </a:solidFill>
              </a:rPr>
              <a:t>Har forfatteren et bestemt politisk, religiøst eller kulturelt syn på begivenhederne og begivenhedernes årsager og følger?</a:t>
            </a:r>
          </a:p>
          <a:p>
            <a:pPr defTabSz="914400">
              <a:lnSpc>
                <a:spcPct val="90000"/>
              </a:lnSpc>
              <a:spcAft>
                <a:spcPts val="600"/>
              </a:spcAft>
            </a:pPr>
            <a:endParaRPr lang="da-DK" sz="2400" dirty="0">
              <a:solidFill>
                <a:srgbClr val="000000"/>
              </a:solidFill>
            </a:endParaRPr>
          </a:p>
          <a:p>
            <a:pPr defTabSz="914400">
              <a:lnSpc>
                <a:spcPct val="90000"/>
              </a:lnSpc>
              <a:spcAft>
                <a:spcPts val="600"/>
              </a:spcAft>
            </a:pPr>
            <a:r>
              <a:rPr lang="da-DK" sz="2400" dirty="0">
                <a:solidFill>
                  <a:srgbClr val="000000"/>
                </a:solidFill>
              </a:rPr>
              <a:t>Hvilken historisk kontekst befinder forfatteren sig i? Var han underlagt censur? Var der et bestemt verdenssyn eller en bestemt kultur, da han skrev?</a:t>
            </a:r>
          </a:p>
          <a:p>
            <a:pPr defTabSz="914400">
              <a:lnSpc>
                <a:spcPct val="90000"/>
              </a:lnSpc>
              <a:spcAft>
                <a:spcPts val="600"/>
              </a:spcAft>
            </a:pPr>
            <a:endParaRPr lang="da-DK" sz="2400" dirty="0">
              <a:solidFill>
                <a:srgbClr val="000000"/>
              </a:solidFill>
            </a:endParaRPr>
          </a:p>
          <a:p>
            <a:pPr defTabSz="914400">
              <a:lnSpc>
                <a:spcPct val="90000"/>
              </a:lnSpc>
              <a:spcAft>
                <a:spcPts val="600"/>
              </a:spcAft>
            </a:pPr>
            <a:r>
              <a:rPr lang="da-DK" sz="2400" dirty="0">
                <a:solidFill>
                  <a:srgbClr val="000000"/>
                </a:solidFill>
              </a:rPr>
              <a:t>Er kilden troværdig?</a:t>
            </a:r>
          </a:p>
        </p:txBody>
      </p:sp>
    </p:spTree>
    <p:extLst>
      <p:ext uri="{BB962C8B-B14F-4D97-AF65-F5344CB8AC3E}">
        <p14:creationId xmlns:p14="http://schemas.microsoft.com/office/powerpoint/2010/main" val="16168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Brugerdefineret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236</TotalTime>
  <Words>1092</Words>
  <Application>Microsoft Macintosh PowerPoint</Application>
  <PresentationFormat>Widescreen</PresentationFormat>
  <Paragraphs>211</Paragraphs>
  <Slides>30</Slides>
  <Notes>1</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30</vt:i4>
      </vt:variant>
    </vt:vector>
  </HeadingPairs>
  <TitlesOfParts>
    <vt:vector size="38" baseType="lpstr">
      <vt:lpstr>Apple Chancery</vt:lpstr>
      <vt:lpstr>Arial</vt:lpstr>
      <vt:lpstr>Bradley Hand ITC</vt:lpstr>
      <vt:lpstr>Calibri</vt:lpstr>
      <vt:lpstr>Calibri Light</vt:lpstr>
      <vt:lpstr>Cambria</vt:lpstr>
      <vt:lpstr>Office-tema</vt:lpstr>
      <vt:lpstr>1_Office-tema</vt:lpstr>
      <vt:lpstr>DiHO</vt:lpstr>
      <vt:lpstr>Dansk i DiHO’en</vt:lpstr>
      <vt:lpstr>Hermeneutik</vt:lpstr>
      <vt:lpstr>Den hermeneutiske metode analyserer</vt:lpstr>
      <vt:lpstr>Den hermeneutiske metode undersøger</vt:lpstr>
      <vt:lpstr> </vt:lpstr>
      <vt:lpstr>PowerPoint-præsentation</vt:lpstr>
      <vt:lpstr>PowerPoint-præsentation</vt:lpstr>
      <vt:lpstr>PowerPoint-præsentation</vt:lpstr>
      <vt:lpstr>Genrer</vt:lpstr>
      <vt:lpstr>Digtanalyse</vt:lpstr>
      <vt:lpstr>PowerPoint-præsentation</vt:lpstr>
      <vt:lpstr>PowerPoint-præsentation</vt:lpstr>
      <vt:lpstr>Dagbogen</vt:lpstr>
      <vt:lpstr>Analyse af dagbogen</vt:lpstr>
      <vt:lpstr>Uddrag af dagbog fra 1864</vt:lpstr>
      <vt:lpstr>Billedanalyse</vt:lpstr>
      <vt:lpstr>Billedanalyse</vt:lpstr>
      <vt:lpstr>PowerPoint-præsentation</vt:lpstr>
      <vt:lpstr>PowerPoint-præsentation</vt:lpstr>
      <vt:lpstr>Film/tv-serie</vt:lpstr>
      <vt:lpstr>Film/tv-serie</vt:lpstr>
      <vt:lpstr>PowerPoint-præsentation</vt:lpstr>
      <vt:lpstr>TV-dokumentar</vt:lpstr>
      <vt:lpstr>TV-dokumentar</vt:lpstr>
      <vt:lpstr>TV-dokumentar</vt:lpstr>
      <vt:lpstr>TV-dokumentar</vt:lpstr>
      <vt:lpstr>Mødereferat</vt:lpstr>
      <vt:lpstr>Referat</vt:lpstr>
      <vt:lpstr>Referat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DIHO</dc:title>
  <dc:creator>Bjørg Elisabeth T. Andersen</dc:creator>
  <cp:lastModifiedBy>Bjørg Andersen</cp:lastModifiedBy>
  <cp:revision>12</cp:revision>
  <dcterms:created xsi:type="dcterms:W3CDTF">2020-03-03T10:41:02Z</dcterms:created>
  <dcterms:modified xsi:type="dcterms:W3CDTF">2023-02-20T10:43:45Z</dcterms:modified>
</cp:coreProperties>
</file>