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1" r:id="rId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327"/>
  </p:normalViewPr>
  <p:slideViewPr>
    <p:cSldViewPr snapToGrid="0">
      <p:cViewPr varScale="1">
        <p:scale>
          <a:sx n="104" d="100"/>
          <a:sy n="104" d="100"/>
        </p:scale>
        <p:origin x="232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B41E61-7FF3-DB13-0621-F797220523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64B7F2E-3156-EAF6-9885-963BD6F14B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A3A616C-BDF6-9498-626B-996841212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898A-660A-094D-B97D-BFC9B5128C27}" type="datetimeFigureOut">
              <a:rPr lang="da-DK" smtClean="0"/>
              <a:t>20.02.2023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FB5759B-E1F2-A10F-E743-A88793372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E5894B3-89A6-B2B4-C1A6-77A2EDDF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2BBC4-9FA3-DE44-87F5-F69536CC05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99067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1E8F1F-CBB6-2F86-95F0-A85DB89A7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60BFEAA-ECB7-ACE2-E86A-F748D5C14C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97E8321-595D-A1CE-B91C-3FF33B790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898A-660A-094D-B97D-BFC9B5128C27}" type="datetimeFigureOut">
              <a:rPr lang="da-DK" smtClean="0"/>
              <a:t>20.02.2023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438E5B3-EBF8-F10D-AEFC-2CFF2E0B2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E10F6B1-9A18-3F86-4461-8CECEA4FB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2BBC4-9FA3-DE44-87F5-F69536CC05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54995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874B55-40A2-C95E-5EAD-ED000B85A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DE4D322-7A07-D880-600B-252BF3D13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F51444C-FF57-1B0E-7E6A-E5E5B34B7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898A-660A-094D-B97D-BFC9B5128C27}" type="datetimeFigureOut">
              <a:rPr lang="da-DK" smtClean="0"/>
              <a:t>20.02.2023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0BBDBB9-FD13-9754-E101-D35D30345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7D02FB5-182F-69FD-8C6A-4FC7B4ED2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2BBC4-9FA3-DE44-87F5-F69536CC05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54416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AD2975-22D5-E8CD-9EBF-ECCB0218B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66FAA06-9638-CB00-38DD-904636FB9E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370D5D9-3391-ED3B-9518-7DFB419C58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20E58FA-9959-89FD-65CD-58111CC54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898A-660A-094D-B97D-BFC9B5128C27}" type="datetimeFigureOut">
              <a:rPr lang="da-DK" smtClean="0"/>
              <a:t>20.02.2023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950A11C-E2C7-F164-80FC-9DF78C326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2617EE6-0651-7618-F886-1A119EF59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2BBC4-9FA3-DE44-87F5-F69536CC05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14449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B78EF0-C05C-6A67-C498-32AD23B3F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870FECD-814A-00AB-C994-F5B9FB472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0924C45-3C3C-8547-3494-5F2F67684B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19B80AA4-530E-76E3-C36C-092B255468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797AE08A-5A1E-C2AB-60F7-8E9DE9F0DC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9F892ADC-83FB-C1C8-40AE-B16B1B98B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898A-660A-094D-B97D-BFC9B5128C27}" type="datetimeFigureOut">
              <a:rPr lang="da-DK" smtClean="0"/>
              <a:t>20.02.2023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A2442408-6ED0-B9C7-85E5-23EEED6CA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2DDA6C1E-88D4-0804-0B37-37D4F418A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2BBC4-9FA3-DE44-87F5-F69536CC05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63863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A09EA3-9404-0EB4-BFED-D69C2A55D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16F959A7-51DD-C416-5D62-F9CF132C9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898A-660A-094D-B97D-BFC9B5128C27}" type="datetimeFigureOut">
              <a:rPr lang="da-DK" smtClean="0"/>
              <a:t>20.02.2023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99E54FB6-5EC0-9688-DD57-227AA74A9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D782B707-7303-3C3C-E88C-763CD9CEA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2BBC4-9FA3-DE44-87F5-F69536CC05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73311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047407E9-9728-AB8C-0EFF-5443C71C8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898A-660A-094D-B97D-BFC9B5128C27}" type="datetimeFigureOut">
              <a:rPr lang="da-DK" smtClean="0"/>
              <a:t>20.02.2023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4A4D0B32-39B0-BAB9-0A13-3E998012F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7199226-3F69-921F-1E72-F61ECFC8D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2BBC4-9FA3-DE44-87F5-F69536CC05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4201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E24A88-9AD6-4862-2F80-277992193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4A071C5-51E0-1770-0938-15B88CB28C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06A9304-5B38-FBEC-3018-330325B2B3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525E0D9-F5CB-A1A7-E8CB-B3905B3F2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898A-660A-094D-B97D-BFC9B5128C27}" type="datetimeFigureOut">
              <a:rPr lang="da-DK" smtClean="0"/>
              <a:t>20.02.2023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4179AA6-EC84-BE98-6760-DD3DFFC67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B5ABD3A-0C82-8C9D-45FD-8DB7A3DA4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2BBC4-9FA3-DE44-87F5-F69536CC05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10259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517AEA-3E0C-B046-E330-71F6ACED1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9379742-19E1-F029-FB00-F79AA48EA2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A784B9C-4B17-F9A3-3B37-9BB9D77ECE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CC654C4-4E94-506C-BAF3-F13BD167A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898A-660A-094D-B97D-BFC9B5128C27}" type="datetimeFigureOut">
              <a:rPr lang="da-DK" smtClean="0"/>
              <a:t>20.02.2023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0894F6F-89F2-C352-8214-3C0040DAF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156DEB3-603F-B787-3492-2CC7DFA62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2BBC4-9FA3-DE44-87F5-F69536CC05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49664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3D85E4-92EF-3BD5-B112-EE820964F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6FF6C6B-DBDC-E017-C97F-0379A8F7F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7EDE164-23FB-EAF2-0FD9-4087878BF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898A-660A-094D-B97D-BFC9B5128C27}" type="datetimeFigureOut">
              <a:rPr lang="da-DK" smtClean="0"/>
              <a:t>20.02.2023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F0563FF-E410-1035-CA5C-C6FF77C7F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731CF99-094B-2A7A-6A0F-DA360EDAE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2BBC4-9FA3-DE44-87F5-F69536CC05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47739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386DCEC2-B183-7801-F698-649E97FC6F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9621C52-480C-1D6F-45F6-F416CA913F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9810447-7E32-841E-9BD7-1C30FCB8A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898A-660A-094D-B97D-BFC9B5128C27}" type="datetimeFigureOut">
              <a:rPr lang="da-DK" smtClean="0"/>
              <a:t>20.02.2023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6CC6EFB-EDD9-42C9-27DA-BBD11060B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0F7C061-F5DD-2E5B-4A49-8D5F08DF6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2BBC4-9FA3-DE44-87F5-F69536CC05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04582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BB583D9C-2CFE-F9CC-C9D1-E3785F224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E63CC53-A7C2-B31D-F48A-57EF8C2D3E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8AFD704-9C46-F803-3A68-1699B9DD21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09898A-660A-094D-B97D-BFC9B5128C27}" type="datetimeFigureOut">
              <a:rPr lang="da-DK" smtClean="0"/>
              <a:t>20.02.2023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8A01859-6ADD-439E-B402-3710FA99CB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4FB5D5F-6082-D6EE-133D-60E116D372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2BBC4-9FA3-DE44-87F5-F69536CC053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9621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Video 4">
            <a:extLst>
              <a:ext uri="{FF2B5EF4-FFF2-40B4-BE49-F238E27FC236}">
                <a16:creationId xmlns:a16="http://schemas.microsoft.com/office/drawing/2014/main" id="{7D9E5D4C-DA29-70CC-D0EA-C2E4B917AAB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r="1" b="285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87CBCD9-EE4A-C17B-35A4-0B372507DE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359" y="855069"/>
            <a:ext cx="4389119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da-DK" sz="11500" dirty="0">
                <a:solidFill>
                  <a:srgbClr val="FFFFFF"/>
                </a:solidFill>
                <a:latin typeface="Abadi MT Condensed Light" panose="020B0306030101010103" pitchFamily="34" charset="77"/>
              </a:rPr>
              <a:t>Sproget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47C0635-7A4F-2101-2C79-0C9E54F34D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2791" y="4429852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da-DK" sz="3200" dirty="0">
                <a:solidFill>
                  <a:srgbClr val="FFFFFF"/>
                </a:solidFill>
              </a:rPr>
              <a:t>i </a:t>
            </a:r>
            <a:r>
              <a:rPr lang="da-DK" sz="3200">
                <a:solidFill>
                  <a:srgbClr val="FFFFFF"/>
                </a:solidFill>
              </a:rPr>
              <a:t>en akademisk </a:t>
            </a:r>
            <a:r>
              <a:rPr lang="da-DK" sz="3200" dirty="0">
                <a:solidFill>
                  <a:srgbClr val="FFFFFF"/>
                </a:solidFill>
              </a:rPr>
              <a:t>opgave</a:t>
            </a:r>
          </a:p>
        </p:txBody>
      </p:sp>
    </p:spTree>
    <p:extLst>
      <p:ext uri="{BB962C8B-B14F-4D97-AF65-F5344CB8AC3E}">
        <p14:creationId xmlns:p14="http://schemas.microsoft.com/office/powerpoint/2010/main" val="1951599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978856F-F80B-201A-2932-C07146345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da-DK" sz="5400" dirty="0"/>
              <a:t>Ikke personligt </a:t>
            </a:r>
            <a:r>
              <a:rPr lang="da-DK" sz="5400" dirty="0">
                <a:sym typeface="Wingdings" pitchFamily="2" charset="2"/>
              </a:rPr>
              <a:t></a:t>
            </a:r>
            <a:endParaRPr lang="da-DK" sz="5400" dirty="0"/>
          </a:p>
        </p:txBody>
      </p:sp>
      <p:sp>
        <p:nvSpPr>
          <p:cNvPr id="1033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D8DB526-695A-501F-A57F-26330B964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2" y="1911493"/>
            <a:ext cx="7103165" cy="4792295"/>
          </a:xfrm>
        </p:spPr>
        <p:txBody>
          <a:bodyPr anchor="t">
            <a:normAutofit fontScale="92500" lnSpcReduction="10000"/>
          </a:bodyPr>
          <a:lstStyle/>
          <a:p>
            <a:pPr marL="0" indent="0">
              <a:buNone/>
            </a:pPr>
            <a:r>
              <a:rPr lang="da-DK" sz="3600" i="1" dirty="0">
                <a:solidFill>
                  <a:srgbClr val="FF0000"/>
                </a:solidFill>
              </a:rPr>
              <a:t>Jeg vil nu analysere…</a:t>
            </a:r>
          </a:p>
          <a:p>
            <a:pPr marL="0" indent="0">
              <a:buNone/>
            </a:pPr>
            <a:r>
              <a:rPr lang="da-DK" sz="3600" i="1" dirty="0">
                <a:solidFill>
                  <a:srgbClr val="00B050"/>
                </a:solidFill>
              </a:rPr>
              <a:t>Følgende analyse har til formål at…</a:t>
            </a:r>
          </a:p>
          <a:p>
            <a:pPr marL="0" indent="0">
              <a:buNone/>
            </a:pPr>
            <a:endParaRPr lang="da-DK" sz="3600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da-DK" sz="3600" i="1" dirty="0">
                <a:solidFill>
                  <a:srgbClr val="FF0000"/>
                </a:solidFill>
              </a:rPr>
              <a:t>Min egen mening er at </a:t>
            </a:r>
          </a:p>
          <a:p>
            <a:pPr marL="0" indent="0">
              <a:buNone/>
            </a:pPr>
            <a:r>
              <a:rPr lang="da-DK" sz="3600" i="1" dirty="0">
                <a:solidFill>
                  <a:srgbClr val="00B050"/>
                </a:solidFill>
              </a:rPr>
              <a:t>De historiske kilder er enige om…</a:t>
            </a:r>
            <a:endParaRPr lang="da-DK" sz="3600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da-DK" sz="3600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da-DK" sz="3600" i="1" dirty="0">
                <a:solidFill>
                  <a:srgbClr val="FF0000"/>
                </a:solidFill>
              </a:rPr>
              <a:t>Det jeg har lært i denne opgave</a:t>
            </a:r>
          </a:p>
          <a:p>
            <a:pPr marL="0" indent="0">
              <a:buNone/>
            </a:pPr>
            <a:r>
              <a:rPr lang="da-DK" sz="3600" i="1" dirty="0">
                <a:solidFill>
                  <a:srgbClr val="00B050"/>
                </a:solidFill>
              </a:rPr>
              <a:t>Konklusionen på denne opgaves undersøgelse…</a:t>
            </a:r>
            <a:endParaRPr lang="da-DK" sz="3600" i="1" dirty="0">
              <a:solidFill>
                <a:srgbClr val="FF0000"/>
              </a:solidFill>
            </a:endParaRPr>
          </a:p>
          <a:p>
            <a:endParaRPr lang="da-DK" sz="2200" i="1" dirty="0"/>
          </a:p>
        </p:txBody>
      </p:sp>
      <p:pic>
        <p:nvPicPr>
          <p:cNvPr id="1026" name="Picture 2" descr="It's Not Personal podcast with Seth Rigoletti">
            <a:extLst>
              <a:ext uri="{FF2B5EF4-FFF2-40B4-BE49-F238E27FC236}">
                <a16:creationId xmlns:a16="http://schemas.microsoft.com/office/drawing/2014/main" id="{FAC38383-C6BC-EB76-DC0A-E08D9E32CF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6" r="1206" b="-3"/>
          <a:stretch/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169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E5B29A2-7B91-94F6-0E72-ED89A5229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da-DK" sz="5400" dirty="0"/>
              <a:t>Ingen slang eller talesprog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B4941736-1705-DEA2-2A7F-E5CB6F53D4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473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8C7CAC2-1CE1-DCA4-057C-911945D424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5217023" cy="3320668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rgbClr val="FF0000"/>
                </a:solidFill>
              </a:rPr>
              <a:t>De soldater som der altså døde…</a:t>
            </a:r>
          </a:p>
          <a:p>
            <a:r>
              <a:rPr lang="da-DK" dirty="0">
                <a:solidFill>
                  <a:srgbClr val="FF0000"/>
                </a:solidFill>
              </a:rPr>
              <a:t>Derfor blev kongen på en måde lidt pissed…</a:t>
            </a:r>
          </a:p>
          <a:p>
            <a:endParaRPr lang="da-DK" sz="2200" dirty="0"/>
          </a:p>
          <a:p>
            <a:endParaRPr lang="da-DK" sz="2200" dirty="0"/>
          </a:p>
        </p:txBody>
      </p:sp>
      <p:sp>
        <p:nvSpPr>
          <p:cNvPr id="6" name="Afrundet rektangel 5">
            <a:extLst>
              <a:ext uri="{FF2B5EF4-FFF2-40B4-BE49-F238E27FC236}">
                <a16:creationId xmlns:a16="http://schemas.microsoft.com/office/drawing/2014/main" id="{CCAA17FC-48ED-5426-6225-2B1017A7AD21}"/>
              </a:ext>
            </a:extLst>
          </p:cNvPr>
          <p:cNvSpPr/>
          <p:nvPr/>
        </p:nvSpPr>
        <p:spPr>
          <a:xfrm>
            <a:off x="2607275" y="2767914"/>
            <a:ext cx="1309816" cy="661086"/>
          </a:xfrm>
          <a:prstGeom prst="roundRect">
            <a:avLst/>
          </a:prstGeom>
          <a:noFill/>
          <a:ln w="825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Afrundet rektangel 6">
            <a:extLst>
              <a:ext uri="{FF2B5EF4-FFF2-40B4-BE49-F238E27FC236}">
                <a16:creationId xmlns:a16="http://schemas.microsoft.com/office/drawing/2014/main" id="{704448DA-0CCC-FD3A-CDB7-9327ED3E3019}"/>
              </a:ext>
            </a:extLst>
          </p:cNvPr>
          <p:cNvSpPr/>
          <p:nvPr/>
        </p:nvSpPr>
        <p:spPr>
          <a:xfrm>
            <a:off x="1407820" y="3708441"/>
            <a:ext cx="1309816" cy="661086"/>
          </a:xfrm>
          <a:prstGeom prst="roundRect">
            <a:avLst/>
          </a:prstGeom>
          <a:noFill/>
          <a:ln w="825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3568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AB41B4-A6EB-08AB-A40B-C5906A1A0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5400" dirty="0"/>
              <a:t>Fagtermer og korrekte angivelser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056B1DD-B9D8-B055-B7FE-1043418BD5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33398"/>
            <a:ext cx="8169876" cy="4351338"/>
          </a:xfrm>
        </p:spPr>
        <p:txBody>
          <a:bodyPr>
            <a:normAutofit/>
          </a:bodyPr>
          <a:lstStyle/>
          <a:p>
            <a:r>
              <a:rPr lang="da-DK" sz="3600" dirty="0">
                <a:solidFill>
                  <a:srgbClr val="00B050"/>
                </a:solidFill>
              </a:rPr>
              <a:t>Tjek stavning på alle slags navne!</a:t>
            </a:r>
          </a:p>
          <a:p>
            <a:r>
              <a:rPr lang="da-DK" sz="3600" dirty="0">
                <a:solidFill>
                  <a:srgbClr val="00B050"/>
                </a:solidFill>
              </a:rPr>
              <a:t>Brug fagsproget fra fagene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F10D0112-8D7C-AD53-F4B0-F02FE8FA86B7}"/>
              </a:ext>
            </a:extLst>
          </p:cNvPr>
          <p:cNvSpPr txBox="1"/>
          <p:nvPr/>
        </p:nvSpPr>
        <p:spPr>
          <a:xfrm>
            <a:off x="8476735" y="1916077"/>
            <a:ext cx="2877065" cy="329320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a-DK" sz="3600" dirty="0" err="1"/>
              <a:t>Egenavne</a:t>
            </a:r>
            <a:endParaRPr lang="da-DK" sz="3600" dirty="0"/>
          </a:p>
          <a:p>
            <a:pPr algn="ctr"/>
            <a:endParaRPr lang="da-DK" sz="1400" dirty="0"/>
          </a:p>
          <a:p>
            <a:pPr algn="ctr"/>
            <a:r>
              <a:rPr lang="da-DK" sz="2400" dirty="0"/>
              <a:t>Forfattere</a:t>
            </a:r>
          </a:p>
          <a:p>
            <a:pPr algn="ctr"/>
            <a:r>
              <a:rPr lang="da-DK" sz="2400" dirty="0"/>
              <a:t>Historiske personer</a:t>
            </a:r>
          </a:p>
          <a:p>
            <a:pPr algn="ctr"/>
            <a:r>
              <a:rPr lang="da-DK" sz="2400" dirty="0"/>
              <a:t>Geografiske steder</a:t>
            </a:r>
          </a:p>
          <a:p>
            <a:pPr algn="ctr"/>
            <a:r>
              <a:rPr lang="da-DK" sz="2400" dirty="0"/>
              <a:t>Bygninger</a:t>
            </a:r>
          </a:p>
          <a:p>
            <a:pPr algn="ctr"/>
            <a:r>
              <a:rPr lang="da-DK" sz="2400" dirty="0"/>
              <a:t>Organisationer</a:t>
            </a:r>
          </a:p>
          <a:p>
            <a:pPr algn="ctr"/>
            <a:r>
              <a:rPr lang="da-DK" sz="2400" dirty="0"/>
              <a:t>Foreninger</a:t>
            </a:r>
          </a:p>
          <a:p>
            <a:endParaRPr lang="da-DK" sz="1400" dirty="0"/>
          </a:p>
        </p:txBody>
      </p:sp>
    </p:spTree>
    <p:extLst>
      <p:ext uri="{BB962C8B-B14F-4D97-AF65-F5344CB8AC3E}">
        <p14:creationId xmlns:p14="http://schemas.microsoft.com/office/powerpoint/2010/main" val="172905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AB41B4-A6EB-08AB-A40B-C5906A1A0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5400" dirty="0"/>
              <a:t>Indledning og konklusion</a:t>
            </a:r>
          </a:p>
        </p:txBody>
      </p:sp>
      <p:grpSp>
        <p:nvGrpSpPr>
          <p:cNvPr id="18" name="Gruppe 17">
            <a:extLst>
              <a:ext uri="{FF2B5EF4-FFF2-40B4-BE49-F238E27FC236}">
                <a16:creationId xmlns:a16="http://schemas.microsoft.com/office/drawing/2014/main" id="{B1C72105-AC62-18D0-E68F-E189905F7A32}"/>
              </a:ext>
            </a:extLst>
          </p:cNvPr>
          <p:cNvGrpSpPr/>
          <p:nvPr/>
        </p:nvGrpSpPr>
        <p:grpSpPr>
          <a:xfrm>
            <a:off x="1590416" y="1872994"/>
            <a:ext cx="9072128" cy="3796287"/>
            <a:chOff x="1590416" y="1872994"/>
            <a:chExt cx="9072128" cy="3796287"/>
          </a:xfrm>
        </p:grpSpPr>
        <p:grpSp>
          <p:nvGrpSpPr>
            <p:cNvPr id="4" name="Gruppe 3">
              <a:extLst>
                <a:ext uri="{FF2B5EF4-FFF2-40B4-BE49-F238E27FC236}">
                  <a16:creationId xmlns:a16="http://schemas.microsoft.com/office/drawing/2014/main" id="{62A54A2F-84B8-1DBF-3A8F-F5BFBBE2C000}"/>
                </a:ext>
              </a:extLst>
            </p:cNvPr>
            <p:cNvGrpSpPr/>
            <p:nvPr/>
          </p:nvGrpSpPr>
          <p:grpSpPr>
            <a:xfrm>
              <a:off x="1590416" y="1872994"/>
              <a:ext cx="9072128" cy="3796287"/>
              <a:chOff x="1590416" y="1629154"/>
              <a:chExt cx="9072128" cy="3796287"/>
            </a:xfrm>
          </p:grpSpPr>
          <p:grpSp>
            <p:nvGrpSpPr>
              <p:cNvPr id="5" name="Gruppe 4">
                <a:extLst>
                  <a:ext uri="{FF2B5EF4-FFF2-40B4-BE49-F238E27FC236}">
                    <a16:creationId xmlns:a16="http://schemas.microsoft.com/office/drawing/2014/main" id="{18729C57-E75D-6EA4-7487-A5C08D04F96A}"/>
                  </a:ext>
                </a:extLst>
              </p:cNvPr>
              <p:cNvGrpSpPr/>
              <p:nvPr/>
            </p:nvGrpSpPr>
            <p:grpSpPr>
              <a:xfrm>
                <a:off x="1590416" y="2469516"/>
                <a:ext cx="9072128" cy="2955925"/>
                <a:chOff x="2303028" y="3355975"/>
                <a:chExt cx="9601200" cy="3136900"/>
              </a:xfrm>
            </p:grpSpPr>
            <p:pic>
              <p:nvPicPr>
                <p:cNvPr id="7" name="Billede 6">
                  <a:extLst>
                    <a:ext uri="{FF2B5EF4-FFF2-40B4-BE49-F238E27FC236}">
                      <a16:creationId xmlns:a16="http://schemas.microsoft.com/office/drawing/2014/main" id="{E6EF7690-D599-6A72-4B73-3EA726FF8D8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3152" b="96848" l="2381" r="97870">
                              <a14:foregroundMark x1="32080" y1="7593" x2="32080" y2="7593"/>
                              <a14:foregroundMark x1="45489" y1="3295" x2="45489" y2="3295"/>
                              <a14:foregroundMark x1="92105" y1="20630" x2="92105" y2="20630"/>
                              <a14:foregroundMark x1="97870" y1="45702" x2="97870" y2="45702"/>
                              <a14:foregroundMark x1="7393" y1="73352" x2="7393" y2="73352"/>
                              <a14:foregroundMark x1="2381" y1="64900" x2="2381" y2="64900"/>
                              <a14:foregroundMark x1="10025" y1="62034" x2="10025" y2="62034"/>
                              <a14:foregroundMark x1="8647" y1="88539" x2="8647" y2="88539"/>
                              <a14:foregroundMark x1="14662" y1="88252" x2="14662" y2="88252"/>
                              <a14:foregroundMark x1="13283" y1="96848" x2="13283" y2="96848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0449" y="4340094"/>
                  <a:ext cx="1558399" cy="1363112"/>
                </a:xfrm>
                <a:prstGeom prst="rect">
                  <a:avLst/>
                </a:prstGeom>
              </p:spPr>
            </p:pic>
            <p:pic>
              <p:nvPicPr>
                <p:cNvPr id="8" name="Billede 7">
                  <a:extLst>
                    <a:ext uri="{FF2B5EF4-FFF2-40B4-BE49-F238E27FC236}">
                      <a16:creationId xmlns:a16="http://schemas.microsoft.com/office/drawing/2014/main" id="{05800D9B-6E12-3EEE-EE77-00879DDC288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1661" b="99170" l="400" r="96200">
                              <a14:foregroundMark x1="10000" y1="7948" x2="10000" y2="7948"/>
                              <a14:foregroundMark x1="3200" y1="15065" x2="3200" y2="15065"/>
                              <a14:foregroundMark x1="2200" y1="5101" x2="2200" y2="5101"/>
                              <a14:foregroundMark x1="16600" y1="1661" x2="16600" y2="1661"/>
                              <a14:foregroundMark x1="8000" y1="2254" x2="8000" y2="2254"/>
                              <a14:foregroundMark x1="47400" y1="93950" x2="47400" y2="93950"/>
                              <a14:foregroundMark x1="36800" y1="96441" x2="36800" y2="96441"/>
                              <a14:foregroundMark x1="44400" y1="99288" x2="44400" y2="99288"/>
                              <a14:foregroundMark x1="400" y1="15065" x2="400" y2="15065"/>
                              <a14:foregroundMark x1="90200" y1="78885" x2="90200" y2="78885"/>
                              <a14:foregroundMark x1="96200" y1="69158" x2="96200" y2="69158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196114" y="3539827"/>
                  <a:ext cx="1253013" cy="2112579"/>
                </a:xfrm>
                <a:prstGeom prst="rect">
                  <a:avLst/>
                </a:prstGeom>
              </p:spPr>
            </p:pic>
            <p:pic>
              <p:nvPicPr>
                <p:cNvPr id="9" name="Billede 8">
                  <a:extLst>
                    <a:ext uri="{FF2B5EF4-FFF2-40B4-BE49-F238E27FC236}">
                      <a16:creationId xmlns:a16="http://schemas.microsoft.com/office/drawing/2014/main" id="{F7EAF474-E804-6581-3D45-387184AB78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ackgroundRemoval t="1661" b="99170" l="400" r="96200">
                              <a14:foregroundMark x1="10000" y1="7948" x2="10000" y2="7948"/>
                              <a14:foregroundMark x1="3200" y1="15065" x2="3200" y2="15065"/>
                              <a14:foregroundMark x1="2200" y1="5101" x2="2200" y2="5101"/>
                              <a14:foregroundMark x1="16600" y1="1661" x2="16600" y2="1661"/>
                              <a14:foregroundMark x1="8000" y1="2254" x2="8000" y2="2254"/>
                              <a14:foregroundMark x1="47400" y1="93950" x2="47400" y2="93950"/>
                              <a14:foregroundMark x1="36800" y1="96441" x2="36800" y2="96441"/>
                              <a14:foregroundMark x1="44400" y1="99288" x2="44400" y2="99288"/>
                              <a14:foregroundMark x1="400" y1="15065" x2="400" y2="15065"/>
                              <a14:foregroundMark x1="90200" y1="78885" x2="90200" y2="78885"/>
                              <a14:foregroundMark x1="96200" y1="69158" x2="96200" y2="69158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533845" y="3539827"/>
                  <a:ext cx="1253013" cy="2112579"/>
                </a:xfrm>
                <a:prstGeom prst="rect">
                  <a:avLst/>
                </a:prstGeom>
              </p:spPr>
            </p:pic>
            <p:sp>
              <p:nvSpPr>
                <p:cNvPr id="10" name="Tekstfelt 9">
                  <a:extLst>
                    <a:ext uri="{FF2B5EF4-FFF2-40B4-BE49-F238E27FC236}">
                      <a16:creationId xmlns:a16="http://schemas.microsoft.com/office/drawing/2014/main" id="{CFBCB515-F40E-CB32-BC0B-9BC3FA01D8E7}"/>
                    </a:ext>
                  </a:extLst>
                </p:cNvPr>
                <p:cNvSpPr txBox="1"/>
                <p:nvPr/>
              </p:nvSpPr>
              <p:spPr>
                <a:xfrm>
                  <a:off x="3132614" y="5766706"/>
                  <a:ext cx="1612621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da-DK" b="1" dirty="0"/>
                    <a:t>Indledning</a:t>
                  </a:r>
                </a:p>
                <a:p>
                  <a:pPr algn="ctr"/>
                  <a:r>
                    <a:rPr lang="da-DK" dirty="0"/>
                    <a:t>Højt perspektiv</a:t>
                  </a:r>
                </a:p>
              </p:txBody>
            </p:sp>
            <p:sp>
              <p:nvSpPr>
                <p:cNvPr id="11" name="Tekstfelt 10">
                  <a:extLst>
                    <a:ext uri="{FF2B5EF4-FFF2-40B4-BE49-F238E27FC236}">
                      <a16:creationId xmlns:a16="http://schemas.microsoft.com/office/drawing/2014/main" id="{25FA8789-27CF-4303-22DF-28E9E4E507EC}"/>
                    </a:ext>
                  </a:extLst>
                </p:cNvPr>
                <p:cNvSpPr txBox="1"/>
                <p:nvPr/>
              </p:nvSpPr>
              <p:spPr>
                <a:xfrm>
                  <a:off x="5672880" y="5766706"/>
                  <a:ext cx="2882520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da-DK" b="1" dirty="0"/>
                    <a:t>Problembehandling/analyse</a:t>
                  </a:r>
                </a:p>
                <a:p>
                  <a:pPr algn="ctr"/>
                  <a:r>
                    <a:rPr lang="da-DK" dirty="0"/>
                    <a:t>Ned i detaljerne</a:t>
                  </a:r>
                </a:p>
              </p:txBody>
            </p:sp>
            <p:sp>
              <p:nvSpPr>
                <p:cNvPr id="12" name="Tekstfelt 11">
                  <a:extLst>
                    <a:ext uri="{FF2B5EF4-FFF2-40B4-BE49-F238E27FC236}">
                      <a16:creationId xmlns:a16="http://schemas.microsoft.com/office/drawing/2014/main" id="{407DD64F-B55A-DBE7-64D5-8C9D4D2BD8E0}"/>
                    </a:ext>
                  </a:extLst>
                </p:cNvPr>
                <p:cNvSpPr txBox="1"/>
                <p:nvPr/>
              </p:nvSpPr>
              <p:spPr>
                <a:xfrm>
                  <a:off x="9495745" y="5744825"/>
                  <a:ext cx="1612621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da-DK" b="1" dirty="0"/>
                    <a:t>Afslutning</a:t>
                  </a:r>
                </a:p>
                <a:p>
                  <a:pPr algn="ctr"/>
                  <a:r>
                    <a:rPr lang="da-DK" dirty="0"/>
                    <a:t>Højt perspektiv</a:t>
                  </a:r>
                </a:p>
              </p:txBody>
            </p:sp>
            <p:grpSp>
              <p:nvGrpSpPr>
                <p:cNvPr id="13" name="Gruppe 12">
                  <a:extLst>
                    <a:ext uri="{FF2B5EF4-FFF2-40B4-BE49-F238E27FC236}">
                      <a16:creationId xmlns:a16="http://schemas.microsoft.com/office/drawing/2014/main" id="{F97BB852-A21B-AF1D-BC59-63F705E2008F}"/>
                    </a:ext>
                  </a:extLst>
                </p:cNvPr>
                <p:cNvGrpSpPr/>
                <p:nvPr/>
              </p:nvGrpSpPr>
              <p:grpSpPr>
                <a:xfrm>
                  <a:off x="2303028" y="3355975"/>
                  <a:ext cx="9601200" cy="3136900"/>
                  <a:chOff x="2303028" y="3355975"/>
                  <a:chExt cx="9601200" cy="3136900"/>
                </a:xfrm>
              </p:grpSpPr>
              <p:sp>
                <p:nvSpPr>
                  <p:cNvPr id="14" name="Rektangel 13">
                    <a:extLst>
                      <a:ext uri="{FF2B5EF4-FFF2-40B4-BE49-F238E27FC236}">
                        <a16:creationId xmlns:a16="http://schemas.microsoft.com/office/drawing/2014/main" id="{D2ECE6B1-3EF3-0C27-240A-9C7C2632E300}"/>
                      </a:ext>
                    </a:extLst>
                  </p:cNvPr>
                  <p:cNvSpPr/>
                  <p:nvPr/>
                </p:nvSpPr>
                <p:spPr>
                  <a:xfrm>
                    <a:off x="2303028" y="3355975"/>
                    <a:ext cx="3200400" cy="3136900"/>
                  </a:xfrm>
                  <a:prstGeom prst="rect">
                    <a:avLst/>
                  </a:prstGeom>
                  <a:noFill/>
                  <a:ln w="254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a-DK"/>
                  </a:p>
                </p:txBody>
              </p:sp>
              <p:sp>
                <p:nvSpPr>
                  <p:cNvPr id="15" name="Rektangel 14">
                    <a:extLst>
                      <a:ext uri="{FF2B5EF4-FFF2-40B4-BE49-F238E27FC236}">
                        <a16:creationId xmlns:a16="http://schemas.microsoft.com/office/drawing/2014/main" id="{8E158811-11F0-BED4-9D28-58FC9AA9B9A1}"/>
                      </a:ext>
                    </a:extLst>
                  </p:cNvPr>
                  <p:cNvSpPr/>
                  <p:nvPr/>
                </p:nvSpPr>
                <p:spPr>
                  <a:xfrm>
                    <a:off x="5503428" y="3355975"/>
                    <a:ext cx="3200400" cy="3136900"/>
                  </a:xfrm>
                  <a:prstGeom prst="rect">
                    <a:avLst/>
                  </a:prstGeom>
                  <a:noFill/>
                  <a:ln w="254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a-DK"/>
                  </a:p>
                </p:txBody>
              </p:sp>
              <p:sp>
                <p:nvSpPr>
                  <p:cNvPr id="16" name="Rektangel 15">
                    <a:extLst>
                      <a:ext uri="{FF2B5EF4-FFF2-40B4-BE49-F238E27FC236}">
                        <a16:creationId xmlns:a16="http://schemas.microsoft.com/office/drawing/2014/main" id="{24E6CFD8-A7BB-82CC-33C8-53725658D8D8}"/>
                      </a:ext>
                    </a:extLst>
                  </p:cNvPr>
                  <p:cNvSpPr/>
                  <p:nvPr/>
                </p:nvSpPr>
                <p:spPr>
                  <a:xfrm>
                    <a:off x="8703828" y="3355975"/>
                    <a:ext cx="3200400" cy="3136900"/>
                  </a:xfrm>
                  <a:prstGeom prst="rect">
                    <a:avLst/>
                  </a:prstGeom>
                  <a:noFill/>
                  <a:ln w="254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a-DK"/>
                  </a:p>
                </p:txBody>
              </p:sp>
            </p:grpSp>
          </p:grpSp>
          <p:sp>
            <p:nvSpPr>
              <p:cNvPr id="6" name="Tekstfelt 5">
                <a:extLst>
                  <a:ext uri="{FF2B5EF4-FFF2-40B4-BE49-F238E27FC236}">
                    <a16:creationId xmlns:a16="http://schemas.microsoft.com/office/drawing/2014/main" id="{8CA65E5E-B221-6843-5EC8-2D08F3E95F81}"/>
                  </a:ext>
                </a:extLst>
              </p:cNvPr>
              <p:cNvSpPr txBox="1"/>
              <p:nvPr/>
            </p:nvSpPr>
            <p:spPr>
              <a:xfrm>
                <a:off x="5122979" y="1629154"/>
                <a:ext cx="1886094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a-DK" sz="5400" dirty="0">
                    <a:latin typeface="DIN Condensed" pitchFamily="2" charset="0"/>
                  </a:rPr>
                  <a:t>Giraffen</a:t>
                </a:r>
              </a:p>
            </p:txBody>
          </p:sp>
        </p:grpSp>
        <p:sp>
          <p:nvSpPr>
            <p:cNvPr id="17" name="Tekstfelt 16">
              <a:extLst>
                <a:ext uri="{FF2B5EF4-FFF2-40B4-BE49-F238E27FC236}">
                  <a16:creationId xmlns:a16="http://schemas.microsoft.com/office/drawing/2014/main" id="{61762D41-FD56-DFEA-DCE5-F5B8BA1EFA9B}"/>
                </a:ext>
              </a:extLst>
            </p:cNvPr>
            <p:cNvSpPr txBox="1"/>
            <p:nvPr/>
          </p:nvSpPr>
          <p:spPr>
            <a:xfrm>
              <a:off x="8597635" y="4962241"/>
              <a:ext cx="123892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da-DK" b="1" dirty="0"/>
                <a:t>Konklusion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9605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7E427E7-0886-8D45-4837-C23AD72B2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da-DK" sz="5400" dirty="0"/>
              <a:t>Redegørelse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332D294-29D8-B011-0DFE-5D3ED3C0AE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r>
              <a:rPr lang="da-DK" sz="4000" dirty="0">
                <a:solidFill>
                  <a:srgbClr val="00B050"/>
                </a:solidFill>
              </a:rPr>
              <a:t>Husk kildeangivelser!</a:t>
            </a:r>
          </a:p>
          <a:p>
            <a:r>
              <a:rPr lang="da-DK" sz="4000" dirty="0">
                <a:solidFill>
                  <a:srgbClr val="00B050"/>
                </a:solidFill>
              </a:rPr>
              <a:t>Objektivt sprog</a:t>
            </a:r>
          </a:p>
          <a:p>
            <a:r>
              <a:rPr lang="da-DK" sz="4000" dirty="0">
                <a:solidFill>
                  <a:srgbClr val="00B050"/>
                </a:solidFill>
              </a:rPr>
              <a:t>Citér kun helt centrale sætninger – fx hvis der er forskellige udlægninger.</a:t>
            </a:r>
          </a:p>
          <a:p>
            <a:endParaRPr lang="da-DK" sz="2200" dirty="0"/>
          </a:p>
        </p:txBody>
      </p:sp>
    </p:spTree>
    <p:extLst>
      <p:ext uri="{BB962C8B-B14F-4D97-AF65-F5344CB8AC3E}">
        <p14:creationId xmlns:p14="http://schemas.microsoft.com/office/powerpoint/2010/main" val="39131882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125</Words>
  <Application>Microsoft Macintosh PowerPoint</Application>
  <PresentationFormat>Widescreen</PresentationFormat>
  <Paragraphs>38</Paragraphs>
  <Slides>6</Slides>
  <Notes>0</Notes>
  <HiddenSlides>0</HiddenSlides>
  <MMClips>1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2" baseType="lpstr">
      <vt:lpstr>Abadi MT Condensed Light</vt:lpstr>
      <vt:lpstr>Arial</vt:lpstr>
      <vt:lpstr>Calibri</vt:lpstr>
      <vt:lpstr>Calibri Light</vt:lpstr>
      <vt:lpstr>DIN Condensed</vt:lpstr>
      <vt:lpstr>Office-tema</vt:lpstr>
      <vt:lpstr>Sproget</vt:lpstr>
      <vt:lpstr>Ikke personligt </vt:lpstr>
      <vt:lpstr>Ingen slang eller talesprog</vt:lpstr>
      <vt:lpstr>Fagtermer og korrekte angivelser </vt:lpstr>
      <vt:lpstr>Indledning og konklusion</vt:lpstr>
      <vt:lpstr>Redegørelse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Sproget</dc:title>
  <dc:creator>Bjørg Andersen</dc:creator>
  <cp:lastModifiedBy>Bjørg Andersen</cp:lastModifiedBy>
  <cp:revision>4</cp:revision>
  <dcterms:created xsi:type="dcterms:W3CDTF">2023-02-20T12:06:49Z</dcterms:created>
  <dcterms:modified xsi:type="dcterms:W3CDTF">2023-02-20T13:22:57Z</dcterms:modified>
</cp:coreProperties>
</file>