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4" r:id="rId1"/>
  </p:sldMasterIdLst>
  <p:notesMasterIdLst>
    <p:notesMasterId r:id="rId14"/>
  </p:notesMasterIdLst>
  <p:sldIdLst>
    <p:sldId id="256" r:id="rId2"/>
    <p:sldId id="286" r:id="rId3"/>
    <p:sldId id="325" r:id="rId4"/>
    <p:sldId id="277" r:id="rId5"/>
    <p:sldId id="326" r:id="rId6"/>
    <p:sldId id="327" r:id="rId7"/>
    <p:sldId id="321" r:id="rId8"/>
    <p:sldId id="323" r:id="rId9"/>
    <p:sldId id="288" r:id="rId10"/>
    <p:sldId id="279" r:id="rId11"/>
    <p:sldId id="307" r:id="rId12"/>
    <p:sldId id="308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0"/>
    <p:restoredTop sz="94552"/>
  </p:normalViewPr>
  <p:slideViewPr>
    <p:cSldViewPr snapToGrid="0" snapToObjects="1">
      <p:cViewPr varScale="1">
        <p:scale>
          <a:sx n="93" d="100"/>
          <a:sy n="93" d="100"/>
        </p:scale>
        <p:origin x="224" y="5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54A873-E701-444B-8F4E-C9916A8ADB1C}" type="datetimeFigureOut">
              <a:rPr lang="da-DK" smtClean="0"/>
              <a:t>17.02.2025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8B5D0C-454D-4A6B-94E5-620238F786FC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4831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ohtx.systime.dk/index.php?id=203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da-DK" sz="1200" b="0" i="0" u="sng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https://sohtx.systime.dk/index.php?id=203</a:t>
            </a:r>
            <a:endParaRPr lang="da-DK" b="0" dirty="0">
              <a:effectLst/>
            </a:endParaRPr>
          </a:p>
          <a:p>
            <a:br>
              <a:rPr lang="da-DK" dirty="0"/>
            </a:b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8B5D0C-454D-4A6B-94E5-620238F786FC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81768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29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92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438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1235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29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540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06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731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644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64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341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671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985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892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17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03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36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2/17/25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4853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a.wikipedia.org/wiki/Forside" TargetMode="External"/><Relationship Id="rId2" Type="http://schemas.openxmlformats.org/officeDocument/2006/relationships/hyperlink" Target="http://denstoredanske.d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iotek.dk/" TargetMode="External"/><Relationship Id="rId2" Type="http://schemas.openxmlformats.org/officeDocument/2006/relationships/hyperlink" Target="http://www.viborgbib.dk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nstoredanske.dk/" TargetMode="External"/><Relationship Id="rId5" Type="http://schemas.openxmlformats.org/officeDocument/2006/relationships/hyperlink" Target="http://www.systime.dk/" TargetMode="External"/><Relationship Id="rId4" Type="http://schemas.openxmlformats.org/officeDocument/2006/relationships/hyperlink" Target="http://www.videnskab.dk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9970245" cy="3329581"/>
          </a:xfrm>
        </p:spPr>
        <p:txBody>
          <a:bodyPr>
            <a:normAutofit fontScale="90000"/>
          </a:bodyPr>
          <a:lstStyle/>
          <a:p>
            <a:r>
              <a:rPr lang="da-DK" sz="8000" b="1" dirty="0"/>
              <a:t>Informationssøgning</a:t>
            </a:r>
            <a:br>
              <a:rPr lang="da-DK" dirty="0"/>
            </a:br>
            <a:r>
              <a:rPr lang="da-DK" dirty="0"/>
              <a:t> 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237017" y="3769196"/>
            <a:ext cx="8825658" cy="861420"/>
          </a:xfrm>
        </p:spPr>
        <p:txBody>
          <a:bodyPr/>
          <a:lstStyle/>
          <a:p>
            <a:r>
              <a:rPr lang="da-DK" sz="4000" dirty="0"/>
              <a:t>DIHO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416147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>
            <a:extLst>
              <a:ext uri="{FF2B5EF4-FFF2-40B4-BE49-F238E27FC236}">
                <a16:creationId xmlns:a16="http://schemas.microsoft.com/office/drawing/2014/main" id="{614557E5-5ADC-D04B-7108-5F508CA60D5D}"/>
              </a:ext>
            </a:extLst>
          </p:cNvPr>
          <p:cNvSpPr txBox="1"/>
          <p:nvPr/>
        </p:nvSpPr>
        <p:spPr>
          <a:xfrm>
            <a:off x="3185114" y="1630679"/>
            <a:ext cx="23310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7200" dirty="0"/>
              <a:t>Kilde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C1ED7B56-C484-3C02-5832-F66E2942B629}"/>
              </a:ext>
            </a:extLst>
          </p:cNvPr>
          <p:cNvSpPr txBox="1"/>
          <p:nvPr/>
        </p:nvSpPr>
        <p:spPr>
          <a:xfrm>
            <a:off x="6379054" y="1307514"/>
            <a:ext cx="19447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/>
              <a:t>søgning</a:t>
            </a:r>
            <a:endParaRPr lang="da-DK" dirty="0"/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A14852B6-3D33-31E2-F7ED-4C675F68A955}"/>
              </a:ext>
            </a:extLst>
          </p:cNvPr>
          <p:cNvSpPr txBox="1"/>
          <p:nvPr/>
        </p:nvSpPr>
        <p:spPr>
          <a:xfrm>
            <a:off x="6379054" y="1953845"/>
            <a:ext cx="23022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/>
              <a:t>vurdering</a:t>
            </a:r>
            <a:endParaRPr lang="da-DK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24807A7B-11F5-FD81-9733-05B94E532226}"/>
              </a:ext>
            </a:extLst>
          </p:cNvPr>
          <p:cNvSpPr txBox="1"/>
          <p:nvPr/>
        </p:nvSpPr>
        <p:spPr>
          <a:xfrm>
            <a:off x="6386543" y="2600176"/>
            <a:ext cx="23150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/>
              <a:t>angivelse</a:t>
            </a:r>
            <a:endParaRPr lang="da-DK" dirty="0"/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18186170-93CC-B42B-AF65-2C5C1A31F233}"/>
              </a:ext>
            </a:extLst>
          </p:cNvPr>
          <p:cNvSpPr txBox="1"/>
          <p:nvPr/>
        </p:nvSpPr>
        <p:spPr>
          <a:xfrm>
            <a:off x="221984" y="162419"/>
            <a:ext cx="14366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800" dirty="0"/>
              <a:t>I skal lære: </a:t>
            </a:r>
          </a:p>
          <a:p>
            <a:endParaRPr lang="da-DK" dirty="0"/>
          </a:p>
        </p:txBody>
      </p:sp>
      <p:cxnSp>
        <p:nvCxnSpPr>
          <p:cNvPr id="11" name="Lige forbindelse 10">
            <a:extLst>
              <a:ext uri="{FF2B5EF4-FFF2-40B4-BE49-F238E27FC236}">
                <a16:creationId xmlns:a16="http://schemas.microsoft.com/office/drawing/2014/main" id="{0B6A8C40-21C5-B268-6E16-6201186D73C9}"/>
              </a:ext>
            </a:extLst>
          </p:cNvPr>
          <p:cNvCxnSpPr>
            <a:cxnSpLocks/>
          </p:cNvCxnSpPr>
          <p:nvPr/>
        </p:nvCxnSpPr>
        <p:spPr>
          <a:xfrm flipV="1">
            <a:off x="5557805" y="1717394"/>
            <a:ext cx="856418" cy="6001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Lige forbindelse 11">
            <a:extLst>
              <a:ext uri="{FF2B5EF4-FFF2-40B4-BE49-F238E27FC236}">
                <a16:creationId xmlns:a16="http://schemas.microsoft.com/office/drawing/2014/main" id="{FCE0A544-4604-E433-BA19-829883A5D652}"/>
              </a:ext>
            </a:extLst>
          </p:cNvPr>
          <p:cNvCxnSpPr>
            <a:cxnSpLocks/>
          </p:cNvCxnSpPr>
          <p:nvPr/>
        </p:nvCxnSpPr>
        <p:spPr>
          <a:xfrm flipV="1">
            <a:off x="5557805" y="2265288"/>
            <a:ext cx="856418" cy="63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Lige forbindelse 14">
            <a:extLst>
              <a:ext uri="{FF2B5EF4-FFF2-40B4-BE49-F238E27FC236}">
                <a16:creationId xmlns:a16="http://schemas.microsoft.com/office/drawing/2014/main" id="{A7BED679-C7E5-D36E-FA12-2FCCFFC4DCF1}"/>
              </a:ext>
            </a:extLst>
          </p:cNvPr>
          <p:cNvCxnSpPr>
            <a:cxnSpLocks/>
          </p:cNvCxnSpPr>
          <p:nvPr/>
        </p:nvCxnSpPr>
        <p:spPr>
          <a:xfrm>
            <a:off x="5569528" y="2340279"/>
            <a:ext cx="863907" cy="5596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felt 19">
            <a:extLst>
              <a:ext uri="{FF2B5EF4-FFF2-40B4-BE49-F238E27FC236}">
                <a16:creationId xmlns:a16="http://schemas.microsoft.com/office/drawing/2014/main" id="{833C3249-B5D2-E479-FA68-F529D68F3267}"/>
              </a:ext>
            </a:extLst>
          </p:cNvPr>
          <p:cNvSpPr txBox="1"/>
          <p:nvPr/>
        </p:nvSpPr>
        <p:spPr>
          <a:xfrm>
            <a:off x="3185114" y="3892838"/>
            <a:ext cx="824189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Søgestrategier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Søgeord, søgeteknikker og resultater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Vurdering af kilder og kildetyper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Indsætning og angivelse af kilder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a-DK" sz="2800" dirty="0"/>
              <a:t>Udformning af litteraturliste   </a:t>
            </a:r>
          </a:p>
        </p:txBody>
      </p:sp>
    </p:spTree>
    <p:extLst>
      <p:ext uri="{BB962C8B-B14F-4D97-AF65-F5344CB8AC3E}">
        <p14:creationId xmlns:p14="http://schemas.microsoft.com/office/powerpoint/2010/main" val="153537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986081" y="1500556"/>
            <a:ext cx="8946541" cy="4478214"/>
          </a:xfrm>
        </p:spPr>
        <p:txBody>
          <a:bodyPr>
            <a:normAutofit lnSpcReduction="10000"/>
          </a:bodyPr>
          <a:lstStyle/>
          <a:p>
            <a:pPr>
              <a:lnSpc>
                <a:spcPct val="170000"/>
              </a:lnSpc>
            </a:pPr>
            <a:r>
              <a:rPr lang="da-DK" sz="2400" dirty="0"/>
              <a:t>Hvor mange googler FØRST?</a:t>
            </a:r>
          </a:p>
          <a:p>
            <a:pPr>
              <a:lnSpc>
                <a:spcPct val="170000"/>
              </a:lnSpc>
            </a:pPr>
            <a:r>
              <a:rPr lang="da-DK" sz="2400" dirty="0"/>
              <a:t>Hvor mange googler KUN?</a:t>
            </a:r>
          </a:p>
          <a:p>
            <a:pPr>
              <a:lnSpc>
                <a:spcPct val="170000"/>
              </a:lnSpc>
            </a:pPr>
            <a:r>
              <a:rPr lang="da-DK" sz="2400" dirty="0"/>
              <a:t>Hvordan vurderer I kilderne?</a:t>
            </a:r>
          </a:p>
          <a:p>
            <a:pPr>
              <a:lnSpc>
                <a:spcPct val="170000"/>
              </a:lnSpc>
            </a:pPr>
            <a:r>
              <a:rPr lang="da-DK" sz="2400" dirty="0"/>
              <a:t>Hvor meget betyder kildens genre og form? </a:t>
            </a:r>
          </a:p>
          <a:p>
            <a:pPr>
              <a:lnSpc>
                <a:spcPct val="170000"/>
              </a:lnSpc>
            </a:pPr>
            <a:r>
              <a:rPr lang="da-DK" sz="2400" dirty="0"/>
              <a:t>Kan I komme i tvivl om, hvorvidt kilde skal angives?</a:t>
            </a:r>
          </a:p>
          <a:p>
            <a:r>
              <a:rPr lang="da-DK" sz="2400" dirty="0"/>
              <a:t>Hvad synes I er særligt svært, dumt eller unødvendigt, når det handler om kilder? 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BB367AB-0FF6-06F3-12FD-38C43F67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6000" b="1" dirty="0"/>
              <a:t>Hvad gør I?</a:t>
            </a: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6E6C62D7-A588-946A-CAC3-4566293682FF}"/>
              </a:ext>
            </a:extLst>
          </p:cNvPr>
          <p:cNvSpPr txBox="1"/>
          <p:nvPr/>
        </p:nvSpPr>
        <p:spPr>
          <a:xfrm>
            <a:off x="8770609" y="205040"/>
            <a:ext cx="1850498" cy="64479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13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279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8542" y="147918"/>
            <a:ext cx="9404723" cy="1400530"/>
          </a:xfrm>
        </p:spPr>
        <p:txBody>
          <a:bodyPr>
            <a:normAutofit/>
          </a:bodyPr>
          <a:lstStyle/>
          <a:p>
            <a:r>
              <a:rPr lang="da-DK" sz="7200" b="1" dirty="0"/>
              <a:t>3</a:t>
            </a:r>
            <a:r>
              <a:rPr lang="da-DK" dirty="0"/>
              <a:t> metoder til informationssøgning</a:t>
            </a:r>
            <a:endParaRPr lang="da-DK" sz="27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111001" y="1548448"/>
            <a:ext cx="10178322" cy="4923692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da-DK" sz="2800" b="1" dirty="0"/>
              <a:t>Den usystematiske måde </a:t>
            </a:r>
          </a:p>
          <a:p>
            <a:pPr marL="0" indent="0">
              <a:lnSpc>
                <a:spcPct val="170000"/>
              </a:lnSpc>
              <a:spcBef>
                <a:spcPts val="600"/>
              </a:spcBef>
              <a:buNone/>
            </a:pPr>
            <a:r>
              <a:rPr lang="da-DK" dirty="0"/>
              <a:t>      </a:t>
            </a:r>
            <a:r>
              <a:rPr lang="da-DK" sz="2600" dirty="0"/>
              <a:t> En</a:t>
            </a:r>
            <a:r>
              <a:rPr lang="da-DK" sz="2600" b="1" dirty="0"/>
              <a:t> </a:t>
            </a:r>
            <a:r>
              <a:rPr lang="da-DK" sz="2600" dirty="0"/>
              <a:t>tilfældig søgning på på internettet, hos boghandleren eller på biblioteket.  </a:t>
            </a:r>
          </a:p>
          <a:p>
            <a:pPr marL="0" indent="0">
              <a:lnSpc>
                <a:spcPct val="170000"/>
              </a:lnSpc>
              <a:spcBef>
                <a:spcPts val="600"/>
              </a:spcBef>
              <a:buNone/>
            </a:pPr>
            <a:endParaRPr lang="da-DK" dirty="0"/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da-DK" sz="2800" b="1" dirty="0"/>
              <a:t>Ekspertmetoden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a-DK" sz="2600" dirty="0"/>
              <a:t>      Du får hjælp til at finde kilder af folk, der har særlig viden om netop dit emne,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a-DK" sz="2600" dirty="0"/>
              <a:t>      fx en lærer eller en ekspert indenfor området.</a:t>
            </a:r>
          </a:p>
          <a:p>
            <a:pPr marL="0" indent="0">
              <a:lnSpc>
                <a:spcPct val="170000"/>
              </a:lnSpc>
              <a:spcBef>
                <a:spcPts val="600"/>
              </a:spcBef>
              <a:buNone/>
            </a:pPr>
            <a:endParaRPr lang="da-DK" dirty="0"/>
          </a:p>
          <a:p>
            <a:pPr>
              <a:lnSpc>
                <a:spcPct val="170000"/>
              </a:lnSpc>
              <a:spcBef>
                <a:spcPts val="600"/>
              </a:spcBef>
            </a:pPr>
            <a:r>
              <a:rPr lang="da-DK" sz="2800" b="1" dirty="0"/>
              <a:t>Den strukturerede måde måde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a-DK" sz="2600" dirty="0"/>
              <a:t>      Du starter med at analysere emnet. Du finder og læser litteratur (bøger,    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a-DK" sz="2600" dirty="0"/>
              <a:t>      artikler) og bruger også deres kildehenvisninger i din videre research. Du får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a-DK" sz="2600" dirty="0"/>
              <a:t>      således et godt overblik over mange kilder og dermed en solid litteraturliste.</a:t>
            </a:r>
          </a:p>
        </p:txBody>
      </p:sp>
    </p:spTree>
    <p:extLst>
      <p:ext uri="{BB962C8B-B14F-4D97-AF65-F5344CB8AC3E}">
        <p14:creationId xmlns:p14="http://schemas.microsoft.com/office/powerpoint/2010/main" val="233509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1DF58-87B4-ACE0-2347-C8A3E8BC9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Kildevurdering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DABCF0-AEA1-5EDF-7909-4D02009A5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711" y="2011253"/>
            <a:ext cx="1099490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4000" u="sng" dirty="0">
                <a:solidFill>
                  <a:srgbClr val="508216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www.denstoredanske.dk</a:t>
            </a:r>
            <a:r>
              <a:rPr lang="da-DK" sz="40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    </a:t>
            </a:r>
          </a:p>
          <a:p>
            <a:pPr marL="0" indent="0">
              <a:buNone/>
            </a:pPr>
            <a:r>
              <a:rPr lang="da-DK" sz="4000" u="sng" dirty="0">
                <a:solidFill>
                  <a:srgbClr val="508216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da.wikipedia.org</a:t>
            </a:r>
            <a:r>
              <a:rPr lang="da-DK" sz="4000" dirty="0">
                <a:solidFill>
                  <a:srgbClr val="333333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</a:rPr>
              <a:t>. </a:t>
            </a:r>
            <a:endParaRPr lang="da-DK" sz="440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8E48165D-138B-525F-7C8F-5D209F652435}"/>
              </a:ext>
            </a:extLst>
          </p:cNvPr>
          <p:cNvSpPr txBox="1"/>
          <p:nvPr/>
        </p:nvSpPr>
        <p:spPr>
          <a:xfrm>
            <a:off x="5991163" y="2497015"/>
            <a:ext cx="6058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Hvad er forskelle på disse to kildetyper?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A081A44-D57D-B508-BF93-0F12BC196490}"/>
              </a:ext>
            </a:extLst>
          </p:cNvPr>
          <p:cNvSpPr txBox="1"/>
          <p:nvPr/>
        </p:nvSpPr>
        <p:spPr>
          <a:xfrm>
            <a:off x="7800109" y="4544095"/>
            <a:ext cx="35329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Udvalgt litteratur</a:t>
            </a:r>
          </a:p>
          <a:p>
            <a:r>
              <a:rPr lang="da-DK" sz="2400" dirty="0"/>
              <a:t>Faglige databaser</a:t>
            </a:r>
          </a:p>
          <a:p>
            <a:r>
              <a:rPr lang="da-DK" sz="2400" dirty="0"/>
              <a:t>Bibliotekar-hjælp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94CDABFE-3413-FBD6-5C7D-4B885305BD74}"/>
              </a:ext>
            </a:extLst>
          </p:cNvPr>
          <p:cNvGrpSpPr/>
          <p:nvPr/>
        </p:nvGrpSpPr>
        <p:grpSpPr>
          <a:xfrm>
            <a:off x="4378350" y="3621030"/>
            <a:ext cx="2262158" cy="2371150"/>
            <a:chOff x="4378350" y="3621030"/>
            <a:chExt cx="2262158" cy="2371150"/>
          </a:xfrm>
        </p:grpSpPr>
        <p:sp>
          <p:nvSpPr>
            <p:cNvPr id="5" name="Tekstfelt 4">
              <a:extLst>
                <a:ext uri="{FF2B5EF4-FFF2-40B4-BE49-F238E27FC236}">
                  <a16:creationId xmlns:a16="http://schemas.microsoft.com/office/drawing/2014/main" id="{4C6F32C8-DC51-1651-24A2-106BF461A942}"/>
                </a:ext>
              </a:extLst>
            </p:cNvPr>
            <p:cNvSpPr txBox="1"/>
            <p:nvPr/>
          </p:nvSpPr>
          <p:spPr>
            <a:xfrm>
              <a:off x="4521099" y="5468960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a-DK" sz="2800" dirty="0"/>
                <a:t>Biblioteket</a:t>
              </a:r>
              <a:endParaRPr lang="da-DK" dirty="0"/>
            </a:p>
          </p:txBody>
        </p:sp>
        <p:pic>
          <p:nvPicPr>
            <p:cNvPr id="9" name="Grafik 8" descr="Skolebygning kontur">
              <a:extLst>
                <a:ext uri="{FF2B5EF4-FFF2-40B4-BE49-F238E27FC236}">
                  <a16:creationId xmlns:a16="http://schemas.microsoft.com/office/drawing/2014/main" id="{F6289E48-7902-9367-2692-8C75B638E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378350" y="3621030"/>
              <a:ext cx="2262158" cy="2262158"/>
            </a:xfrm>
            <a:prstGeom prst="rect">
              <a:avLst/>
            </a:prstGeom>
          </p:spPr>
        </p:pic>
      </p:grpSp>
      <p:sp>
        <p:nvSpPr>
          <p:cNvPr id="10" name="Højrepil 9">
            <a:extLst>
              <a:ext uri="{FF2B5EF4-FFF2-40B4-BE49-F238E27FC236}">
                <a16:creationId xmlns:a16="http://schemas.microsoft.com/office/drawing/2014/main" id="{C8C725E0-D943-E4BB-EC94-61758CFA28FB}"/>
              </a:ext>
            </a:extLst>
          </p:cNvPr>
          <p:cNvSpPr/>
          <p:nvPr/>
        </p:nvSpPr>
        <p:spPr>
          <a:xfrm>
            <a:off x="6640508" y="4918363"/>
            <a:ext cx="1054764" cy="33250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444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8836B896-8A75-804F-84CE-4D00999A09A2}"/>
              </a:ext>
            </a:extLst>
          </p:cNvPr>
          <p:cNvSpPr txBox="1">
            <a:spLocks/>
          </p:cNvSpPr>
          <p:nvPr/>
        </p:nvSpPr>
        <p:spPr>
          <a:xfrm>
            <a:off x="626225" y="452718"/>
            <a:ext cx="734014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a-DK"/>
              <a:t>Kildevurdering</a:t>
            </a:r>
            <a:endParaRPr lang="da-DK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66014FF-E021-37AB-9D4D-71993EAFB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225" y="1152983"/>
            <a:ext cx="8946541" cy="4195481"/>
          </a:xfrm>
        </p:spPr>
        <p:txBody>
          <a:bodyPr/>
          <a:lstStyle/>
          <a:p>
            <a:pPr marL="0" indent="0">
              <a:buNone/>
            </a:pPr>
            <a:r>
              <a:rPr lang="da-DK" sz="3200" b="1" dirty="0"/>
              <a:t>Troværdighed</a:t>
            </a:r>
            <a:endParaRPr lang="da-DK" b="1" dirty="0"/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924CD75-321C-B3CB-BF8E-A12C1773F409}"/>
              </a:ext>
            </a:extLst>
          </p:cNvPr>
          <p:cNvSpPr txBox="1"/>
          <p:nvPr/>
        </p:nvSpPr>
        <p:spPr>
          <a:xfrm>
            <a:off x="4178532" y="646201"/>
            <a:ext cx="738724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0215" marR="359410"/>
            <a:r>
              <a:rPr lang="da-DK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kilden</a:t>
            </a:r>
            <a:r>
              <a:rPr lang="da-DK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da-DK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59410" lvl="1">
              <a:buSzPts val="1000"/>
              <a:tabLst>
                <a:tab pos="270510" algn="l"/>
              </a:tabLst>
            </a:pPr>
            <a:r>
              <a:rPr lang="da-DK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skriftlig (fx website, bog, artikel, brev, statistik, meningsmåling)</a:t>
            </a:r>
            <a:endParaRPr lang="da-DK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- mundtlig (fx tv-klip, film, YouTube, fortælling, foredrag</a:t>
            </a:r>
            <a:r>
              <a:rPr lang="da-DK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R="359410" lvl="0">
              <a:buSzPts val="1000"/>
              <a:tabLst>
                <a:tab pos="270510" algn="l"/>
              </a:tabLst>
            </a:pPr>
            <a:endParaRPr lang="da-DK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sz="1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a-DK" sz="1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HVOR og HVORNÅR kommer kilden fra</a:t>
            </a:r>
            <a:r>
              <a:rPr lang="da-DK" sz="18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da-DK" sz="18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cs typeface="Times New Roman" panose="02020603050405020304" pitchFamily="18" charset="0"/>
              </a:rPr>
              <a:t>		- nye eller ældre informationer?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cs typeface="Times New Roman" panose="02020603050405020304" pitchFamily="18" charset="0"/>
              </a:rPr>
              <a:t>		- er kilden tæt på hændelsen/emnet?</a:t>
            </a:r>
          </a:p>
          <a:p>
            <a:pPr marR="359410" lvl="0">
              <a:buSzPts val="1000"/>
              <a:tabLst>
                <a:tab pos="270510" algn="l"/>
              </a:tabLst>
            </a:pPr>
            <a:endParaRPr lang="da-DK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sz="1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HVEM er ophavsmand til kilden</a:t>
            </a:r>
            <a:r>
              <a:rPr lang="da-DK" sz="18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da-DK" sz="18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cs typeface="Times New Roman" panose="02020603050405020304" pitchFamily="18" charset="0"/>
              </a:rPr>
              <a:t>		- er kilden kvalificeret?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cs typeface="Times New Roman" panose="02020603050405020304" pitchFamily="18" charset="0"/>
              </a:rPr>
              <a:t>		- er kilden direkte involveret i emnet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cs typeface="Times New Roman" panose="02020603050405020304" pitchFamily="18" charset="0"/>
              </a:rPr>
              <a:t>		- har kilden en interesse i at udtrykke en bestemt holdning</a:t>
            </a:r>
          </a:p>
          <a:p>
            <a:pPr marL="450215" marR="359410"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cs typeface="Times New Roman" panose="02020603050405020304" pitchFamily="18" charset="0"/>
              </a:rPr>
              <a:t>- har kilden særlige økonomiske, politiske eller religiøse interesser?</a:t>
            </a:r>
          </a:p>
          <a:p>
            <a:pPr marL="735965" marR="359410" indent="-285750">
              <a:buFontTx/>
              <a:buChar char="-"/>
              <a:tabLst>
                <a:tab pos="270510" algn="l"/>
              </a:tabLst>
            </a:pPr>
            <a:endParaRPr lang="da-DK" dirty="0">
              <a:latin typeface="Calibri Light" panose="020F0302020204030204" pitchFamily="34" charset="0"/>
              <a:cs typeface="Times New Roman" panose="02020603050405020304" pitchFamily="18" charset="0"/>
            </a:endParaRPr>
          </a:p>
          <a:p>
            <a:pPr marL="450215" marR="359410">
              <a:tabLst>
                <a:tab pos="270510" algn="l"/>
              </a:tabLst>
            </a:pPr>
            <a:r>
              <a:rPr lang="da-DK" sz="1800" b="1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HVAD er hensigten med kilden</a:t>
            </a:r>
            <a:r>
              <a:rPr lang="da-DK" sz="1800" dirty="0"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da-DK" sz="1800" dirty="0"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- at underholde?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- at generere trafik på et website?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- at tjene penge til ophav</a:t>
            </a:r>
            <a:r>
              <a:rPr lang="da-DK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smanden?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- at informere objektivt? 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- at </a:t>
            </a:r>
            <a:r>
              <a:rPr lang="da-DK" sz="1800" dirty="0"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dokumentere et forløb så oprigtigt som muligt?</a:t>
            </a:r>
          </a:p>
          <a:p>
            <a:pPr marR="359410" lvl="0">
              <a:buSzPts val="1000"/>
              <a:tabLst>
                <a:tab pos="270510" algn="l"/>
              </a:tabLst>
            </a:pPr>
            <a:r>
              <a:rPr lang="da-DK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- at overbevise en målgruppe?</a:t>
            </a:r>
            <a:endParaRPr lang="da-DK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91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sz="4000" dirty="0" err="1"/>
              <a:t>Videnshierarkiet</a:t>
            </a:r>
            <a:endParaRPr lang="da-DK" dirty="0"/>
          </a:p>
        </p:txBody>
      </p:sp>
      <p:sp>
        <p:nvSpPr>
          <p:cNvPr id="6" name="Tekstfelt 16">
            <a:extLst>
              <a:ext uri="{FF2B5EF4-FFF2-40B4-BE49-F238E27FC236}">
                <a16:creationId xmlns:a16="http://schemas.microsoft.com/office/drawing/2014/main" id="{FB738894-4287-4290-ABC4-BB5A7E6E6616}"/>
              </a:ext>
            </a:extLst>
          </p:cNvPr>
          <p:cNvSpPr txBox="1"/>
          <p:nvPr/>
        </p:nvSpPr>
        <p:spPr>
          <a:xfrm rot="16200000">
            <a:off x="8421052" y="3363724"/>
            <a:ext cx="1160145" cy="30480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da-DK" sz="1200" dirty="0">
                <a:solidFill>
                  <a:srgbClr val="2F549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Objektivitet</a:t>
            </a:r>
            <a:endParaRPr lang="da-DK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Billede 9" descr="Et billede, der indeholder tekst, software, Computerikon, Multimediesoftware&#10;&#10;Automatisk genereret beskrivelse">
            <a:extLst>
              <a:ext uri="{FF2B5EF4-FFF2-40B4-BE49-F238E27FC236}">
                <a16:creationId xmlns:a16="http://schemas.microsoft.com/office/drawing/2014/main" id="{C21C678F-BD02-BCC5-792F-C95691D978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92" t="31247" r="11841" b="4890"/>
          <a:stretch/>
        </p:blipFill>
        <p:spPr>
          <a:xfrm>
            <a:off x="819931" y="1333344"/>
            <a:ext cx="9404723" cy="521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834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Øvelse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88BC10E8-728B-9495-00B4-4CC95353C459}"/>
              </a:ext>
            </a:extLst>
          </p:cNvPr>
          <p:cNvSpPr txBox="1"/>
          <p:nvPr/>
        </p:nvSpPr>
        <p:spPr>
          <a:xfrm>
            <a:off x="646111" y="1391583"/>
            <a:ext cx="10140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Brug </a:t>
            </a:r>
            <a:r>
              <a:rPr lang="da-DK" sz="2400" dirty="0" err="1"/>
              <a:t>videnshierarkiet</a:t>
            </a:r>
            <a:r>
              <a:rPr lang="da-DK" sz="2400" dirty="0"/>
              <a:t> til at undersøge kilderne i jeres seneste projekt</a:t>
            </a:r>
          </a:p>
        </p:txBody>
      </p:sp>
      <p:pic>
        <p:nvPicPr>
          <p:cNvPr id="7" name="Billede 6" descr="Et billede, der indeholder tekst, software, Computerikon, Multimediesoftware&#10;&#10;Automatisk genereret beskrivelse">
            <a:extLst>
              <a:ext uri="{FF2B5EF4-FFF2-40B4-BE49-F238E27FC236}">
                <a16:creationId xmlns:a16="http://schemas.microsoft.com/office/drawing/2014/main" id="{5E37E6F9-CF80-3014-8680-2A11D4199E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92" t="31247" r="11841" b="4890"/>
          <a:stretch/>
        </p:blipFill>
        <p:spPr>
          <a:xfrm>
            <a:off x="875349" y="2041044"/>
            <a:ext cx="7866869" cy="4364238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461B7F0E-BA02-AEC9-8A7B-8E0EB25E220D}"/>
              </a:ext>
            </a:extLst>
          </p:cNvPr>
          <p:cNvSpPr txBox="1"/>
          <p:nvPr/>
        </p:nvSpPr>
        <p:spPr>
          <a:xfrm>
            <a:off x="8803282" y="1972444"/>
            <a:ext cx="263236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Marker med krydser, hvor I mener, at jeres kilder befinder sig i hierarkiet.</a:t>
            </a:r>
          </a:p>
        </p:txBody>
      </p:sp>
      <p:pic>
        <p:nvPicPr>
          <p:cNvPr id="10" name="Grafik 9" descr="Badge Kryds med massiv udfyldning">
            <a:extLst>
              <a:ext uri="{FF2B5EF4-FFF2-40B4-BE49-F238E27FC236}">
                <a16:creationId xmlns:a16="http://schemas.microsoft.com/office/drawing/2014/main" id="{1B3F8C07-4CF4-1A95-675A-EDE76B14B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0136" y="3717437"/>
            <a:ext cx="311727" cy="311727"/>
          </a:xfrm>
          <a:prstGeom prst="rect">
            <a:avLst/>
          </a:prstGeom>
        </p:spPr>
      </p:pic>
      <p:pic>
        <p:nvPicPr>
          <p:cNvPr id="11" name="Grafik 10" descr="Badge Kryds med massiv udfyldning">
            <a:extLst>
              <a:ext uri="{FF2B5EF4-FFF2-40B4-BE49-F238E27FC236}">
                <a16:creationId xmlns:a16="http://schemas.microsoft.com/office/drawing/2014/main" id="{033ACE2D-7ABD-CF7F-0865-67D5C79196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17372" y="3911436"/>
            <a:ext cx="311727" cy="311727"/>
          </a:xfrm>
          <a:prstGeom prst="rect">
            <a:avLst/>
          </a:prstGeom>
        </p:spPr>
      </p:pic>
      <p:pic>
        <p:nvPicPr>
          <p:cNvPr id="12" name="Grafik 11" descr="Badge Kryds med massiv udfyldning">
            <a:extLst>
              <a:ext uri="{FF2B5EF4-FFF2-40B4-BE49-F238E27FC236}">
                <a16:creationId xmlns:a16="http://schemas.microsoft.com/office/drawing/2014/main" id="{3DC5FAF9-2F50-362A-5844-9F2D04989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1935" y="4922818"/>
            <a:ext cx="311727" cy="311727"/>
          </a:xfrm>
          <a:prstGeom prst="rect">
            <a:avLst/>
          </a:prstGeom>
        </p:spPr>
      </p:pic>
      <p:pic>
        <p:nvPicPr>
          <p:cNvPr id="13" name="Grafik 12" descr="Badge Kryds med massiv udfyldning">
            <a:extLst>
              <a:ext uri="{FF2B5EF4-FFF2-40B4-BE49-F238E27FC236}">
                <a16:creationId xmlns:a16="http://schemas.microsoft.com/office/drawing/2014/main" id="{A6BFBE08-BA70-3467-8540-928B5F8E5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41543" y="2875612"/>
            <a:ext cx="311727" cy="31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39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Brug dit bibliotek! </a:t>
            </a:r>
            <a:r>
              <a:rPr lang="da-DK" sz="2000" dirty="0"/>
              <a:t> </a:t>
            </a:r>
            <a:br>
              <a:rPr lang="da-DK" sz="2000" dirty="0"/>
            </a:br>
            <a:r>
              <a:rPr lang="da-DK" sz="2000" dirty="0"/>
              <a:t>Meget relevant ift. DIHO, SO-CASE og SOP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73793"/>
          </a:xfrm>
        </p:spPr>
        <p:txBody>
          <a:bodyPr>
            <a:normAutofit fontScale="92500" lnSpcReduction="20000"/>
          </a:bodyPr>
          <a:lstStyle/>
          <a:p>
            <a:r>
              <a:rPr lang="da-DK" dirty="0"/>
              <a:t>MØDE OP! Eller brug ”Book en bibliotekar” (– læs mere på viborgbib.dk/b1b): Man får en halv time med en bibliotekar, der vejleder i informationssøgning til f.eks. en studieopgave </a:t>
            </a:r>
          </a:p>
          <a:p>
            <a:r>
              <a:rPr lang="da-DK" dirty="0"/>
              <a:t>Emnekategorisering, nummersystem, hjælp at hente…. 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/>
              <a:t>Du kan f.eks. få hjælp til at: ·</a:t>
            </a:r>
          </a:p>
          <a:p>
            <a:r>
              <a:rPr lang="da-DK" dirty="0"/>
              <a:t>finde tekster, der har relevans for dit emne · </a:t>
            </a:r>
          </a:p>
          <a:p>
            <a:r>
              <a:rPr lang="da-DK" dirty="0"/>
              <a:t>få materiale hjem fra andre biblioteker · </a:t>
            </a:r>
          </a:p>
          <a:p>
            <a:r>
              <a:rPr lang="da-DK" dirty="0"/>
              <a:t>finde søgesystemer, der matcher dit behov · </a:t>
            </a:r>
          </a:p>
          <a:p>
            <a:r>
              <a:rPr lang="da-DK" dirty="0"/>
              <a:t>søge i de forskellige søgesystemer · </a:t>
            </a:r>
          </a:p>
          <a:p>
            <a:r>
              <a:rPr lang="da-DK" dirty="0"/>
              <a:t>finde ud af, hvilke relevante personer, organisationer eller institutioner, der kan hjælpe dig videre</a:t>
            </a:r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859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1006839" y="1404225"/>
            <a:ext cx="10178322" cy="53290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a-DK" b="1" dirty="0"/>
              <a:t>Div. søgemaskiner</a:t>
            </a:r>
            <a:endParaRPr lang="da-DK" dirty="0"/>
          </a:p>
          <a:p>
            <a:pPr marL="0" indent="0">
              <a:buNone/>
            </a:pPr>
            <a:r>
              <a:rPr lang="da-DK" dirty="0">
                <a:hlinkClick r:id="rId2"/>
              </a:rPr>
              <a:t>www.viborgbib.dk</a:t>
            </a:r>
            <a:r>
              <a:rPr lang="da-DK" dirty="0"/>
              <a:t> (database over Viborgbibliotekernes materialer)</a:t>
            </a:r>
          </a:p>
          <a:p>
            <a:pPr marL="0" indent="0">
              <a:buNone/>
            </a:pPr>
            <a:r>
              <a:rPr lang="da-DK" dirty="0">
                <a:hlinkClick r:id="rId3"/>
              </a:rPr>
              <a:t>www.bibliotek.dk</a:t>
            </a:r>
            <a:r>
              <a:rPr lang="da-DK" dirty="0"/>
              <a:t> (bibliografisk database. Alt kan bestilles hjem) </a:t>
            </a:r>
          </a:p>
          <a:p>
            <a:pPr marL="0" indent="0">
              <a:buNone/>
            </a:pPr>
            <a:r>
              <a:rPr lang="da-DK" dirty="0">
                <a:hlinkClick r:id="rId4"/>
              </a:rPr>
              <a:t>www.videnskab.dk</a:t>
            </a:r>
            <a:r>
              <a:rPr lang="da-DK" dirty="0"/>
              <a:t> (artikler om forskning med referencer og links)</a:t>
            </a:r>
          </a:p>
          <a:p>
            <a:pPr marL="0" indent="0">
              <a:buNone/>
            </a:pPr>
            <a:r>
              <a:rPr lang="da-DK" dirty="0">
                <a:hlinkClick r:id="rId5"/>
              </a:rPr>
              <a:t>www.systime.dk</a:t>
            </a:r>
            <a:r>
              <a:rPr lang="da-DK" dirty="0"/>
              <a:t> (forlag, undervisningslitteratur)</a:t>
            </a:r>
          </a:p>
          <a:p>
            <a:pPr marL="0" indent="0">
              <a:buNone/>
            </a:pPr>
            <a:r>
              <a:rPr lang="da-DK" dirty="0">
                <a:hlinkClick r:id="rId6"/>
              </a:rPr>
              <a:t>www.denstoredanske.dk</a:t>
            </a:r>
            <a:r>
              <a:rPr lang="da-DK" dirty="0"/>
              <a:t> (leksikon baseret på Den store danske encyklopædi)  </a:t>
            </a:r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b="1" dirty="0"/>
              <a:t>Artikeldatabaser</a:t>
            </a:r>
          </a:p>
          <a:p>
            <a:r>
              <a:rPr lang="da-DK" b="1" dirty="0" err="1"/>
              <a:t>Faktalink.dk</a:t>
            </a:r>
            <a:r>
              <a:rPr lang="da-DK" b="1" dirty="0"/>
              <a:t> </a:t>
            </a:r>
            <a:r>
              <a:rPr lang="da-DK" dirty="0"/>
              <a:t>(OBS – tilgå fra Viborg Bibliotek) </a:t>
            </a:r>
          </a:p>
          <a:p>
            <a:r>
              <a:rPr lang="da-DK" b="1" dirty="0"/>
              <a:t>Infomedia</a:t>
            </a:r>
            <a:r>
              <a:rPr lang="da-DK" dirty="0"/>
              <a:t> (mere info og træning senere i dette forløb)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0AF0453E-26DB-B366-7EAB-73D2B7AAC627}"/>
              </a:ext>
            </a:extLst>
          </p:cNvPr>
          <p:cNvSpPr txBox="1"/>
          <p:nvPr/>
        </p:nvSpPr>
        <p:spPr>
          <a:xfrm rot="20759923">
            <a:off x="112624" y="409568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  <a:highlight>
                  <a:srgbClr val="FFFF00"/>
                </a:highlight>
              </a:rPr>
              <a:t>TIPS til søgning på nettet</a:t>
            </a:r>
          </a:p>
        </p:txBody>
      </p:sp>
    </p:spTree>
    <p:extLst>
      <p:ext uri="{BB962C8B-B14F-4D97-AF65-F5344CB8AC3E}">
        <p14:creationId xmlns:p14="http://schemas.microsoft.com/office/powerpoint/2010/main" val="2221348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41535" y="1477064"/>
            <a:ext cx="9404723" cy="1400530"/>
          </a:xfrm>
        </p:spPr>
        <p:txBody>
          <a:bodyPr/>
          <a:lstStyle/>
          <a:p>
            <a:r>
              <a:rPr lang="da-DK" dirty="0"/>
              <a:t>Hvis du får for få hits</a:t>
            </a:r>
          </a:p>
        </p:txBody>
      </p:sp>
      <p:graphicFrame>
        <p:nvGraphicFramePr>
          <p:cNvPr id="7" name="Pladsholder til indhold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7406559"/>
              </p:ext>
            </p:extLst>
          </p:nvPr>
        </p:nvGraphicFramePr>
        <p:xfrm>
          <a:off x="2141535" y="2177329"/>
          <a:ext cx="8947152" cy="3555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73576">
                  <a:extLst>
                    <a:ext uri="{9D8B030D-6E8A-4147-A177-3AD203B41FA5}">
                      <a16:colId xmlns:a16="http://schemas.microsoft.com/office/drawing/2014/main" val="1307177099"/>
                    </a:ext>
                  </a:extLst>
                </a:gridCol>
                <a:gridCol w="4473576">
                  <a:extLst>
                    <a:ext uri="{9D8B030D-6E8A-4147-A177-3AD203B41FA5}">
                      <a16:colId xmlns:a16="http://schemas.microsoft.com/office/drawing/2014/main" val="2017824068"/>
                    </a:ext>
                  </a:extLst>
                </a:gridCol>
              </a:tblGrid>
              <a:tr h="1178232">
                <a:tc>
                  <a:txBody>
                    <a:bodyPr/>
                    <a:lstStyle/>
                    <a:p>
                      <a:r>
                        <a:rPr lang="da-DK" sz="2400" dirty="0"/>
                        <a:t>Søg</a:t>
                      </a:r>
                      <a:r>
                        <a:rPr lang="da-DK" sz="2400" baseline="0" dirty="0"/>
                        <a:t> på synonymer</a:t>
                      </a:r>
                    </a:p>
                    <a:p>
                      <a:r>
                        <a:rPr lang="da-DK" sz="2400" baseline="0" dirty="0"/>
                        <a:t>- sæt OR mellem dine synonymer</a:t>
                      </a:r>
                      <a:endParaRPr lang="da-DK" sz="2400" dirty="0"/>
                    </a:p>
                  </a:txBody>
                  <a:tcPr marL="80373" marR="80373"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Arbejdsglæde</a:t>
                      </a:r>
                      <a:r>
                        <a:rPr lang="da-DK" sz="2400" baseline="0" dirty="0"/>
                        <a:t> OR trivsel OR medarbejdertilfredshed</a:t>
                      </a:r>
                      <a:endParaRPr lang="da-DK" sz="2400" dirty="0"/>
                    </a:p>
                  </a:txBody>
                  <a:tcPr marL="80373" marR="80373"/>
                </a:tc>
                <a:extLst>
                  <a:ext uri="{0D108BD9-81ED-4DB2-BD59-A6C34878D82A}">
                    <a16:rowId xmlns:a16="http://schemas.microsoft.com/office/drawing/2014/main" val="3063872369"/>
                  </a:ext>
                </a:extLst>
              </a:tr>
              <a:tr h="1178232">
                <a:tc>
                  <a:txBody>
                    <a:bodyPr/>
                    <a:lstStyle/>
                    <a:p>
                      <a:r>
                        <a:rPr lang="da-DK" sz="2400" dirty="0"/>
                        <a:t>Vælg et mere overordnet begreb</a:t>
                      </a:r>
                    </a:p>
                  </a:txBody>
                  <a:tcPr marL="80373" marR="80373"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Solbeskyttelse i stedet for solcreme</a:t>
                      </a:r>
                    </a:p>
                  </a:txBody>
                  <a:tcPr marL="80373" marR="80373"/>
                </a:tc>
                <a:extLst>
                  <a:ext uri="{0D108BD9-81ED-4DB2-BD59-A6C34878D82A}">
                    <a16:rowId xmlns:a16="http://schemas.microsoft.com/office/drawing/2014/main" val="1413692935"/>
                  </a:ext>
                </a:extLst>
              </a:tr>
              <a:tr h="1178232">
                <a:tc>
                  <a:txBody>
                    <a:bodyPr/>
                    <a:lstStyle/>
                    <a:p>
                      <a:r>
                        <a:rPr lang="da-DK" sz="2400" dirty="0"/>
                        <a:t>Søg på variationer</a:t>
                      </a:r>
                      <a:r>
                        <a:rPr lang="da-DK" sz="2400" baseline="0" dirty="0"/>
                        <a:t> af søgeordet </a:t>
                      </a:r>
                      <a:endParaRPr lang="da-DK" sz="2400" dirty="0"/>
                    </a:p>
                  </a:txBody>
                  <a:tcPr marL="80373" marR="80373"/>
                </a:tc>
                <a:tc>
                  <a:txBody>
                    <a:bodyPr/>
                    <a:lstStyle/>
                    <a:p>
                      <a:r>
                        <a:rPr lang="da-DK" sz="2400" dirty="0" err="1"/>
                        <a:t>Trafiksik</a:t>
                      </a:r>
                      <a:r>
                        <a:rPr lang="da-DK" sz="2400" dirty="0"/>
                        <a:t>* (Så fanger</a:t>
                      </a:r>
                      <a:r>
                        <a:rPr lang="da-DK" sz="2400" baseline="0" dirty="0"/>
                        <a:t> du både trafiksikkerhed, trafiksikker, trafiksikring m.m.) </a:t>
                      </a:r>
                      <a:endParaRPr lang="da-DK" sz="2400" dirty="0"/>
                    </a:p>
                  </a:txBody>
                  <a:tcPr marL="80373" marR="80373"/>
                </a:tc>
                <a:extLst>
                  <a:ext uri="{0D108BD9-81ED-4DB2-BD59-A6C34878D82A}">
                    <a16:rowId xmlns:a16="http://schemas.microsoft.com/office/drawing/2014/main" val="2721170347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40AE865F-9EEC-7A95-AA4F-ECA9828AF0C3}"/>
              </a:ext>
            </a:extLst>
          </p:cNvPr>
          <p:cNvSpPr txBox="1"/>
          <p:nvPr/>
        </p:nvSpPr>
        <p:spPr>
          <a:xfrm rot="20759923">
            <a:off x="112624" y="409568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  <a:highlight>
                  <a:srgbClr val="FFFF00"/>
                </a:highlight>
              </a:rPr>
              <a:t>TIPS til søgning på nettet</a:t>
            </a:r>
          </a:p>
        </p:txBody>
      </p:sp>
    </p:spTree>
    <p:extLst>
      <p:ext uri="{BB962C8B-B14F-4D97-AF65-F5344CB8AC3E}">
        <p14:creationId xmlns:p14="http://schemas.microsoft.com/office/powerpoint/2010/main" val="84896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5494" y="1286755"/>
            <a:ext cx="9404723" cy="1400530"/>
          </a:xfrm>
        </p:spPr>
        <p:txBody>
          <a:bodyPr/>
          <a:lstStyle/>
          <a:p>
            <a:r>
              <a:rPr lang="da-DK" dirty="0"/>
              <a:t>Hvis du får for mange hits</a:t>
            </a:r>
          </a:p>
        </p:txBody>
      </p:sp>
      <p:graphicFrame>
        <p:nvGraphicFramePr>
          <p:cNvPr id="4" name="Pladsholder til indhold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938699"/>
              </p:ext>
            </p:extLst>
          </p:nvPr>
        </p:nvGraphicFramePr>
        <p:xfrm>
          <a:off x="895494" y="1997219"/>
          <a:ext cx="10201996" cy="35740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1923">
                  <a:extLst>
                    <a:ext uri="{9D8B030D-6E8A-4147-A177-3AD203B41FA5}">
                      <a16:colId xmlns:a16="http://schemas.microsoft.com/office/drawing/2014/main" val="1746572555"/>
                    </a:ext>
                  </a:extLst>
                </a:gridCol>
                <a:gridCol w="6470073">
                  <a:extLst>
                    <a:ext uri="{9D8B030D-6E8A-4147-A177-3AD203B41FA5}">
                      <a16:colId xmlns:a16="http://schemas.microsoft.com/office/drawing/2014/main" val="1056763689"/>
                    </a:ext>
                  </a:extLst>
                </a:gridCol>
              </a:tblGrid>
              <a:tr h="1191342">
                <a:tc>
                  <a:txBody>
                    <a:bodyPr/>
                    <a:lstStyle/>
                    <a:p>
                      <a:r>
                        <a:rPr lang="da-DK" sz="2400" dirty="0"/>
                        <a:t>Søg på flere ord</a:t>
                      </a:r>
                    </a:p>
                  </a:txBody>
                  <a:tcPr marL="80373" marR="80373"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Solcreme AND</a:t>
                      </a:r>
                      <a:r>
                        <a:rPr lang="da-DK" sz="2400" baseline="0" dirty="0"/>
                        <a:t> allergi AND indholdsstoffer</a:t>
                      </a:r>
                    </a:p>
                    <a:p>
                      <a:r>
                        <a:rPr lang="da-DK" sz="2400" baseline="0" dirty="0"/>
                        <a:t>(Google og bibliotek.dk sætter som sagt selv OG mellem ordene)</a:t>
                      </a:r>
                      <a:endParaRPr lang="da-DK" sz="2400" dirty="0"/>
                    </a:p>
                  </a:txBody>
                  <a:tcPr marL="80373" marR="80373"/>
                </a:tc>
                <a:extLst>
                  <a:ext uri="{0D108BD9-81ED-4DB2-BD59-A6C34878D82A}">
                    <a16:rowId xmlns:a16="http://schemas.microsoft.com/office/drawing/2014/main" val="1946586033"/>
                  </a:ext>
                </a:extLst>
              </a:tr>
              <a:tr h="1191342">
                <a:tc>
                  <a:txBody>
                    <a:bodyPr/>
                    <a:lstStyle/>
                    <a:p>
                      <a:r>
                        <a:rPr lang="da-DK" sz="2400" dirty="0"/>
                        <a:t>Afgræns med årstal eller sprog</a:t>
                      </a:r>
                    </a:p>
                  </a:txBody>
                  <a:tcPr marL="80373" marR="80373"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Du kan afgrænse til f.eks. kun at søge  efter artikler på bibliotek.dk. Google kan også afgrænse med sprog og år.</a:t>
                      </a:r>
                    </a:p>
                  </a:txBody>
                  <a:tcPr marL="80373" marR="80373"/>
                </a:tc>
                <a:extLst>
                  <a:ext uri="{0D108BD9-81ED-4DB2-BD59-A6C34878D82A}">
                    <a16:rowId xmlns:a16="http://schemas.microsoft.com/office/drawing/2014/main" val="4284072934"/>
                  </a:ext>
                </a:extLst>
              </a:tr>
              <a:tr h="1191342">
                <a:tc>
                  <a:txBody>
                    <a:bodyPr/>
                    <a:lstStyle/>
                    <a:p>
                      <a:r>
                        <a:rPr lang="da-DK" sz="2400" dirty="0"/>
                        <a:t>Gå til en mere specifik kilde </a:t>
                      </a:r>
                    </a:p>
                  </a:txBody>
                  <a:tcPr marL="80373" marR="80373"/>
                </a:tc>
                <a:tc>
                  <a:txBody>
                    <a:bodyPr/>
                    <a:lstStyle/>
                    <a:p>
                      <a:r>
                        <a:rPr lang="da-DK" sz="2400" dirty="0"/>
                        <a:t>Find en fagportal! Gå f.eks. Til ”</a:t>
                      </a:r>
                      <a:r>
                        <a:rPr lang="da-DK" sz="2400" dirty="0" err="1"/>
                        <a:t>Videnscenter</a:t>
                      </a:r>
                      <a:r>
                        <a:rPr lang="da-DK" sz="2400" dirty="0"/>
                        <a:t> for allergi” for at søge viden</a:t>
                      </a:r>
                      <a:r>
                        <a:rPr lang="da-DK" sz="2400" baseline="0" dirty="0"/>
                        <a:t> om solcreme og allergi. </a:t>
                      </a:r>
                      <a:endParaRPr lang="da-DK" sz="2400" dirty="0"/>
                    </a:p>
                  </a:txBody>
                  <a:tcPr marL="80373" marR="80373"/>
                </a:tc>
                <a:extLst>
                  <a:ext uri="{0D108BD9-81ED-4DB2-BD59-A6C34878D82A}">
                    <a16:rowId xmlns:a16="http://schemas.microsoft.com/office/drawing/2014/main" val="411634752"/>
                  </a:ext>
                </a:extLst>
              </a:tr>
            </a:tbl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3D77BCDB-FFC6-4469-3A7E-A9A41DEBC6B5}"/>
              </a:ext>
            </a:extLst>
          </p:cNvPr>
          <p:cNvSpPr txBox="1"/>
          <p:nvPr/>
        </p:nvSpPr>
        <p:spPr>
          <a:xfrm rot="20759923">
            <a:off x="112624" y="409568"/>
            <a:ext cx="2887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  <a:highlight>
                  <a:srgbClr val="FFFF00"/>
                </a:highlight>
              </a:rPr>
              <a:t>TIPS til søgning på nettet</a:t>
            </a:r>
          </a:p>
        </p:txBody>
      </p:sp>
    </p:spTree>
    <p:extLst>
      <p:ext uri="{BB962C8B-B14F-4D97-AF65-F5344CB8AC3E}">
        <p14:creationId xmlns:p14="http://schemas.microsoft.com/office/powerpoint/2010/main" val="36705189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7528</TotalTime>
  <Words>801</Words>
  <Application>Microsoft Macintosh PowerPoint</Application>
  <PresentationFormat>Widescreen</PresentationFormat>
  <Paragraphs>110</Paragraphs>
  <Slides>12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5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Wingdings 3</vt:lpstr>
      <vt:lpstr>Ion</vt:lpstr>
      <vt:lpstr>Informationssøgning  </vt:lpstr>
      <vt:lpstr>PowerPoint-præsentation</vt:lpstr>
      <vt:lpstr>Hvad gør I?</vt:lpstr>
      <vt:lpstr>3 metoder til informationssøgning</vt:lpstr>
      <vt:lpstr>Kildevurdering</vt:lpstr>
      <vt:lpstr>PowerPoint-præsentation</vt:lpstr>
      <vt:lpstr>Videnshierarkiet</vt:lpstr>
      <vt:lpstr>Øvelse</vt:lpstr>
      <vt:lpstr>Brug dit bibliotek!   Meget relevant ift. DIHO, SO-CASE og SOP</vt:lpstr>
      <vt:lpstr>PowerPoint-præsentation</vt:lpstr>
      <vt:lpstr>Hvis du får for få hits</vt:lpstr>
      <vt:lpstr>Hvis du får for mange hits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Disposition</dc:title>
  <dc:creator>Bjørg Elisabeth T. Andersen</dc:creator>
  <cp:lastModifiedBy>Bjørg Elisabeth T. Andersen</cp:lastModifiedBy>
  <cp:revision>216</cp:revision>
  <cp:lastPrinted>2018-08-22T16:32:56Z</cp:lastPrinted>
  <dcterms:created xsi:type="dcterms:W3CDTF">2015-09-17T11:32:37Z</dcterms:created>
  <dcterms:modified xsi:type="dcterms:W3CDTF">2025-02-17T17:14:23Z</dcterms:modified>
</cp:coreProperties>
</file>