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6" r:id="rId5"/>
    <p:sldId id="310" r:id="rId6"/>
    <p:sldId id="321" r:id="rId7"/>
    <p:sldId id="322" r:id="rId8"/>
    <p:sldId id="323" r:id="rId9"/>
    <p:sldId id="325" r:id="rId10"/>
    <p:sldId id="326" r:id="rId11"/>
    <p:sldId id="327" r:id="rId12"/>
    <p:sldId id="324" r:id="rId13"/>
    <p:sldId id="328" r:id="rId14"/>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10"/>
            <p14:sldId id="321"/>
            <p14:sldId id="322"/>
            <p14:sldId id="323"/>
            <p14:sldId id="325"/>
            <p14:sldId id="326"/>
            <p14:sldId id="327"/>
            <p14:sldId id="324"/>
            <p14:sldId id="32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9DCD"/>
    <a:srgbClr val="668ABE"/>
    <a:srgbClr val="74DCAA"/>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43" autoAdjust="0"/>
    <p:restoredTop sz="69608" autoAdjust="0"/>
  </p:normalViewPr>
  <p:slideViewPr>
    <p:cSldViewPr snapToGrid="0">
      <p:cViewPr varScale="1">
        <p:scale>
          <a:sx n="63" d="100"/>
          <a:sy n="63" d="100"/>
        </p:scale>
        <p:origin x="1350" y="78"/>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71EB2A-CC4E-4EDB-95BA-FA651EE3A69C}" type="doc">
      <dgm:prSet loTypeId="urn:microsoft.com/office/officeart/2005/8/layout/cycle1" loCatId="cycle" qsTypeId="urn:microsoft.com/office/officeart/2005/8/quickstyle/simple1" qsCatId="simple" csTypeId="urn:microsoft.com/office/officeart/2005/8/colors/accent1_1" csCatId="accent1" phldr="1"/>
      <dgm:spPr/>
      <dgm:t>
        <a:bodyPr/>
        <a:lstStyle/>
        <a:p>
          <a:endParaRPr lang="da-DK"/>
        </a:p>
      </dgm:t>
    </dgm:pt>
    <dgm:pt modelId="{F31C7493-ECFC-4CAC-96B1-460616A96ED2}">
      <dgm:prSet phldrT="[Tekst]"/>
      <dgm:spPr/>
      <dgm:t>
        <a:bodyPr/>
        <a:lstStyle/>
        <a:p>
          <a:r>
            <a:rPr lang="da-DK" dirty="0"/>
            <a:t>DATA</a:t>
          </a:r>
        </a:p>
      </dgm:t>
    </dgm:pt>
    <dgm:pt modelId="{A8FC1622-38ED-472A-BAAB-96C616358163}" type="parTrans" cxnId="{B4F030F8-6105-4A9C-89E0-D5609D17A814}">
      <dgm:prSet/>
      <dgm:spPr/>
      <dgm:t>
        <a:bodyPr/>
        <a:lstStyle/>
        <a:p>
          <a:endParaRPr lang="da-DK"/>
        </a:p>
      </dgm:t>
    </dgm:pt>
    <dgm:pt modelId="{7613FC09-3876-492A-8A88-44E277039F10}" type="sibTrans" cxnId="{B4F030F8-6105-4A9C-89E0-D5609D17A814}">
      <dgm:prSet/>
      <dgm:spPr/>
      <dgm:t>
        <a:bodyPr/>
        <a:lstStyle/>
        <a:p>
          <a:endParaRPr lang="da-DK"/>
        </a:p>
      </dgm:t>
    </dgm:pt>
    <dgm:pt modelId="{4BB1DB27-EF92-41AA-AED5-49EEEDDE0EA4}">
      <dgm:prSet phldrT="[Tekst]"/>
      <dgm:spPr/>
      <dgm:t>
        <a:bodyPr/>
        <a:lstStyle/>
        <a:p>
          <a:r>
            <a:rPr lang="da-DK" dirty="0"/>
            <a:t>REFLEKSION</a:t>
          </a:r>
        </a:p>
      </dgm:t>
    </dgm:pt>
    <dgm:pt modelId="{CF388CFD-5275-42B2-9C7A-09225323BD44}" type="parTrans" cxnId="{253F31E5-B6E9-49DA-B29D-2B25157B2290}">
      <dgm:prSet/>
      <dgm:spPr/>
      <dgm:t>
        <a:bodyPr/>
        <a:lstStyle/>
        <a:p>
          <a:endParaRPr lang="da-DK"/>
        </a:p>
      </dgm:t>
    </dgm:pt>
    <dgm:pt modelId="{5DF48172-39C9-41C8-B3D5-0EFC6FAA6355}" type="sibTrans" cxnId="{253F31E5-B6E9-49DA-B29D-2B25157B2290}">
      <dgm:prSet/>
      <dgm:spPr/>
      <dgm:t>
        <a:bodyPr/>
        <a:lstStyle/>
        <a:p>
          <a:endParaRPr lang="da-DK"/>
        </a:p>
      </dgm:t>
    </dgm:pt>
    <dgm:pt modelId="{84CA0EF9-DDB9-4A04-AB1B-951F2A318304}">
      <dgm:prSet phldrT="[Tekst]"/>
      <dgm:spPr/>
      <dgm:t>
        <a:bodyPr/>
        <a:lstStyle/>
        <a:p>
          <a:r>
            <a:rPr lang="da-DK" dirty="0"/>
            <a:t>BESLUTNING</a:t>
          </a:r>
        </a:p>
      </dgm:t>
    </dgm:pt>
    <dgm:pt modelId="{5D98BD87-8A57-4363-816F-FEC113569F5F}" type="parTrans" cxnId="{DA9178FB-57E4-46D0-AD5B-502258BD3326}">
      <dgm:prSet/>
      <dgm:spPr/>
      <dgm:t>
        <a:bodyPr/>
        <a:lstStyle/>
        <a:p>
          <a:endParaRPr lang="da-DK"/>
        </a:p>
      </dgm:t>
    </dgm:pt>
    <dgm:pt modelId="{EB9FC26B-972A-46CD-9979-82180429447C}" type="sibTrans" cxnId="{DA9178FB-57E4-46D0-AD5B-502258BD3326}">
      <dgm:prSet/>
      <dgm:spPr/>
      <dgm:t>
        <a:bodyPr/>
        <a:lstStyle/>
        <a:p>
          <a:endParaRPr lang="da-DK"/>
        </a:p>
      </dgm:t>
    </dgm:pt>
    <dgm:pt modelId="{CF96AE3C-473C-4759-A47F-4918BD872D30}">
      <dgm:prSet phldrT="[Tekst]"/>
      <dgm:spPr/>
      <dgm:t>
        <a:bodyPr/>
        <a:lstStyle/>
        <a:p>
          <a:r>
            <a:rPr lang="da-DK" dirty="0"/>
            <a:t>HANDLING</a:t>
          </a:r>
        </a:p>
      </dgm:t>
    </dgm:pt>
    <dgm:pt modelId="{6054F367-1149-47C5-B79A-D867F1C4DFE6}" type="parTrans" cxnId="{41778B58-0681-4076-9BA7-A62AB1E30706}">
      <dgm:prSet/>
      <dgm:spPr/>
      <dgm:t>
        <a:bodyPr/>
        <a:lstStyle/>
        <a:p>
          <a:endParaRPr lang="da-DK"/>
        </a:p>
      </dgm:t>
    </dgm:pt>
    <dgm:pt modelId="{38EA43F2-E195-41AC-AA0B-C2A86083A69F}" type="sibTrans" cxnId="{41778B58-0681-4076-9BA7-A62AB1E30706}">
      <dgm:prSet/>
      <dgm:spPr/>
      <dgm:t>
        <a:bodyPr/>
        <a:lstStyle/>
        <a:p>
          <a:endParaRPr lang="da-DK"/>
        </a:p>
      </dgm:t>
    </dgm:pt>
    <dgm:pt modelId="{1E166A0D-DCB6-43E1-A00B-D0A33CA50483}" type="pres">
      <dgm:prSet presAssocID="{8871EB2A-CC4E-4EDB-95BA-FA651EE3A69C}" presName="cycle" presStyleCnt="0">
        <dgm:presLayoutVars>
          <dgm:dir/>
          <dgm:resizeHandles val="exact"/>
        </dgm:presLayoutVars>
      </dgm:prSet>
      <dgm:spPr/>
    </dgm:pt>
    <dgm:pt modelId="{EF606330-E589-4151-BB2C-049C1FD4113B}" type="pres">
      <dgm:prSet presAssocID="{F31C7493-ECFC-4CAC-96B1-460616A96ED2}" presName="dummy" presStyleCnt="0"/>
      <dgm:spPr/>
    </dgm:pt>
    <dgm:pt modelId="{730177A3-A55D-47B7-B3BD-03D59258F208}" type="pres">
      <dgm:prSet presAssocID="{F31C7493-ECFC-4CAC-96B1-460616A96ED2}" presName="node" presStyleLbl="revTx" presStyleIdx="0" presStyleCnt="4">
        <dgm:presLayoutVars>
          <dgm:bulletEnabled val="1"/>
        </dgm:presLayoutVars>
      </dgm:prSet>
      <dgm:spPr/>
    </dgm:pt>
    <dgm:pt modelId="{10F91AC4-9ED7-48C0-B04C-E7C9A61B9A60}" type="pres">
      <dgm:prSet presAssocID="{7613FC09-3876-492A-8A88-44E277039F10}" presName="sibTrans" presStyleLbl="node1" presStyleIdx="0" presStyleCnt="4"/>
      <dgm:spPr/>
    </dgm:pt>
    <dgm:pt modelId="{041BA2DF-7072-444A-9DC1-57AE09ED92A3}" type="pres">
      <dgm:prSet presAssocID="{4BB1DB27-EF92-41AA-AED5-49EEEDDE0EA4}" presName="dummy" presStyleCnt="0"/>
      <dgm:spPr/>
    </dgm:pt>
    <dgm:pt modelId="{09CFCFF9-EC82-4EDE-A286-1D6CE633481F}" type="pres">
      <dgm:prSet presAssocID="{4BB1DB27-EF92-41AA-AED5-49EEEDDE0EA4}" presName="node" presStyleLbl="revTx" presStyleIdx="1" presStyleCnt="4">
        <dgm:presLayoutVars>
          <dgm:bulletEnabled val="1"/>
        </dgm:presLayoutVars>
      </dgm:prSet>
      <dgm:spPr/>
    </dgm:pt>
    <dgm:pt modelId="{C409EADC-B5D8-4B9F-8636-C8EF45B6CB84}" type="pres">
      <dgm:prSet presAssocID="{5DF48172-39C9-41C8-B3D5-0EFC6FAA6355}" presName="sibTrans" presStyleLbl="node1" presStyleIdx="1" presStyleCnt="4"/>
      <dgm:spPr/>
    </dgm:pt>
    <dgm:pt modelId="{6BF9EC30-9319-4528-AD23-8459FF166146}" type="pres">
      <dgm:prSet presAssocID="{84CA0EF9-DDB9-4A04-AB1B-951F2A318304}" presName="dummy" presStyleCnt="0"/>
      <dgm:spPr/>
    </dgm:pt>
    <dgm:pt modelId="{EFA2EF6E-A97A-4FC8-A9F9-CB7ED2A85A3A}" type="pres">
      <dgm:prSet presAssocID="{84CA0EF9-DDB9-4A04-AB1B-951F2A318304}" presName="node" presStyleLbl="revTx" presStyleIdx="2" presStyleCnt="4">
        <dgm:presLayoutVars>
          <dgm:bulletEnabled val="1"/>
        </dgm:presLayoutVars>
      </dgm:prSet>
      <dgm:spPr/>
    </dgm:pt>
    <dgm:pt modelId="{03EE91ED-2464-4481-9FA2-601D56990C43}" type="pres">
      <dgm:prSet presAssocID="{EB9FC26B-972A-46CD-9979-82180429447C}" presName="sibTrans" presStyleLbl="node1" presStyleIdx="2" presStyleCnt="4"/>
      <dgm:spPr/>
    </dgm:pt>
    <dgm:pt modelId="{B0574DF3-7668-461B-AB67-D63019BD92CA}" type="pres">
      <dgm:prSet presAssocID="{CF96AE3C-473C-4759-A47F-4918BD872D30}" presName="dummy" presStyleCnt="0"/>
      <dgm:spPr/>
    </dgm:pt>
    <dgm:pt modelId="{4860143F-E24A-431E-BA66-8F8B2379A9B9}" type="pres">
      <dgm:prSet presAssocID="{CF96AE3C-473C-4759-A47F-4918BD872D30}" presName="node" presStyleLbl="revTx" presStyleIdx="3" presStyleCnt="4">
        <dgm:presLayoutVars>
          <dgm:bulletEnabled val="1"/>
        </dgm:presLayoutVars>
      </dgm:prSet>
      <dgm:spPr/>
    </dgm:pt>
    <dgm:pt modelId="{1E9EFF53-8753-43C6-8B19-B1FB80E6B9E2}" type="pres">
      <dgm:prSet presAssocID="{38EA43F2-E195-41AC-AA0B-C2A86083A69F}" presName="sibTrans" presStyleLbl="node1" presStyleIdx="3" presStyleCnt="4" custLinFactNeighborY="329"/>
      <dgm:spPr/>
    </dgm:pt>
  </dgm:ptLst>
  <dgm:cxnLst>
    <dgm:cxn modelId="{00435130-ADF1-433D-974C-FA14E68E9DEA}" type="presOf" srcId="{7613FC09-3876-492A-8A88-44E277039F10}" destId="{10F91AC4-9ED7-48C0-B04C-E7C9A61B9A60}" srcOrd="0" destOrd="0" presId="urn:microsoft.com/office/officeart/2005/8/layout/cycle1"/>
    <dgm:cxn modelId="{D370DD32-4DAD-4BD4-8B6D-32EC93FE4EDC}" type="presOf" srcId="{EB9FC26B-972A-46CD-9979-82180429447C}" destId="{03EE91ED-2464-4481-9FA2-601D56990C43}" srcOrd="0" destOrd="0" presId="urn:microsoft.com/office/officeart/2005/8/layout/cycle1"/>
    <dgm:cxn modelId="{4A102342-687F-4D36-974F-4E51528DE3EC}" type="presOf" srcId="{38EA43F2-E195-41AC-AA0B-C2A86083A69F}" destId="{1E9EFF53-8753-43C6-8B19-B1FB80E6B9E2}" srcOrd="0" destOrd="0" presId="urn:microsoft.com/office/officeart/2005/8/layout/cycle1"/>
    <dgm:cxn modelId="{A649C643-1355-4ABD-B946-512B5D5A77D0}" type="presOf" srcId="{CF96AE3C-473C-4759-A47F-4918BD872D30}" destId="{4860143F-E24A-431E-BA66-8F8B2379A9B9}" srcOrd="0" destOrd="0" presId="urn:microsoft.com/office/officeart/2005/8/layout/cycle1"/>
    <dgm:cxn modelId="{7FF12449-A20A-4502-AE93-E43EDF132FD6}" type="presOf" srcId="{5DF48172-39C9-41C8-B3D5-0EFC6FAA6355}" destId="{C409EADC-B5D8-4B9F-8636-C8EF45B6CB84}" srcOrd="0" destOrd="0" presId="urn:microsoft.com/office/officeart/2005/8/layout/cycle1"/>
    <dgm:cxn modelId="{F411BE4C-BC16-4EB4-9268-8F146466A631}" type="presOf" srcId="{84CA0EF9-DDB9-4A04-AB1B-951F2A318304}" destId="{EFA2EF6E-A97A-4FC8-A9F9-CB7ED2A85A3A}" srcOrd="0" destOrd="0" presId="urn:microsoft.com/office/officeart/2005/8/layout/cycle1"/>
    <dgm:cxn modelId="{41778B58-0681-4076-9BA7-A62AB1E30706}" srcId="{8871EB2A-CC4E-4EDB-95BA-FA651EE3A69C}" destId="{CF96AE3C-473C-4759-A47F-4918BD872D30}" srcOrd="3" destOrd="0" parTransId="{6054F367-1149-47C5-B79A-D867F1C4DFE6}" sibTransId="{38EA43F2-E195-41AC-AA0B-C2A86083A69F}"/>
    <dgm:cxn modelId="{08D3C5B5-03EF-47C8-B2B9-490CCB7C66F8}" type="presOf" srcId="{F31C7493-ECFC-4CAC-96B1-460616A96ED2}" destId="{730177A3-A55D-47B7-B3BD-03D59258F208}" srcOrd="0" destOrd="0" presId="urn:microsoft.com/office/officeart/2005/8/layout/cycle1"/>
    <dgm:cxn modelId="{253F31E5-B6E9-49DA-B29D-2B25157B2290}" srcId="{8871EB2A-CC4E-4EDB-95BA-FA651EE3A69C}" destId="{4BB1DB27-EF92-41AA-AED5-49EEEDDE0EA4}" srcOrd="1" destOrd="0" parTransId="{CF388CFD-5275-42B2-9C7A-09225323BD44}" sibTransId="{5DF48172-39C9-41C8-B3D5-0EFC6FAA6355}"/>
    <dgm:cxn modelId="{62B606EB-5F1E-4F77-9744-EF67CE6E0A18}" type="presOf" srcId="{8871EB2A-CC4E-4EDB-95BA-FA651EE3A69C}" destId="{1E166A0D-DCB6-43E1-A00B-D0A33CA50483}" srcOrd="0" destOrd="0" presId="urn:microsoft.com/office/officeart/2005/8/layout/cycle1"/>
    <dgm:cxn modelId="{B2D294F4-F0F3-4972-8AAD-DCE7EFB4377F}" type="presOf" srcId="{4BB1DB27-EF92-41AA-AED5-49EEEDDE0EA4}" destId="{09CFCFF9-EC82-4EDE-A286-1D6CE633481F}" srcOrd="0" destOrd="0" presId="urn:microsoft.com/office/officeart/2005/8/layout/cycle1"/>
    <dgm:cxn modelId="{B4F030F8-6105-4A9C-89E0-D5609D17A814}" srcId="{8871EB2A-CC4E-4EDB-95BA-FA651EE3A69C}" destId="{F31C7493-ECFC-4CAC-96B1-460616A96ED2}" srcOrd="0" destOrd="0" parTransId="{A8FC1622-38ED-472A-BAAB-96C616358163}" sibTransId="{7613FC09-3876-492A-8A88-44E277039F10}"/>
    <dgm:cxn modelId="{DA9178FB-57E4-46D0-AD5B-502258BD3326}" srcId="{8871EB2A-CC4E-4EDB-95BA-FA651EE3A69C}" destId="{84CA0EF9-DDB9-4A04-AB1B-951F2A318304}" srcOrd="2" destOrd="0" parTransId="{5D98BD87-8A57-4363-816F-FEC113569F5F}" sibTransId="{EB9FC26B-972A-46CD-9979-82180429447C}"/>
    <dgm:cxn modelId="{FF963994-EE4F-4EBA-BBFC-FE10BD798C91}" type="presParOf" srcId="{1E166A0D-DCB6-43E1-A00B-D0A33CA50483}" destId="{EF606330-E589-4151-BB2C-049C1FD4113B}" srcOrd="0" destOrd="0" presId="urn:microsoft.com/office/officeart/2005/8/layout/cycle1"/>
    <dgm:cxn modelId="{47E3E98C-0476-4540-BDD9-3AFE5BD25B4F}" type="presParOf" srcId="{1E166A0D-DCB6-43E1-A00B-D0A33CA50483}" destId="{730177A3-A55D-47B7-B3BD-03D59258F208}" srcOrd="1" destOrd="0" presId="urn:microsoft.com/office/officeart/2005/8/layout/cycle1"/>
    <dgm:cxn modelId="{461F06CA-C21A-40CB-B9B2-DB850A69272E}" type="presParOf" srcId="{1E166A0D-DCB6-43E1-A00B-D0A33CA50483}" destId="{10F91AC4-9ED7-48C0-B04C-E7C9A61B9A60}" srcOrd="2" destOrd="0" presId="urn:microsoft.com/office/officeart/2005/8/layout/cycle1"/>
    <dgm:cxn modelId="{B3345222-7807-4BCA-8115-D463B6DD24A8}" type="presParOf" srcId="{1E166A0D-DCB6-43E1-A00B-D0A33CA50483}" destId="{041BA2DF-7072-444A-9DC1-57AE09ED92A3}" srcOrd="3" destOrd="0" presId="urn:microsoft.com/office/officeart/2005/8/layout/cycle1"/>
    <dgm:cxn modelId="{5F083213-7BAE-4DC5-B041-E1899AA61A70}" type="presParOf" srcId="{1E166A0D-DCB6-43E1-A00B-D0A33CA50483}" destId="{09CFCFF9-EC82-4EDE-A286-1D6CE633481F}" srcOrd="4" destOrd="0" presId="urn:microsoft.com/office/officeart/2005/8/layout/cycle1"/>
    <dgm:cxn modelId="{AD9A3998-D2EB-4D99-ADC0-E7B8084BAB30}" type="presParOf" srcId="{1E166A0D-DCB6-43E1-A00B-D0A33CA50483}" destId="{C409EADC-B5D8-4B9F-8636-C8EF45B6CB84}" srcOrd="5" destOrd="0" presId="urn:microsoft.com/office/officeart/2005/8/layout/cycle1"/>
    <dgm:cxn modelId="{11DD686A-5359-4AD0-80DA-15D8C1E898C1}" type="presParOf" srcId="{1E166A0D-DCB6-43E1-A00B-D0A33CA50483}" destId="{6BF9EC30-9319-4528-AD23-8459FF166146}" srcOrd="6" destOrd="0" presId="urn:microsoft.com/office/officeart/2005/8/layout/cycle1"/>
    <dgm:cxn modelId="{4D0B8A67-0A6C-4E4C-9DCB-D490D4D2D117}" type="presParOf" srcId="{1E166A0D-DCB6-43E1-A00B-D0A33CA50483}" destId="{EFA2EF6E-A97A-4FC8-A9F9-CB7ED2A85A3A}" srcOrd="7" destOrd="0" presId="urn:microsoft.com/office/officeart/2005/8/layout/cycle1"/>
    <dgm:cxn modelId="{0AEBC603-3371-4BEB-983F-775A40F55692}" type="presParOf" srcId="{1E166A0D-DCB6-43E1-A00B-D0A33CA50483}" destId="{03EE91ED-2464-4481-9FA2-601D56990C43}" srcOrd="8" destOrd="0" presId="urn:microsoft.com/office/officeart/2005/8/layout/cycle1"/>
    <dgm:cxn modelId="{5BD34B3D-7C09-4328-9E12-0719C06980A5}" type="presParOf" srcId="{1E166A0D-DCB6-43E1-A00B-D0A33CA50483}" destId="{B0574DF3-7668-461B-AB67-D63019BD92CA}" srcOrd="9" destOrd="0" presId="urn:microsoft.com/office/officeart/2005/8/layout/cycle1"/>
    <dgm:cxn modelId="{CB391408-B6FB-483E-9CEB-1398D662167E}" type="presParOf" srcId="{1E166A0D-DCB6-43E1-A00B-D0A33CA50483}" destId="{4860143F-E24A-431E-BA66-8F8B2379A9B9}" srcOrd="10" destOrd="0" presId="urn:microsoft.com/office/officeart/2005/8/layout/cycle1"/>
    <dgm:cxn modelId="{19BC9832-924F-4339-AB73-919A2E1DD909}" type="presParOf" srcId="{1E166A0D-DCB6-43E1-A00B-D0A33CA50483}" destId="{1E9EFF53-8753-43C6-8B19-B1FB80E6B9E2}" srcOrd="11" destOrd="0" presId="urn:microsoft.com/office/officeart/2005/8/layout/cycle1"/>
  </dgm:cxnLst>
  <dgm:bg/>
  <dgm:whole>
    <a:ln w="28575"/>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177A3-A55D-47B7-B3BD-03D59258F208}">
      <dsp:nvSpPr>
        <dsp:cNvPr id="0" name=""/>
        <dsp:cNvSpPr/>
      </dsp:nvSpPr>
      <dsp:spPr>
        <a:xfrm>
          <a:off x="2200259" y="65662"/>
          <a:ext cx="1048058" cy="1048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a-DK" sz="1200" kern="1200" dirty="0"/>
            <a:t>DATA</a:t>
          </a:r>
        </a:p>
      </dsp:txBody>
      <dsp:txXfrm>
        <a:off x="2200259" y="65662"/>
        <a:ext cx="1048058" cy="1048058"/>
      </dsp:txXfrm>
    </dsp:sp>
    <dsp:sp modelId="{10F91AC4-9ED7-48C0-B04C-E7C9A61B9A60}">
      <dsp:nvSpPr>
        <dsp:cNvPr id="0" name=""/>
        <dsp:cNvSpPr/>
      </dsp:nvSpPr>
      <dsp:spPr>
        <a:xfrm>
          <a:off x="354868" y="-252"/>
          <a:ext cx="2959364" cy="2959364"/>
        </a:xfrm>
        <a:prstGeom prst="circularArrow">
          <a:avLst>
            <a:gd name="adj1" fmla="val 6906"/>
            <a:gd name="adj2" fmla="val 465659"/>
            <a:gd name="adj3" fmla="val 548124"/>
            <a:gd name="adj4" fmla="val 20586217"/>
            <a:gd name="adj5" fmla="val 8057"/>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CFCFF9-EC82-4EDE-A286-1D6CE633481F}">
      <dsp:nvSpPr>
        <dsp:cNvPr id="0" name=""/>
        <dsp:cNvSpPr/>
      </dsp:nvSpPr>
      <dsp:spPr>
        <a:xfrm>
          <a:off x="2200259" y="1845138"/>
          <a:ext cx="1048058" cy="1048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a-DK" sz="1200" kern="1200" dirty="0"/>
            <a:t>REFLEKSION</a:t>
          </a:r>
        </a:p>
      </dsp:txBody>
      <dsp:txXfrm>
        <a:off x="2200259" y="1845138"/>
        <a:ext cx="1048058" cy="1048058"/>
      </dsp:txXfrm>
    </dsp:sp>
    <dsp:sp modelId="{C409EADC-B5D8-4B9F-8636-C8EF45B6CB84}">
      <dsp:nvSpPr>
        <dsp:cNvPr id="0" name=""/>
        <dsp:cNvSpPr/>
      </dsp:nvSpPr>
      <dsp:spPr>
        <a:xfrm>
          <a:off x="354868" y="-252"/>
          <a:ext cx="2959364" cy="2959364"/>
        </a:xfrm>
        <a:prstGeom prst="circularArrow">
          <a:avLst>
            <a:gd name="adj1" fmla="val 6906"/>
            <a:gd name="adj2" fmla="val 465659"/>
            <a:gd name="adj3" fmla="val 5948124"/>
            <a:gd name="adj4" fmla="val 4386217"/>
            <a:gd name="adj5" fmla="val 8057"/>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A2EF6E-A97A-4FC8-A9F9-CB7ED2A85A3A}">
      <dsp:nvSpPr>
        <dsp:cNvPr id="0" name=""/>
        <dsp:cNvSpPr/>
      </dsp:nvSpPr>
      <dsp:spPr>
        <a:xfrm>
          <a:off x="420783" y="1845138"/>
          <a:ext cx="1048058" cy="1048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a-DK" sz="1200" kern="1200" dirty="0"/>
            <a:t>BESLUTNING</a:t>
          </a:r>
        </a:p>
      </dsp:txBody>
      <dsp:txXfrm>
        <a:off x="420783" y="1845138"/>
        <a:ext cx="1048058" cy="1048058"/>
      </dsp:txXfrm>
    </dsp:sp>
    <dsp:sp modelId="{03EE91ED-2464-4481-9FA2-601D56990C43}">
      <dsp:nvSpPr>
        <dsp:cNvPr id="0" name=""/>
        <dsp:cNvSpPr/>
      </dsp:nvSpPr>
      <dsp:spPr>
        <a:xfrm>
          <a:off x="354868" y="-252"/>
          <a:ext cx="2959364" cy="2959364"/>
        </a:xfrm>
        <a:prstGeom prst="circularArrow">
          <a:avLst>
            <a:gd name="adj1" fmla="val 6906"/>
            <a:gd name="adj2" fmla="val 465659"/>
            <a:gd name="adj3" fmla="val 11348124"/>
            <a:gd name="adj4" fmla="val 9786217"/>
            <a:gd name="adj5" fmla="val 8057"/>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60143F-E24A-431E-BA66-8F8B2379A9B9}">
      <dsp:nvSpPr>
        <dsp:cNvPr id="0" name=""/>
        <dsp:cNvSpPr/>
      </dsp:nvSpPr>
      <dsp:spPr>
        <a:xfrm>
          <a:off x="420783" y="65662"/>
          <a:ext cx="1048058" cy="1048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a-DK" sz="1200" kern="1200" dirty="0"/>
            <a:t>HANDLING</a:t>
          </a:r>
        </a:p>
      </dsp:txBody>
      <dsp:txXfrm>
        <a:off x="420783" y="65662"/>
        <a:ext cx="1048058" cy="1048058"/>
      </dsp:txXfrm>
    </dsp:sp>
    <dsp:sp modelId="{1E9EFF53-8753-43C6-8B19-B1FB80E6B9E2}">
      <dsp:nvSpPr>
        <dsp:cNvPr id="0" name=""/>
        <dsp:cNvSpPr/>
      </dsp:nvSpPr>
      <dsp:spPr>
        <a:xfrm>
          <a:off x="354868" y="9484"/>
          <a:ext cx="2959364" cy="2959364"/>
        </a:xfrm>
        <a:prstGeom prst="circularArrow">
          <a:avLst>
            <a:gd name="adj1" fmla="val 6906"/>
            <a:gd name="adj2" fmla="val 465659"/>
            <a:gd name="adj3" fmla="val 16748124"/>
            <a:gd name="adj4" fmla="val 15186217"/>
            <a:gd name="adj5" fmla="val 8057"/>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8/2/2023</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02-08-2023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a:t>
            </a:fld>
            <a:endParaRPr lang="da-DK"/>
          </a:p>
        </p:txBody>
      </p:sp>
    </p:spTree>
    <p:extLst>
      <p:ext uri="{BB962C8B-B14F-4D97-AF65-F5344CB8AC3E}">
        <p14:creationId xmlns:p14="http://schemas.microsoft.com/office/powerpoint/2010/main" val="194285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Calibri" panose="020F0502020204030204" pitchFamily="34" charset="0"/>
                <a:ea typeface="Calibri" panose="020F0502020204030204" pitchFamily="34" charset="0"/>
                <a:cs typeface="Times New Roman" panose="02020603050405020304" pitchFamily="18" charset="0"/>
              </a:rPr>
              <a:t>Det er vigtigt, at I kun bruger 20 minutter </a:t>
            </a:r>
            <a:r>
              <a:rPr lang="da-DK" sz="1200" dirty="0">
                <a:latin typeface="Calibri" panose="020F0502020204030204" pitchFamily="34" charset="0"/>
                <a:ea typeface="Calibri" panose="020F0502020204030204" pitchFamily="34" charset="0"/>
                <a:cs typeface="Times New Roman" panose="02020603050405020304" pitchFamily="18" charset="0"/>
              </a:rPr>
              <a:t>af</a:t>
            </a:r>
            <a:r>
              <a:rPr lang="da-DK" sz="1200" dirty="0">
                <a:effectLst/>
                <a:latin typeface="Calibri" panose="020F0502020204030204" pitchFamily="34" charset="0"/>
                <a:ea typeface="Calibri" panose="020F0502020204030204" pitchFamily="34" charset="0"/>
                <a:cs typeface="Times New Roman" panose="02020603050405020304" pitchFamily="18" charset="0"/>
              </a:rPr>
              <a:t> jeres samtale om observationen, fordi det sikrer et konkret fokus i samtalen. </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2</a:t>
            </a:fld>
            <a:endParaRPr lang="da-DK"/>
          </a:p>
        </p:txBody>
      </p:sp>
    </p:spTree>
    <p:extLst>
      <p:ext uri="{BB962C8B-B14F-4D97-AF65-F5344CB8AC3E}">
        <p14:creationId xmlns:p14="http://schemas.microsoft.com/office/powerpoint/2010/main" val="3623968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3</a:t>
            </a:fld>
            <a:endParaRPr lang="da-DK"/>
          </a:p>
        </p:txBody>
      </p:sp>
    </p:spTree>
    <p:extLst>
      <p:ext uri="{BB962C8B-B14F-4D97-AF65-F5344CB8AC3E}">
        <p14:creationId xmlns:p14="http://schemas.microsoft.com/office/powerpoint/2010/main" val="356734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4</a:t>
            </a:fld>
            <a:endParaRPr lang="da-DK"/>
          </a:p>
        </p:txBody>
      </p:sp>
    </p:spTree>
    <p:extLst>
      <p:ext uri="{BB962C8B-B14F-4D97-AF65-F5344CB8AC3E}">
        <p14:creationId xmlns:p14="http://schemas.microsoft.com/office/powerpoint/2010/main" val="3979495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Gennemgå kvalitetscirklen sammen</a:t>
            </a:r>
          </a:p>
        </p:txBody>
      </p:sp>
      <p:sp>
        <p:nvSpPr>
          <p:cNvPr id="4" name="Pladsholder til slidenummer 3"/>
          <p:cNvSpPr>
            <a:spLocks noGrp="1"/>
          </p:cNvSpPr>
          <p:nvPr>
            <p:ph type="sldNum" sz="quarter" idx="5"/>
          </p:nvPr>
        </p:nvSpPr>
        <p:spPr/>
        <p:txBody>
          <a:bodyPr/>
          <a:lstStyle/>
          <a:p>
            <a:fld id="{A4615AFF-1099-4E43-BA81-6D13BB501BF6}" type="slidenum">
              <a:rPr lang="da-DK" smtClean="0"/>
              <a:t>5</a:t>
            </a:fld>
            <a:endParaRPr lang="da-DK"/>
          </a:p>
        </p:txBody>
      </p:sp>
    </p:spTree>
    <p:extLst>
      <p:ext uri="{BB962C8B-B14F-4D97-AF65-F5344CB8AC3E}">
        <p14:creationId xmlns:p14="http://schemas.microsoft.com/office/powerpoint/2010/main" val="3567646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6</a:t>
            </a:fld>
            <a:endParaRPr lang="da-DK"/>
          </a:p>
        </p:txBody>
      </p:sp>
    </p:spTree>
    <p:extLst>
      <p:ext uri="{BB962C8B-B14F-4D97-AF65-F5344CB8AC3E}">
        <p14:creationId xmlns:p14="http://schemas.microsoft.com/office/powerpoint/2010/main" val="4146986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7</a:t>
            </a:fld>
            <a:endParaRPr lang="da-DK"/>
          </a:p>
        </p:txBody>
      </p:sp>
    </p:spTree>
    <p:extLst>
      <p:ext uri="{BB962C8B-B14F-4D97-AF65-F5344CB8AC3E}">
        <p14:creationId xmlns:p14="http://schemas.microsoft.com/office/powerpoint/2010/main" val="3437542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Hvilke aftaler har teamet? Hvor tid mødes teamet? Hvad er på dagsordenen på møderne? Hvordan støtter medlemmerne i teamet hinanden? Hvornår foregår jeres pædagogiske snakke, og hvad handler de om? </a:t>
            </a:r>
          </a:p>
        </p:txBody>
      </p:sp>
      <p:sp>
        <p:nvSpPr>
          <p:cNvPr id="4" name="Pladsholder til slidenummer 3"/>
          <p:cNvSpPr>
            <a:spLocks noGrp="1"/>
          </p:cNvSpPr>
          <p:nvPr>
            <p:ph type="sldNum" sz="quarter" idx="5"/>
          </p:nvPr>
        </p:nvSpPr>
        <p:spPr/>
        <p:txBody>
          <a:bodyPr/>
          <a:lstStyle/>
          <a:p>
            <a:fld id="{A4615AFF-1099-4E43-BA81-6D13BB501BF6}" type="slidenum">
              <a:rPr lang="da-DK" smtClean="0"/>
              <a:t>8</a:t>
            </a:fld>
            <a:endParaRPr lang="da-DK"/>
          </a:p>
        </p:txBody>
      </p:sp>
    </p:spTree>
    <p:extLst>
      <p:ext uri="{BB962C8B-B14F-4D97-AF65-F5344CB8AC3E}">
        <p14:creationId xmlns:p14="http://schemas.microsoft.com/office/powerpoint/2010/main" val="2104602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her er det sidste formelle møde om pædagogisk introduktion med mig. </a:t>
            </a:r>
          </a:p>
          <a:p>
            <a:r>
              <a:rPr lang="da-DK" dirty="0"/>
              <a:t>Du skal nu tale videre med din læringsmakker samt deltage i </a:t>
            </a:r>
            <a:r>
              <a:rPr lang="da-DK" dirty="0" err="1"/>
              <a:t>Erfa-grupper</a:t>
            </a:r>
            <a:r>
              <a:rPr lang="da-DK" dirty="0"/>
              <a:t> og professionelle læringsfællesskaber (PLF).</a:t>
            </a:r>
          </a:p>
          <a:p>
            <a:r>
              <a:rPr lang="da-DK" sz="1800" dirty="0">
                <a:effectLst/>
                <a:latin typeface="Calibri" panose="020F0502020204030204" pitchFamily="34" charset="0"/>
                <a:ea typeface="Calibri" panose="020F0502020204030204" pitchFamily="34" charset="0"/>
                <a:cs typeface="Times New Roman" panose="02020603050405020304" pitchFamily="18" charset="0"/>
              </a:rPr>
              <a:t>Det er en god idé at drøfte stort og småt med dine kollegaer. Du må ikke være nervøs for at tale med andre om de dele af undervisningen, som du finder svær at tackle. </a:t>
            </a:r>
            <a:endParaRPr lang="da-DK" dirty="0"/>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9</a:t>
            </a:fld>
            <a:endParaRPr lang="da-DK"/>
          </a:p>
        </p:txBody>
      </p:sp>
    </p:spTree>
    <p:extLst>
      <p:ext uri="{BB962C8B-B14F-4D97-AF65-F5344CB8AC3E}">
        <p14:creationId xmlns:p14="http://schemas.microsoft.com/office/powerpoint/2010/main" val="366513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Tag gerne en snak om hvordan den nye underviser har det med sin rolle. Er han/hun landet på den rette hylde? Er der tvivlsspørgsmål i forhold til at være underviser, og </a:t>
            </a:r>
            <a:r>
              <a:rPr lang="da-DK"/>
              <a:t>hvad arbejdet går ud på?  </a:t>
            </a: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10</a:t>
            </a:fld>
            <a:endParaRPr lang="da-DK"/>
          </a:p>
        </p:txBody>
      </p:sp>
    </p:spTree>
    <p:extLst>
      <p:ext uri="{BB962C8B-B14F-4D97-AF65-F5344CB8AC3E}">
        <p14:creationId xmlns:p14="http://schemas.microsoft.com/office/powerpoint/2010/main" val="11193186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4" r:id="rId10"/>
    <p:sldLayoutId id="2147483685" r:id="rId11"/>
    <p:sldLayoutId id="2147483686" r:id="rId12"/>
    <p:sldLayoutId id="2147483687" r:id="rId13"/>
    <p:sldLayoutId id="2147483688" r:id="rId14"/>
    <p:sldLayoutId id="2147483689" r:id="rId15"/>
    <p:sldLayoutId id="2147483680" r:id="rId16"/>
    <p:sldLayoutId id="2147483674" r:id="rId17"/>
    <p:sldLayoutId id="2147483675" r:id="rId18"/>
    <p:sldLayoutId id="2147483676" r:id="rId19"/>
    <p:sldLayoutId id="2147483677" r:id="rId20"/>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ercantec.dk/om-mercantec/kvalitet/kvalitetssystem/undervisningsevaluering"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mercantec.dk/om-mercantec/kvalitet/kvalitetssystem"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Pædagogisk introduktion med nærmeste leder</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Mit første år som ny underviser</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Opsamling</a:t>
            </a:r>
            <a:r>
              <a:rPr lang="en-US" sz="2400" dirty="0"/>
              <a:t> - </a:t>
            </a:r>
            <a:r>
              <a:rPr lang="en-US" sz="2400" dirty="0" err="1"/>
              <a:t>undervisningsbesøg</a:t>
            </a:r>
            <a:r>
              <a:rPr lang="en-US" sz="2400" dirty="0"/>
              <a:t> (20 min)</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48A418-72C1-4120-8453-E6663DCF3925}"/>
              </a:ext>
            </a:extLst>
          </p:cNvPr>
          <p:cNvSpPr txBox="1"/>
          <p:nvPr/>
        </p:nvSpPr>
        <p:spPr>
          <a:xfrm>
            <a:off x="847607" y="1166397"/>
            <a:ext cx="7156677" cy="5058116"/>
          </a:xfrm>
          <a:prstGeom prst="rect">
            <a:avLst/>
          </a:prstGeom>
          <a:noFill/>
        </p:spPr>
        <p:txBody>
          <a:bodyPr wrap="square" rtlCol="0">
            <a:spAutoFit/>
          </a:bodyPr>
          <a:lstStyle/>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Underviser beskriver sin egen oplevelse</a:t>
            </a:r>
          </a:p>
          <a:p>
            <a:pPr lvl="0">
              <a:lnSpc>
                <a:spcPct val="106000"/>
              </a:lnSpc>
            </a:pPr>
            <a:endParaRPr lang="da-DK" dirty="0">
              <a:effectLst/>
              <a:latin typeface="+mj-l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Leder beskriver udvalgte observationsdata (hold observationsdata og fortolkninger adskilt)</a:t>
            </a:r>
          </a:p>
          <a:p>
            <a:pPr lvl="0">
              <a:lnSpc>
                <a:spcPct val="106000"/>
              </a:lnSpc>
            </a:pPr>
            <a:r>
              <a:rPr lang="da-DK" dirty="0">
                <a:effectLst/>
                <a:latin typeface="+mj-lt"/>
                <a:ea typeface="Calibri" panose="020F0502020204030204" pitchFamily="34" charset="0"/>
                <a:cs typeface="Times New Roman" panose="02020603050405020304" pitchFamily="18" charset="0"/>
              </a:rPr>
              <a:t> </a:t>
            </a:r>
          </a:p>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Fælles refleksion over sammenhængen mellem undervisningen og elevernes læring</a:t>
            </a:r>
          </a:p>
          <a:p>
            <a:pPr marL="342900" lvl="0" indent="-342900">
              <a:lnSpc>
                <a:spcPct val="106000"/>
              </a:lnSpc>
              <a:buFont typeface="Symbol" panose="05050102010706020507" pitchFamily="18" charset="2"/>
              <a:buChar char=""/>
            </a:pPr>
            <a:endParaRPr lang="da-DK" dirty="0">
              <a:effectLst/>
              <a:latin typeface="+mj-l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Lederen kan vælge at tage et andet tema op, som vækkede lederens nysgerrighed under observationen</a:t>
            </a:r>
          </a:p>
          <a:p>
            <a:pPr marL="342900" lvl="0" indent="-342900">
              <a:lnSpc>
                <a:spcPct val="106000"/>
              </a:lnSpc>
              <a:buFont typeface="Symbol" panose="05050102010706020507" pitchFamily="18" charset="2"/>
              <a:buChar char=""/>
            </a:pPr>
            <a:endParaRPr lang="da-DK" dirty="0">
              <a:effectLst/>
              <a:latin typeface="+mj-l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Underviseren beskriver sin egen oplevelse af dette tema</a:t>
            </a:r>
          </a:p>
          <a:p>
            <a:pPr marL="342900" lvl="0" indent="-342900">
              <a:lnSpc>
                <a:spcPct val="106000"/>
              </a:lnSpc>
              <a:buFont typeface="Symbol" panose="05050102010706020507" pitchFamily="18" charset="2"/>
              <a:buChar char=""/>
            </a:pPr>
            <a:endParaRPr lang="da-DK" dirty="0">
              <a:effectLst/>
              <a:latin typeface="+mj-l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latin typeface="+mj-lt"/>
                <a:ea typeface="Calibri" panose="020F0502020204030204" pitchFamily="34" charset="0"/>
                <a:cs typeface="Times New Roman" panose="02020603050405020304" pitchFamily="18" charset="0"/>
              </a:rPr>
              <a:t>Fælles refleksion over sammenhængen mellem undervisning og elevernes læring inden for temaet</a:t>
            </a:r>
          </a:p>
          <a:p>
            <a:pPr marL="342900" lvl="0" indent="-342900">
              <a:lnSpc>
                <a:spcPct val="106000"/>
              </a:lnSpc>
              <a:buFont typeface="Symbol" panose="05050102010706020507" pitchFamily="18" charset="2"/>
              <a:buChar char=""/>
            </a:pPr>
            <a:endParaRPr lang="da-DK" dirty="0">
              <a:effectLst/>
              <a:latin typeface="+mj-lt"/>
              <a:ea typeface="Calibri" panose="020F0502020204030204" pitchFamily="34" charset="0"/>
              <a:cs typeface="Times New Roman" panose="02020603050405020304" pitchFamily="18" charset="0"/>
            </a:endParaRPr>
          </a:p>
          <a:p>
            <a:pPr marL="342900" lvl="0" indent="-342900">
              <a:lnSpc>
                <a:spcPct val="106000"/>
              </a:lnSpc>
              <a:spcAft>
                <a:spcPts val="800"/>
              </a:spcAft>
              <a:buFont typeface="Symbol" panose="05050102010706020507" pitchFamily="18" charset="2"/>
              <a:buChar char=""/>
            </a:pPr>
            <a:r>
              <a:rPr lang="da-DK" dirty="0">
                <a:latin typeface="+mj-lt"/>
                <a:ea typeface="Calibri" panose="020F0502020204030204" pitchFamily="34" charset="0"/>
                <a:cs typeface="Times New Roman" panose="02020603050405020304" pitchFamily="18" charset="0"/>
              </a:rPr>
              <a:t>Lav a</a:t>
            </a:r>
            <a:r>
              <a:rPr lang="da-DK" dirty="0">
                <a:effectLst/>
                <a:latin typeface="+mj-lt"/>
                <a:ea typeface="Calibri" panose="020F0502020204030204" pitchFamily="34" charset="0"/>
                <a:cs typeface="Times New Roman" panose="02020603050405020304" pitchFamily="18" charset="0"/>
              </a:rPr>
              <a:t>ftaler om fremtidig udvikling af undervisningen</a:t>
            </a:r>
          </a:p>
        </p:txBody>
      </p:sp>
      <p:pic>
        <p:nvPicPr>
          <p:cNvPr id="5" name="Billede 4" descr="Et billede, der indeholder skitse, sort, sort-hvid, kunst&#10;&#10;Automatisk genereret beskrivelse">
            <a:extLst>
              <a:ext uri="{FF2B5EF4-FFF2-40B4-BE49-F238E27FC236}">
                <a16:creationId xmlns:a16="http://schemas.microsoft.com/office/drawing/2014/main" id="{7DC2A632-0346-4EFF-9AE6-7C2A4A54EBE7}"/>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049696" y="1641244"/>
            <a:ext cx="3488916" cy="3575511"/>
          </a:xfrm>
          <a:prstGeom prst="rect">
            <a:avLst/>
          </a:prstGeom>
        </p:spPr>
      </p:pic>
    </p:spTree>
    <p:extLst>
      <p:ext uri="{BB962C8B-B14F-4D97-AF65-F5344CB8AC3E}">
        <p14:creationId xmlns:p14="http://schemas.microsoft.com/office/powerpoint/2010/main" val="424355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Undervisning</a:t>
            </a:r>
            <a:r>
              <a:rPr lang="en-US" sz="2400" dirty="0"/>
              <a:t> </a:t>
            </a:r>
            <a:r>
              <a:rPr lang="en-US" sz="2400" dirty="0" err="1"/>
              <a:t>af</a:t>
            </a:r>
            <a:r>
              <a:rPr lang="en-US" sz="2400" dirty="0"/>
              <a:t> </a:t>
            </a:r>
            <a:r>
              <a:rPr lang="en-US" sz="2400" dirty="0" err="1"/>
              <a:t>høj</a:t>
            </a:r>
            <a:r>
              <a:rPr lang="en-US" sz="2400" dirty="0"/>
              <a:t> </a:t>
            </a:r>
            <a:r>
              <a:rPr lang="en-US" sz="2400" dirty="0" err="1"/>
              <a:t>kvalitet</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48A418-72C1-4120-8453-E6663DCF3925}"/>
              </a:ext>
            </a:extLst>
          </p:cNvPr>
          <p:cNvSpPr txBox="1"/>
          <p:nvPr/>
        </p:nvSpPr>
        <p:spPr>
          <a:xfrm>
            <a:off x="847607" y="1396539"/>
            <a:ext cx="10760528" cy="3861570"/>
          </a:xfrm>
          <a:prstGeom prst="rect">
            <a:avLst/>
          </a:prstGeom>
          <a:noFill/>
        </p:spPr>
        <p:txBody>
          <a:bodyPr wrap="square" rtlCol="0">
            <a:spAutoFit/>
          </a:bodyPr>
          <a:lstStyle/>
          <a:p>
            <a:r>
              <a:rPr lang="da-DK" b="1" dirty="0">
                <a:effectLst/>
                <a:ea typeface="Calibri" panose="020F0502020204030204" pitchFamily="34" charset="0"/>
                <a:cs typeface="Times New Roman" panose="02020603050405020304" pitchFamily="18" charset="0"/>
              </a:rPr>
              <a:t>På Mercantec ønsker vi at leverer en undervisning af høj kvalitet. </a:t>
            </a:r>
          </a:p>
          <a:p>
            <a:endParaRPr lang="da-DK" dirty="0">
              <a:ea typeface="Calibri" panose="020F0502020204030204" pitchFamily="34" charset="0"/>
              <a:cs typeface="Times New Roman" panose="02020603050405020304" pitchFamily="18" charset="0"/>
            </a:endParaRPr>
          </a:p>
          <a:p>
            <a:r>
              <a:rPr lang="da-DK" dirty="0">
                <a:effectLst/>
                <a:ea typeface="Calibri" panose="020F0502020204030204" pitchFamily="34" charset="0"/>
                <a:cs typeface="Times New Roman" panose="02020603050405020304" pitchFamily="18" charset="0"/>
              </a:rPr>
              <a:t>Vi tror på, at vi opnår den høje kvalitet bl.a. ved at:  </a:t>
            </a:r>
          </a:p>
          <a:p>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have tydelige og høje forventninger til hinanden</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inddrage feedback til og fra eleverne</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skolens ledelse forpligter sig til kvalitetssikring af undervisningen</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have fokus på den enkelte elevs trivsel, alsidige udvikling og faglige progression</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have en bredere kvalitetsopfattelse end testresultater</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sikre de nødvendige kompetencer og motivation hos personalet</a:t>
            </a: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sikre fokus på trivsel gennem et godt læringsmiljø – fysisk og psykisk</a:t>
            </a:r>
          </a:p>
          <a:p>
            <a:pPr marL="342900" lvl="0" indent="-342900">
              <a:lnSpc>
                <a:spcPct val="106000"/>
              </a:lnSpc>
              <a:spcAft>
                <a:spcPts val="800"/>
              </a:spcAft>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sikre aktive og engagerede virksomheder gennem eksempelvis god virksomhedskommunikation</a:t>
            </a:r>
            <a:endParaRPr lang="da-DK"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67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Kvalitetsmålinger</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48A418-72C1-4120-8453-E6663DCF3925}"/>
              </a:ext>
            </a:extLst>
          </p:cNvPr>
          <p:cNvSpPr txBox="1"/>
          <p:nvPr/>
        </p:nvSpPr>
        <p:spPr>
          <a:xfrm>
            <a:off x="715736" y="1396539"/>
            <a:ext cx="10760528" cy="3590085"/>
          </a:xfrm>
          <a:prstGeom prst="rect">
            <a:avLst/>
          </a:prstGeom>
          <a:noFill/>
        </p:spPr>
        <p:txBody>
          <a:bodyPr wrap="square" rtlCol="0">
            <a:spAutoFit/>
          </a:bodyPr>
          <a:lstStyle/>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Der gennemføres elevtrivselsmåling for alle erhvervsskoleeleverne i oktober og november</a:t>
            </a:r>
          </a:p>
          <a:p>
            <a:pPr marL="342900" lvl="0" indent="-342900">
              <a:lnSpc>
                <a:spcPct val="106000"/>
              </a:lnSpc>
              <a:buFont typeface="Symbol" panose="05050102010706020507" pitchFamily="18" charset="2"/>
              <a:buChar char=""/>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Der gennemføres elevtilfredshedsmålinger på alle gf2-hold i uge 9 og 10, samt på alle de hovedforløbshold, der gennemføres</a:t>
            </a:r>
          </a:p>
          <a:p>
            <a:pPr marL="342900" lvl="0" indent="-342900">
              <a:lnSpc>
                <a:spcPct val="106000"/>
              </a:lnSpc>
              <a:buFont typeface="Symbol" panose="05050102010706020507" pitchFamily="18" charset="2"/>
              <a:buChar char=""/>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dirty="0">
                <a:effectLst/>
                <a:ea typeface="Calibri" panose="020F0502020204030204" pitchFamily="34" charset="0"/>
                <a:cs typeface="Times New Roman" panose="02020603050405020304" pitchFamily="18" charset="0"/>
              </a:rPr>
              <a:t>Én gang om året skal hver underviser have gennemført en undervisningsevaluering, hvor eleverne på ét udvalgt hold evaluerer underviseren. Dette er underviserens personlige værktøj til kvalitetsudvikling af egen undervisning. Evalueringens resultater er lærerens egne. Dog danner evalueringen grundlag for dialog med nærmeste leder (se procedure herfor her:</a:t>
            </a:r>
            <a:r>
              <a:rPr lang="da-DK" dirty="0">
                <a:effectLst/>
                <a:ea typeface="Times New Roman" panose="02020603050405020304" pitchFamily="18" charset="0"/>
                <a:cs typeface="Times New Roman" panose="02020603050405020304" pitchFamily="18" charset="0"/>
              </a:rPr>
              <a:t> </a:t>
            </a:r>
            <a:r>
              <a:rPr lang="da-DK" u="sng" dirty="0">
                <a:solidFill>
                  <a:srgbClr val="0563C1"/>
                </a:solidFill>
                <a:effectLst/>
                <a:ea typeface="Times New Roman" panose="02020603050405020304" pitchFamily="18" charset="0"/>
                <a:cs typeface="Calibri" panose="020F0502020204030204" pitchFamily="34" charset="0"/>
                <a:hlinkClick r:id="rId3"/>
              </a:rPr>
              <a:t>https://www.mercantec.dk/om-mercantec/kvalitet/kvalitetssystem/undervisningsevaluering</a:t>
            </a:r>
            <a:r>
              <a:rPr lang="da-DK" dirty="0">
                <a:effectLst/>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414151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65810"/>
            <a:ext cx="7643250" cy="914400"/>
          </a:xfrm>
        </p:spPr>
        <p:txBody>
          <a:bodyPr/>
          <a:lstStyle/>
          <a:p>
            <a:r>
              <a:rPr lang="en-US" sz="2400" dirty="0" err="1"/>
              <a:t>Kvalitetscirklen</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48A418-72C1-4120-8453-E6663DCF3925}"/>
              </a:ext>
            </a:extLst>
          </p:cNvPr>
          <p:cNvSpPr txBox="1"/>
          <p:nvPr/>
        </p:nvSpPr>
        <p:spPr>
          <a:xfrm>
            <a:off x="3051889" y="6207774"/>
            <a:ext cx="6356577" cy="404726"/>
          </a:xfrm>
          <a:prstGeom prst="rect">
            <a:avLst/>
          </a:prstGeom>
          <a:noFill/>
        </p:spPr>
        <p:txBody>
          <a:bodyPr wrap="square" rtlCol="0">
            <a:spAutoFit/>
          </a:bodyPr>
          <a:lstStyle/>
          <a:p>
            <a:pPr lvl="0">
              <a:lnSpc>
                <a:spcPct val="106000"/>
              </a:lnSpc>
            </a:pPr>
            <a:r>
              <a:rPr lang="da-DK" sz="2000" dirty="0">
                <a:effectLst/>
                <a:latin typeface="Calibri" panose="020F0502020204030204" pitchFamily="34" charset="0"/>
                <a:ea typeface="Calibri" panose="020F0502020204030204" pitchFamily="34" charset="0"/>
                <a:cs typeface="Times New Roman" panose="02020603050405020304" pitchFamily="18" charset="0"/>
                <a:hlinkClick r:id="rId3"/>
              </a:rPr>
              <a:t>www.mercantec.dk/om-mercantec/kvalitet/kvalitetssystem</a:t>
            </a:r>
            <a:endParaRPr lang="da-DK"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Billede 4" descr="Et billede, der indeholder kort&#10;&#10;Automatisk genereret beskrivelse">
            <a:extLst>
              <a:ext uri="{FF2B5EF4-FFF2-40B4-BE49-F238E27FC236}">
                <a16:creationId xmlns:a16="http://schemas.microsoft.com/office/drawing/2014/main" id="{31584F4E-F846-4D66-86D6-39FAF552E2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4235" y="923010"/>
            <a:ext cx="8531883" cy="5102632"/>
          </a:xfrm>
          <a:prstGeom prst="rect">
            <a:avLst/>
          </a:prstGeom>
        </p:spPr>
      </p:pic>
    </p:spTree>
    <p:extLst>
      <p:ext uri="{BB962C8B-B14F-4D97-AF65-F5344CB8AC3E}">
        <p14:creationId xmlns:p14="http://schemas.microsoft.com/office/powerpoint/2010/main" val="2126626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a:t>De </a:t>
            </a:r>
            <a:r>
              <a:rPr lang="en-US" sz="2400" dirty="0" err="1"/>
              <a:t>reflekterende</a:t>
            </a:r>
            <a:r>
              <a:rPr lang="en-US" sz="2400" dirty="0"/>
              <a:t> </a:t>
            </a:r>
            <a:r>
              <a:rPr lang="en-US" sz="2400" dirty="0" err="1"/>
              <a:t>dialoger</a:t>
            </a:r>
            <a:r>
              <a:rPr lang="en-US" sz="2400" dirty="0"/>
              <a:t> </a:t>
            </a:r>
            <a:r>
              <a:rPr lang="en-US" sz="2400" dirty="0" err="1"/>
              <a:t>i</a:t>
            </a:r>
            <a:r>
              <a:rPr lang="en-US" sz="2400" dirty="0"/>
              <a:t> PLF – </a:t>
            </a:r>
            <a:r>
              <a:rPr lang="en-US" sz="2400" dirty="0" err="1"/>
              <a:t>hvordan</a:t>
            </a:r>
            <a:r>
              <a:rPr lang="en-US" sz="2400" dirty="0"/>
              <a:t>?</a:t>
            </a: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Pladsholder til indhold 6">
            <a:extLst>
              <a:ext uri="{FF2B5EF4-FFF2-40B4-BE49-F238E27FC236}">
                <a16:creationId xmlns:a16="http://schemas.microsoft.com/office/drawing/2014/main" id="{389AC505-70B5-4147-A266-8040EB4E484B}"/>
              </a:ext>
            </a:extLst>
          </p:cNvPr>
          <p:cNvPicPr>
            <a:picLocks noChangeAspect="1"/>
          </p:cNvPicPr>
          <p:nvPr/>
        </p:nvPicPr>
        <p:blipFill>
          <a:blip r:embed="rId3"/>
          <a:stretch>
            <a:fillRect/>
          </a:stretch>
        </p:blipFill>
        <p:spPr>
          <a:xfrm>
            <a:off x="847605" y="1396538"/>
            <a:ext cx="9104243" cy="3865009"/>
          </a:xfrm>
          <a:prstGeom prst="rect">
            <a:avLst/>
          </a:prstGeom>
        </p:spPr>
      </p:pic>
      <p:pic>
        <p:nvPicPr>
          <p:cNvPr id="6" name="Pladsholder til indhold 6">
            <a:extLst>
              <a:ext uri="{FF2B5EF4-FFF2-40B4-BE49-F238E27FC236}">
                <a16:creationId xmlns:a16="http://schemas.microsoft.com/office/drawing/2014/main" id="{FA165126-FF70-496A-8532-48B8BAFF3B34}"/>
              </a:ext>
            </a:extLst>
          </p:cNvPr>
          <p:cNvPicPr>
            <a:picLocks noChangeAspect="1"/>
          </p:cNvPicPr>
          <p:nvPr/>
        </p:nvPicPr>
        <p:blipFill>
          <a:blip r:embed="rId3"/>
          <a:stretch>
            <a:fillRect/>
          </a:stretch>
        </p:blipFill>
        <p:spPr>
          <a:xfrm>
            <a:off x="1000005" y="1548938"/>
            <a:ext cx="9104243" cy="3865009"/>
          </a:xfrm>
          <a:prstGeom prst="rect">
            <a:avLst/>
          </a:prstGeom>
        </p:spPr>
      </p:pic>
      <p:pic>
        <p:nvPicPr>
          <p:cNvPr id="7" name="Pladsholder til indhold 6">
            <a:extLst>
              <a:ext uri="{FF2B5EF4-FFF2-40B4-BE49-F238E27FC236}">
                <a16:creationId xmlns:a16="http://schemas.microsoft.com/office/drawing/2014/main" id="{8105B212-037B-460C-814A-3BC8456BDD45}"/>
              </a:ext>
            </a:extLst>
          </p:cNvPr>
          <p:cNvPicPr>
            <a:picLocks noChangeAspect="1"/>
          </p:cNvPicPr>
          <p:nvPr/>
        </p:nvPicPr>
        <p:blipFill>
          <a:blip r:embed="rId3"/>
          <a:stretch>
            <a:fillRect/>
          </a:stretch>
        </p:blipFill>
        <p:spPr>
          <a:xfrm>
            <a:off x="1152405" y="1701338"/>
            <a:ext cx="9104243" cy="3865009"/>
          </a:xfrm>
          <a:prstGeom prst="rect">
            <a:avLst/>
          </a:prstGeom>
        </p:spPr>
      </p:pic>
    </p:spTree>
    <p:extLst>
      <p:ext uri="{BB962C8B-B14F-4D97-AF65-F5344CB8AC3E}">
        <p14:creationId xmlns:p14="http://schemas.microsoft.com/office/powerpoint/2010/main" val="1500895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a:t>PLF–</a:t>
            </a:r>
            <a:r>
              <a:rPr lang="en-US" sz="2400" dirty="0" err="1"/>
              <a:t>cirkel</a:t>
            </a: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Pladsholder til indhold 3">
            <a:extLst>
              <a:ext uri="{FF2B5EF4-FFF2-40B4-BE49-F238E27FC236}">
                <a16:creationId xmlns:a16="http://schemas.microsoft.com/office/drawing/2014/main" id="{260AD8DA-3107-43DC-815C-706C77BFD274}"/>
              </a:ext>
            </a:extLst>
          </p:cNvPr>
          <p:cNvPicPr>
            <a:picLocks noChangeAspect="1"/>
          </p:cNvPicPr>
          <p:nvPr/>
        </p:nvPicPr>
        <p:blipFill>
          <a:blip r:embed="rId3"/>
          <a:stretch>
            <a:fillRect/>
          </a:stretch>
        </p:blipFill>
        <p:spPr>
          <a:xfrm>
            <a:off x="3085054" y="1173192"/>
            <a:ext cx="9827264" cy="5202669"/>
          </a:xfrm>
          <a:prstGeom prst="rect">
            <a:avLst/>
          </a:prstGeom>
        </p:spPr>
      </p:pic>
      <p:graphicFrame>
        <p:nvGraphicFramePr>
          <p:cNvPr id="10" name="Diagram 9">
            <a:extLst>
              <a:ext uri="{FF2B5EF4-FFF2-40B4-BE49-F238E27FC236}">
                <a16:creationId xmlns:a16="http://schemas.microsoft.com/office/drawing/2014/main" id="{4ECA2A1D-7013-4AB0-9C71-C18AC2085834}"/>
              </a:ext>
            </a:extLst>
          </p:cNvPr>
          <p:cNvGraphicFramePr/>
          <p:nvPr>
            <p:extLst>
              <p:ext uri="{D42A27DB-BD31-4B8C-83A1-F6EECF244321}">
                <p14:modId xmlns:p14="http://schemas.microsoft.com/office/powerpoint/2010/main" val="2943741928"/>
              </p:ext>
            </p:extLst>
          </p:nvPr>
        </p:nvGraphicFramePr>
        <p:xfrm>
          <a:off x="131780" y="2406770"/>
          <a:ext cx="3669102" cy="29588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7411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10702"/>
            <a:ext cx="7643250" cy="914400"/>
          </a:xfrm>
        </p:spPr>
        <p:txBody>
          <a:bodyPr/>
          <a:lstStyle/>
          <a:p>
            <a:r>
              <a:rPr lang="en-US" sz="2400" dirty="0" err="1"/>
              <a:t>Teamsamarbejde</a:t>
            </a:r>
            <a:r>
              <a:rPr lang="en-US" sz="2400" dirty="0"/>
              <a:t> </a:t>
            </a:r>
            <a:r>
              <a:rPr lang="en-US" sz="2400" dirty="0" err="1"/>
              <a:t>i</a:t>
            </a:r>
            <a:r>
              <a:rPr lang="en-US" sz="2400" dirty="0"/>
              <a:t> </a:t>
            </a:r>
            <a:r>
              <a:rPr lang="en-US" sz="2400" dirty="0" err="1"/>
              <a:t>dit</a:t>
            </a:r>
            <a:r>
              <a:rPr lang="en-US" sz="2400" dirty="0"/>
              <a:t> team</a:t>
            </a: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descr="Et billede, der indeholder tegning, skitse, Animeret tegnefilm, bord&#10;&#10;Automatisk genereret beskrivelse">
            <a:extLst>
              <a:ext uri="{FF2B5EF4-FFF2-40B4-BE49-F238E27FC236}">
                <a16:creationId xmlns:a16="http://schemas.microsoft.com/office/drawing/2014/main" id="{0609720A-845B-415A-80CC-625DC6861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8043" y="1811488"/>
            <a:ext cx="5395913" cy="3903861"/>
          </a:xfrm>
          <a:prstGeom prst="rect">
            <a:avLst/>
          </a:prstGeom>
        </p:spPr>
      </p:pic>
    </p:spTree>
    <p:extLst>
      <p:ext uri="{BB962C8B-B14F-4D97-AF65-F5344CB8AC3E}">
        <p14:creationId xmlns:p14="http://schemas.microsoft.com/office/powerpoint/2010/main" val="1000175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dirty="0" err="1"/>
              <a:t>Afrunding</a:t>
            </a: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48A418-72C1-4120-8453-E6663DCF3925}"/>
              </a:ext>
            </a:extLst>
          </p:cNvPr>
          <p:cNvSpPr txBox="1"/>
          <p:nvPr/>
        </p:nvSpPr>
        <p:spPr>
          <a:xfrm>
            <a:off x="715736" y="1396539"/>
            <a:ext cx="10760528" cy="4470904"/>
          </a:xfrm>
          <a:prstGeom prst="rect">
            <a:avLst/>
          </a:prstGeom>
          <a:noFill/>
        </p:spPr>
        <p:txBody>
          <a:bodyPr wrap="square" rtlCol="0">
            <a:spAutoFit/>
          </a:bodyPr>
          <a:lstStyle/>
          <a:p>
            <a:pPr lvl="0">
              <a:lnSpc>
                <a:spcPct val="106000"/>
              </a:lnSpc>
            </a:pPr>
            <a:r>
              <a:rPr lang="da-DK" sz="2000" b="1" dirty="0">
                <a:effectLst/>
                <a:ea typeface="Calibri" panose="020F0502020204030204" pitchFamily="34" charset="0"/>
                <a:cs typeface="Times New Roman" panose="02020603050405020304" pitchFamily="18" charset="0"/>
              </a:rPr>
              <a:t>Følgende personer er altid klar til at hjælpe: </a:t>
            </a:r>
          </a:p>
          <a:p>
            <a:pPr lvl="0">
              <a:lnSpc>
                <a:spcPct val="106000"/>
              </a:lnSpc>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b="1" dirty="0">
                <a:effectLst/>
                <a:ea typeface="Calibri" panose="020F0502020204030204" pitchFamily="34" charset="0"/>
                <a:cs typeface="Times New Roman" panose="02020603050405020304" pitchFamily="18" charset="0"/>
              </a:rPr>
              <a:t>Din </a:t>
            </a:r>
            <a:r>
              <a:rPr lang="da-DK" b="1" dirty="0" err="1">
                <a:effectLst/>
                <a:ea typeface="Calibri" panose="020F0502020204030204" pitchFamily="34" charset="0"/>
                <a:cs typeface="Times New Roman" panose="02020603050405020304" pitchFamily="18" charset="0"/>
              </a:rPr>
              <a:t>uddannelsesleder</a:t>
            </a:r>
            <a:r>
              <a:rPr lang="da-DK" b="1" dirty="0">
                <a:effectLst/>
                <a:ea typeface="Calibri" panose="020F0502020204030204" pitchFamily="34" charset="0"/>
                <a:cs typeface="Times New Roman" panose="02020603050405020304" pitchFamily="18" charset="0"/>
              </a:rPr>
              <a:t> og din uddannelseschef</a:t>
            </a:r>
          </a:p>
          <a:p>
            <a:pPr marL="342900" lvl="0" indent="-342900">
              <a:lnSpc>
                <a:spcPct val="106000"/>
              </a:lnSpc>
              <a:buFont typeface="Symbol" panose="05050102010706020507" pitchFamily="18" charset="2"/>
              <a:buChar char=""/>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b="1" dirty="0">
                <a:effectLst/>
                <a:ea typeface="Calibri" panose="020F0502020204030204" pitchFamily="34" charset="0"/>
                <a:cs typeface="Times New Roman" panose="02020603050405020304" pitchFamily="18" charset="0"/>
              </a:rPr>
              <a:t>Din læringsmakker</a:t>
            </a:r>
          </a:p>
          <a:p>
            <a:pPr marL="342900" lvl="0" indent="-342900">
              <a:lnSpc>
                <a:spcPct val="106000"/>
              </a:lnSpc>
              <a:buFont typeface="Symbol" panose="05050102010706020507" pitchFamily="18" charset="2"/>
              <a:buChar char=""/>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b="1" dirty="0">
                <a:effectLst/>
                <a:ea typeface="Calibri" panose="020F0502020204030204" pitchFamily="34" charset="0"/>
                <a:cs typeface="Times New Roman" panose="02020603050405020304" pitchFamily="18" charset="0"/>
              </a:rPr>
              <a:t>Trivselskonsulenterne</a:t>
            </a:r>
            <a:r>
              <a:rPr lang="da-DK" dirty="0">
                <a:effectLst/>
                <a:ea typeface="Calibri" panose="020F0502020204030204" pitchFamily="34" charset="0"/>
                <a:cs typeface="Times New Roman" panose="02020603050405020304" pitchFamily="18" charset="0"/>
              </a:rPr>
              <a:t> Lena Christensen Smed (</a:t>
            </a:r>
            <a:r>
              <a:rPr lang="da-DK" dirty="0" err="1">
                <a:effectLst/>
                <a:ea typeface="Calibri" panose="020F0502020204030204" pitchFamily="34" charset="0"/>
                <a:cs typeface="Times New Roman" panose="02020603050405020304" pitchFamily="18" charset="0"/>
              </a:rPr>
              <a:t>lcsm@mercantec</a:t>
            </a:r>
            <a:r>
              <a:rPr lang="da-DK" dirty="0">
                <a:effectLst/>
                <a:ea typeface="Calibri" panose="020F0502020204030204" pitchFamily="34" charset="0"/>
                <a:cs typeface="Times New Roman" panose="02020603050405020304" pitchFamily="18" charset="0"/>
              </a:rPr>
              <a:t> / 21650641) eller Kim Munksgaard (kdmu@mercantec.dk / 24823376). Med dem kan du drøfte udfordringer med konkrete elever.</a:t>
            </a:r>
          </a:p>
          <a:p>
            <a:pPr marL="342900" lvl="0" indent="-342900">
              <a:lnSpc>
                <a:spcPct val="106000"/>
              </a:lnSpc>
              <a:buFont typeface="Symbol" panose="05050102010706020507" pitchFamily="18" charset="2"/>
              <a:buChar char=""/>
            </a:pPr>
            <a:endParaRPr lang="da-DK" dirty="0">
              <a:effectLst/>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b="1" dirty="0">
                <a:effectLst/>
                <a:ea typeface="Calibri" panose="020F0502020204030204" pitchFamily="34" charset="0"/>
                <a:cs typeface="Times New Roman" panose="02020603050405020304" pitchFamily="18" charset="0"/>
              </a:rPr>
              <a:t>Læsevejleder og specialpædagogisk støtte </a:t>
            </a:r>
            <a:r>
              <a:rPr lang="da-DK" dirty="0">
                <a:effectLst/>
                <a:ea typeface="Calibri" panose="020F0502020204030204" pitchFamily="34" charset="0"/>
                <a:cs typeface="Times New Roman" panose="02020603050405020304" pitchFamily="18" charset="0"/>
              </a:rPr>
              <a:t>ved Christina Dalby Nielsen (cdni@mercantec.dk / 23720795). </a:t>
            </a:r>
            <a:r>
              <a:rPr lang="da-DK" dirty="0">
                <a:ea typeface="Calibri" panose="020F0502020204030204" pitchFamily="34" charset="0"/>
                <a:cs typeface="Times New Roman" panose="02020603050405020304" pitchFamily="18" charset="0"/>
              </a:rPr>
              <a:t>Har du elever, der har problemer med at læse, skrive eller regne, så kan hun hjælpe med at få afdækket, hvordan eleven kan få den støtte, vedkommende har brug for. </a:t>
            </a:r>
            <a:r>
              <a:rPr lang="da-DK" dirty="0">
                <a:effectLst/>
                <a:ea typeface="Calibri" panose="020F0502020204030204" pitchFamily="34" charset="0"/>
                <a:cs typeface="Times New Roman" panose="02020603050405020304" pitchFamily="18" charset="0"/>
              </a:rPr>
              <a:t>Her kan du også få hjælp til elever med fysiske eller psykiske diagnoser, som har brug for ekstra støtte eller særlige hjælpemidler.</a:t>
            </a:r>
          </a:p>
        </p:txBody>
      </p:sp>
    </p:spTree>
    <p:extLst>
      <p:ext uri="{BB962C8B-B14F-4D97-AF65-F5344CB8AC3E}">
        <p14:creationId xmlns:p14="http://schemas.microsoft.com/office/powerpoint/2010/main" val="3156309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F9EA806-B969-4CF8-91A1-46DF5E7508A9}"/>
              </a:ext>
            </a:extLst>
          </p:cNvPr>
          <p:cNvSpPr>
            <a:spLocks noGrp="1"/>
          </p:cNvSpPr>
          <p:nvPr>
            <p:ph sz="half" idx="1"/>
          </p:nvPr>
        </p:nvSpPr>
        <p:spPr/>
        <p:txBody>
          <a:bodyPr/>
          <a:lstStyle/>
          <a:p>
            <a:pPr marL="342900" indent="-342900">
              <a:buAutoNum type="arabicParenR"/>
            </a:pPr>
            <a:r>
              <a:rPr lang="da-DK" dirty="0"/>
              <a:t>Spørgsmål til den pædagogiske introduktion? </a:t>
            </a:r>
          </a:p>
          <a:p>
            <a:endParaRPr lang="da-DK" dirty="0"/>
          </a:p>
          <a:p>
            <a:r>
              <a:rPr lang="da-DK" dirty="0"/>
              <a:t>2) Hvordan befinder du dig i rollen som underviser? </a:t>
            </a:r>
          </a:p>
          <a:p>
            <a:endParaRPr lang="da-DK" dirty="0"/>
          </a:p>
        </p:txBody>
      </p:sp>
      <p:sp>
        <p:nvSpPr>
          <p:cNvPr id="3" name="Titel 2">
            <a:extLst>
              <a:ext uri="{FF2B5EF4-FFF2-40B4-BE49-F238E27FC236}">
                <a16:creationId xmlns:a16="http://schemas.microsoft.com/office/drawing/2014/main" id="{A3A7B026-57A4-4F04-BC42-13792864AD26}"/>
              </a:ext>
            </a:extLst>
          </p:cNvPr>
          <p:cNvSpPr>
            <a:spLocks noGrp="1"/>
          </p:cNvSpPr>
          <p:nvPr>
            <p:ph type="title"/>
          </p:nvPr>
        </p:nvSpPr>
        <p:spPr/>
        <p:txBody>
          <a:bodyPr/>
          <a:lstStyle/>
          <a:p>
            <a:r>
              <a:rPr lang="da-DK" dirty="0"/>
              <a:t>Spørgsmål?</a:t>
            </a:r>
          </a:p>
        </p:txBody>
      </p:sp>
    </p:spTree>
    <p:extLst>
      <p:ext uri="{BB962C8B-B14F-4D97-AF65-F5344CB8AC3E}">
        <p14:creationId xmlns:p14="http://schemas.microsoft.com/office/powerpoint/2010/main" val="3483586687"/>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E4C9BF-C8FD-4288-9414-728AEA4E8FFB}">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customXml/itemProps2.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3.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12765</TotalTime>
  <Words>662</Words>
  <Application>Microsoft Office PowerPoint</Application>
  <PresentationFormat>Widescreen</PresentationFormat>
  <Paragraphs>75</Paragraphs>
  <Slides>10</Slides>
  <Notes>10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Arial</vt:lpstr>
      <vt:lpstr>Calibri</vt:lpstr>
      <vt:lpstr>Symbol</vt:lpstr>
      <vt:lpstr>Verdana</vt:lpstr>
      <vt:lpstr>Mercantec_PowerPointSkabelon</vt:lpstr>
      <vt:lpstr>Mit første år som ny underviser</vt:lpstr>
      <vt:lpstr>Opsamling - undervisningsbesøg (20 min)  </vt:lpstr>
      <vt:lpstr>Undervisning af høj kvalitet  </vt:lpstr>
      <vt:lpstr>Kvalitetsmålinger  </vt:lpstr>
      <vt:lpstr>Kvalitetscirklen  </vt:lpstr>
      <vt:lpstr>De reflekterende dialoger i PLF – hvordan? </vt:lpstr>
      <vt:lpstr>PLF–cirkel </vt:lpstr>
      <vt:lpstr>Teamsamarbejde i dit team </vt:lpstr>
      <vt:lpstr>Afrunding </vt:lpstr>
      <vt:lpstr>Spørgsmål?</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Marie Sandvad Pedersen</cp:lastModifiedBy>
  <cp:revision>59</cp:revision>
  <cp:lastPrinted>2020-01-20T12:45:01Z</cp:lastPrinted>
  <dcterms:created xsi:type="dcterms:W3CDTF">2018-08-26T19:00:14Z</dcterms:created>
  <dcterms:modified xsi:type="dcterms:W3CDTF">2023-08-02T08:06:22Z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