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handoutMasterIdLst>
    <p:handoutMasterId r:id="rId37"/>
  </p:handoutMasterIdLst>
  <p:sldIdLst>
    <p:sldId id="256" r:id="rId5"/>
    <p:sldId id="320" r:id="rId6"/>
    <p:sldId id="332" r:id="rId7"/>
    <p:sldId id="333" r:id="rId8"/>
    <p:sldId id="334" r:id="rId9"/>
    <p:sldId id="335" r:id="rId10"/>
    <p:sldId id="336" r:id="rId11"/>
    <p:sldId id="337" r:id="rId12"/>
    <p:sldId id="338" r:id="rId13"/>
    <p:sldId id="271" r:id="rId14"/>
    <p:sldId id="274" r:id="rId15"/>
    <p:sldId id="273" r:id="rId16"/>
    <p:sldId id="339" r:id="rId17"/>
    <p:sldId id="340" r:id="rId18"/>
    <p:sldId id="341" r:id="rId19"/>
    <p:sldId id="342" r:id="rId20"/>
    <p:sldId id="343" r:id="rId21"/>
    <p:sldId id="392" r:id="rId22"/>
    <p:sldId id="401" r:id="rId23"/>
    <p:sldId id="409" r:id="rId24"/>
    <p:sldId id="344" r:id="rId25"/>
    <p:sldId id="410" r:id="rId26"/>
    <p:sldId id="402" r:id="rId27"/>
    <p:sldId id="403" r:id="rId28"/>
    <p:sldId id="404" r:id="rId29"/>
    <p:sldId id="411" r:id="rId30"/>
    <p:sldId id="405" r:id="rId31"/>
    <p:sldId id="406" r:id="rId32"/>
    <p:sldId id="412" r:id="rId33"/>
    <p:sldId id="407" r:id="rId34"/>
    <p:sldId id="408" r:id="rId35"/>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20"/>
            <p14:sldId id="332"/>
            <p14:sldId id="333"/>
            <p14:sldId id="334"/>
            <p14:sldId id="335"/>
            <p14:sldId id="336"/>
            <p14:sldId id="337"/>
            <p14:sldId id="338"/>
            <p14:sldId id="271"/>
            <p14:sldId id="274"/>
            <p14:sldId id="273"/>
            <p14:sldId id="339"/>
            <p14:sldId id="340"/>
            <p14:sldId id="341"/>
            <p14:sldId id="342"/>
            <p14:sldId id="343"/>
            <p14:sldId id="392"/>
            <p14:sldId id="401"/>
            <p14:sldId id="409"/>
            <p14:sldId id="344"/>
            <p14:sldId id="410"/>
            <p14:sldId id="402"/>
            <p14:sldId id="403"/>
            <p14:sldId id="404"/>
            <p14:sldId id="411"/>
            <p14:sldId id="405"/>
            <p14:sldId id="406"/>
            <p14:sldId id="412"/>
            <p14:sldId id="407"/>
            <p14:sldId id="40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D5DE"/>
    <a:srgbClr val="DBAB95"/>
    <a:srgbClr val="2B7776"/>
    <a:srgbClr val="666633"/>
    <a:srgbClr val="3612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8" autoAdjust="0"/>
    <p:restoredTop sz="96374" autoAdjust="0"/>
  </p:normalViewPr>
  <p:slideViewPr>
    <p:cSldViewPr snapToGrid="0">
      <p:cViewPr varScale="1">
        <p:scale>
          <a:sx n="71" d="100"/>
          <a:sy n="71" d="100"/>
        </p:scale>
        <p:origin x="90" y="516"/>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11860F8-2AA1-D34D-9E7C-7A5F96D0F9F4}" type="datetimeFigureOut">
              <a:rPr lang="en-US" smtClean="0"/>
              <a:t>8/2/2023</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FCA1055-E3DF-46A4-841F-DB9CA14CF536}" type="datetimeFigureOut">
              <a:rPr lang="da-DK" smtClean="0"/>
              <a:t>02-08-2023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9751"/>
            <a:ext cx="2946400" cy="49688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29751"/>
            <a:ext cx="2946400" cy="496888"/>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8" name="Billede 7" descr="Byggetek-LOGO-hvi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46790" y="4032372"/>
            <a:ext cx="3844422" cy="2445468"/>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2AE4523D-C1D0-425B-AB7B-616CB5E79012}" type="datetimeFigureOut">
              <a:rPr lang="da-DK" smtClean="0"/>
              <a:t>02-08-2023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EF19D1E5-F0BB-41CE-9870-85E79014F3C9}" type="slidenum">
              <a:rPr lang="da-DK" smtClean="0"/>
              <a:t>‹nr.›</a:t>
            </a:fld>
            <a:endParaRPr lang="da-DK"/>
          </a:p>
        </p:txBody>
      </p:sp>
    </p:spTree>
    <p:extLst>
      <p:ext uri="{BB962C8B-B14F-4D97-AF65-F5344CB8AC3E}">
        <p14:creationId xmlns:p14="http://schemas.microsoft.com/office/powerpoint/2010/main" val="165480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 id="2147483690" r:id="rId22"/>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uvm.dk/erhvervsuddannelser/nyheder-lovgivning-og-reform/uddannelsesbekendtgoerelser" TargetMode="External"/><Relationship Id="rId2" Type="http://schemas.openxmlformats.org/officeDocument/2006/relationships/hyperlink" Target="https://hentdata.stil.dk/" TargetMode="External"/><Relationship Id="rId1" Type="http://schemas.openxmlformats.org/officeDocument/2006/relationships/slideLayout" Target="../slideLayouts/slideLayout3.xml"/><Relationship Id="rId4" Type="http://schemas.openxmlformats.org/officeDocument/2006/relationships/hyperlink" Target="https://www.retsinformation.dk/eli/lta/2022/555"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a:xfrm>
            <a:off x="1524000" y="3369967"/>
            <a:ext cx="9144000" cy="889049"/>
          </a:xfrm>
        </p:spPr>
        <p:txBody>
          <a:bodyPr>
            <a:normAutofit/>
          </a:bodyPr>
          <a:lstStyle/>
          <a:p>
            <a:r>
              <a:rPr lang="da-DK" dirty="0"/>
              <a:t>Dannelse, læringsmål, feedback, elevtrivsel og bæredygtighed</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Nye undervisere</a:t>
            </a:r>
            <a:br>
              <a:rPr lang="da-DK" dirty="0"/>
            </a:br>
            <a:r>
              <a:rPr lang="da-DK" dirty="0"/>
              <a:t>Erfagruppe-møde</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Velkomst og dagsorden</a:t>
            </a:r>
          </a:p>
        </p:txBody>
      </p:sp>
      <p:sp>
        <p:nvSpPr>
          <p:cNvPr id="7" name="Tekstfelt 6">
            <a:extLst>
              <a:ext uri="{FF2B5EF4-FFF2-40B4-BE49-F238E27FC236}">
                <a16:creationId xmlns:a16="http://schemas.microsoft.com/office/drawing/2014/main" id="{F7259730-A395-456C-9BAB-7B8B234C4A10}"/>
              </a:ext>
            </a:extLst>
          </p:cNvPr>
          <p:cNvSpPr txBox="1"/>
          <p:nvPr/>
        </p:nvSpPr>
        <p:spPr>
          <a:xfrm>
            <a:off x="1094282" y="1169233"/>
            <a:ext cx="10807908" cy="3763851"/>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Velkomst og præsentationsrunde</a:t>
            </a:r>
          </a:p>
          <a:p>
            <a:pPr marL="342900" lvl="0" indent="-342900">
              <a:lnSpc>
                <a:spcPct val="107000"/>
              </a:lnSpc>
              <a:buFont typeface="Symbol" panose="05050102010706020507" pitchFamily="18" charset="2"/>
              <a:buChar char=""/>
            </a:pPr>
            <a:r>
              <a:rPr lang="da-DK" sz="2000" dirty="0">
                <a:latin typeface="Calibri" panose="020F0502020204030204" pitchFamily="34" charset="0"/>
                <a:ea typeface="Calibri" panose="020F0502020204030204" pitchFamily="34" charset="0"/>
                <a:cs typeface="Times New Roman" panose="02020603050405020304" pitchFamily="18" charset="0"/>
              </a:rPr>
              <a:t>U</a:t>
            </a:r>
            <a:r>
              <a:rPr lang="da-DK" sz="2000" dirty="0">
                <a:effectLst/>
                <a:latin typeface="Calibri" panose="020F0502020204030204" pitchFamily="34" charset="0"/>
                <a:ea typeface="Calibri" panose="020F0502020204030204" pitchFamily="34" charset="0"/>
                <a:cs typeface="Times New Roman" panose="02020603050405020304" pitchFamily="18" charset="0"/>
              </a:rPr>
              <a:t>ddannelse vs. dannelse </a:t>
            </a: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Fælles oplæg om læringsmål og feedback </a:t>
            </a:r>
            <a:endParaRPr lang="da-DK"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Hvordan kan man arbejde struktureret med at give eleverne formativ feedback </a:t>
            </a: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Elevtrivsel </a:t>
            </a: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Fælles oplæg om bæredygtighed (5 min)</a:t>
            </a: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Hvilke tre ting (fund, fokusområder), tager hver deltager med sig fra dagens møde?</a:t>
            </a:r>
          </a:p>
          <a:p>
            <a:pPr marL="342900" lvl="0" indent="-342900">
              <a:lnSpc>
                <a:spcPct val="107000"/>
              </a:lnSpc>
              <a:buFont typeface="Symbol" panose="05050102010706020507" pitchFamily="18" charset="2"/>
              <a:buChar char=""/>
            </a:pPr>
            <a:r>
              <a:rPr lang="da-DK" sz="2000" dirty="0">
                <a:effectLst/>
                <a:latin typeface="Calibri" panose="020F0502020204030204" pitchFamily="34" charset="0"/>
                <a:ea typeface="Calibri" panose="020F0502020204030204" pitchFamily="34" charset="0"/>
                <a:cs typeface="Times New Roman" panose="02020603050405020304" pitchFamily="18" charset="0"/>
              </a:rPr>
              <a:t>Afrunding og tak for i dag</a:t>
            </a:r>
          </a:p>
          <a:p>
            <a:pPr marL="457200">
              <a:lnSpc>
                <a:spcPct val="107000"/>
              </a:lnSpc>
              <a:spcAft>
                <a:spcPts val="800"/>
              </a:spcAft>
            </a:pPr>
            <a:r>
              <a:rPr lang="da-DK"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a-DK" sz="20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a-DK" sz="1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9" name="Billede 8">
            <a:extLst>
              <a:ext uri="{FF2B5EF4-FFF2-40B4-BE49-F238E27FC236}">
                <a16:creationId xmlns:a16="http://schemas.microsoft.com/office/drawing/2014/main" id="{331125E7-72F6-4916-984E-C536D15862E8}"/>
              </a:ext>
            </a:extLst>
          </p:cNvPr>
          <p:cNvPicPr>
            <a:picLocks noChangeAspect="1"/>
          </p:cNvPicPr>
          <p:nvPr/>
        </p:nvPicPr>
        <p:blipFill>
          <a:blip r:embed="rId2"/>
          <a:stretch>
            <a:fillRect/>
          </a:stretch>
        </p:blipFill>
        <p:spPr>
          <a:xfrm>
            <a:off x="7000285" y="4107305"/>
            <a:ext cx="5191715" cy="2660754"/>
          </a:xfrm>
          <a:prstGeom prst="rect">
            <a:avLst/>
          </a:prstGeom>
        </p:spPr>
      </p:pic>
    </p:spTree>
    <p:extLst>
      <p:ext uri="{BB962C8B-B14F-4D97-AF65-F5344CB8AC3E}">
        <p14:creationId xmlns:p14="http://schemas.microsoft.com/office/powerpoint/2010/main" val="4005660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t>Ud(</a:t>
            </a:r>
            <a:r>
              <a:rPr lang="da-DK" u="sng" dirty="0"/>
              <a:t>dannelse)</a:t>
            </a:r>
            <a:endParaRPr lang="da-DK" dirty="0"/>
          </a:p>
        </p:txBody>
      </p:sp>
    </p:spTree>
    <p:extLst>
      <p:ext uri="{BB962C8B-B14F-4D97-AF65-F5344CB8AC3E}">
        <p14:creationId xmlns:p14="http://schemas.microsoft.com/office/powerpoint/2010/main" val="2157851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EE617671-DA28-4F7E-BEF7-17AFA494B692}"/>
              </a:ext>
            </a:extLst>
          </p:cNvPr>
          <p:cNvSpPr>
            <a:spLocks noGrp="1"/>
          </p:cNvSpPr>
          <p:nvPr>
            <p:ph sz="half" idx="1"/>
          </p:nvPr>
        </p:nvSpPr>
        <p:spPr/>
        <p:txBody>
          <a:bodyPr/>
          <a:lstStyle/>
          <a:p>
            <a:r>
              <a:rPr lang="da-DK" dirty="0"/>
              <a:t>I moderne betydning er der tale om uddannelse, når aktiviteten er:</a:t>
            </a:r>
          </a:p>
          <a:p>
            <a:endParaRPr lang="da-DK" dirty="0"/>
          </a:p>
          <a:p>
            <a:pPr marL="285750" indent="-285750">
              <a:buFont typeface="Arial" panose="020B0604020202020204" pitchFamily="34" charset="0"/>
              <a:buChar char="•"/>
            </a:pPr>
            <a:r>
              <a:rPr lang="da-DK" dirty="0"/>
              <a:t>Organiseret (på bestemte uddannelsesinstitutioner og beskrevet i lovtekster)</a:t>
            </a:r>
          </a:p>
          <a:p>
            <a:pPr marL="285750" indent="-285750">
              <a:buFont typeface="Arial" panose="020B0604020202020204" pitchFamily="34" charset="0"/>
              <a:buChar char="•"/>
            </a:pPr>
            <a:r>
              <a:rPr lang="da-DK" dirty="0"/>
              <a:t>Systematisk (varetaget af særligt uddannede lærere)</a:t>
            </a:r>
          </a:p>
          <a:p>
            <a:pPr marL="285750" indent="-285750">
              <a:buFont typeface="Arial" panose="020B0604020202020204" pitchFamily="34" charset="0"/>
              <a:buChar char="•"/>
            </a:pPr>
            <a:r>
              <a:rPr lang="da-DK" dirty="0"/>
              <a:t>Kompetencegivende (giver adgang til bestemte erhverv eller videreuddannelse)</a:t>
            </a:r>
          </a:p>
        </p:txBody>
      </p:sp>
      <p:sp>
        <p:nvSpPr>
          <p:cNvPr id="3" name="Titel 2">
            <a:extLst>
              <a:ext uri="{FF2B5EF4-FFF2-40B4-BE49-F238E27FC236}">
                <a16:creationId xmlns:a16="http://schemas.microsoft.com/office/drawing/2014/main" id="{577F7A75-AAD3-4584-A3A8-88799551A9B7}"/>
              </a:ext>
            </a:extLst>
          </p:cNvPr>
          <p:cNvSpPr>
            <a:spLocks noGrp="1"/>
          </p:cNvSpPr>
          <p:nvPr>
            <p:ph type="title"/>
          </p:nvPr>
        </p:nvSpPr>
        <p:spPr/>
        <p:txBody>
          <a:bodyPr/>
          <a:lstStyle/>
          <a:p>
            <a:r>
              <a:rPr lang="da-DK" dirty="0"/>
              <a:t>Uddannelse og dannelse</a:t>
            </a:r>
          </a:p>
        </p:txBody>
      </p:sp>
      <p:pic>
        <p:nvPicPr>
          <p:cNvPr id="6" name="Billede 5">
            <a:extLst>
              <a:ext uri="{FF2B5EF4-FFF2-40B4-BE49-F238E27FC236}">
                <a16:creationId xmlns:a16="http://schemas.microsoft.com/office/drawing/2014/main" id="{265FFD68-CB1D-4074-9A99-804251608B5B}"/>
              </a:ext>
            </a:extLst>
          </p:cNvPr>
          <p:cNvPicPr>
            <a:picLocks noChangeAspect="1"/>
          </p:cNvPicPr>
          <p:nvPr/>
        </p:nvPicPr>
        <p:blipFill>
          <a:blip r:embed="rId2"/>
          <a:stretch>
            <a:fillRect/>
          </a:stretch>
        </p:blipFill>
        <p:spPr>
          <a:xfrm>
            <a:off x="8083244" y="4079438"/>
            <a:ext cx="3261226" cy="2428407"/>
          </a:xfrm>
          <a:prstGeom prst="rect">
            <a:avLst/>
          </a:prstGeom>
        </p:spPr>
      </p:pic>
    </p:spTree>
    <p:extLst>
      <p:ext uri="{BB962C8B-B14F-4D97-AF65-F5344CB8AC3E}">
        <p14:creationId xmlns:p14="http://schemas.microsoft.com/office/powerpoint/2010/main" val="378996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595B802-B02C-49B9-90A7-1C8BC8B218D0}"/>
              </a:ext>
            </a:extLst>
          </p:cNvPr>
          <p:cNvSpPr>
            <a:spLocks noGrp="1"/>
          </p:cNvSpPr>
          <p:nvPr>
            <p:ph sz="half" idx="1"/>
          </p:nvPr>
        </p:nvSpPr>
        <p:spPr>
          <a:xfrm>
            <a:off x="847607" y="939339"/>
            <a:ext cx="8724040" cy="6312543"/>
          </a:xfrm>
        </p:spPr>
        <p:txBody>
          <a:bodyPr>
            <a:normAutofit/>
          </a:bodyPr>
          <a:lstStyle/>
          <a:p>
            <a:r>
              <a:rPr lang="da-DK" b="1" dirty="0"/>
              <a:t>Dannelse er et mere abstrakt og bredt begreb end uddannelse. </a:t>
            </a:r>
          </a:p>
          <a:p>
            <a:endParaRPr lang="da-DK" dirty="0"/>
          </a:p>
          <a:p>
            <a:r>
              <a:rPr lang="da-DK" dirty="0"/>
              <a:t>Dannelse handler om de mere almene og </a:t>
            </a:r>
            <a:r>
              <a:rPr lang="da-DK" i="1" dirty="0"/>
              <a:t>alsidige kompetencer, både de sociale og personlige, som eleven skal opnå og som skal være med til at gøre eleven livsduelig.</a:t>
            </a:r>
          </a:p>
          <a:p>
            <a:endParaRPr lang="da-DK" b="1" dirty="0"/>
          </a:p>
          <a:p>
            <a:endParaRPr lang="da-DK" b="1" dirty="0"/>
          </a:p>
          <a:p>
            <a:endParaRPr lang="da-DK" b="1" dirty="0"/>
          </a:p>
          <a:p>
            <a:endParaRPr lang="da-DK" b="1" dirty="0"/>
          </a:p>
          <a:p>
            <a:endParaRPr lang="da-DK" b="1" dirty="0"/>
          </a:p>
          <a:p>
            <a:r>
              <a:rPr lang="da-DK" b="1" dirty="0"/>
              <a:t>I vores pædagogiske strategi skriver vi bl.a., at vi i vores arbejde med elevernes dannelse har særlig vægt på:</a:t>
            </a:r>
            <a:endParaRPr lang="da-DK" i="1" dirty="0"/>
          </a:p>
          <a:p>
            <a:pPr algn="l"/>
            <a:r>
              <a:rPr lang="da-DK" i="1" dirty="0"/>
              <a:t>...arbejdsmarkedet, omverdensforståelse og demokratiske værdier. </a:t>
            </a:r>
          </a:p>
          <a:p>
            <a:pPr algn="l"/>
            <a:endParaRPr lang="da-DK" i="1" dirty="0"/>
          </a:p>
        </p:txBody>
      </p:sp>
      <p:sp>
        <p:nvSpPr>
          <p:cNvPr id="3" name="Titel 2">
            <a:extLst>
              <a:ext uri="{FF2B5EF4-FFF2-40B4-BE49-F238E27FC236}">
                <a16:creationId xmlns:a16="http://schemas.microsoft.com/office/drawing/2014/main" id="{9AF94FC5-C583-4B40-A6B8-DC675FD0E045}"/>
              </a:ext>
            </a:extLst>
          </p:cNvPr>
          <p:cNvSpPr>
            <a:spLocks noGrp="1"/>
          </p:cNvSpPr>
          <p:nvPr>
            <p:ph type="title"/>
          </p:nvPr>
        </p:nvSpPr>
        <p:spPr/>
        <p:txBody>
          <a:bodyPr/>
          <a:lstStyle/>
          <a:p>
            <a:r>
              <a:rPr lang="da-DK" dirty="0"/>
              <a:t>Dannelse</a:t>
            </a:r>
          </a:p>
        </p:txBody>
      </p:sp>
      <p:pic>
        <p:nvPicPr>
          <p:cNvPr id="5" name="Billede 4">
            <a:extLst>
              <a:ext uri="{FF2B5EF4-FFF2-40B4-BE49-F238E27FC236}">
                <a16:creationId xmlns:a16="http://schemas.microsoft.com/office/drawing/2014/main" id="{581C5607-4986-4185-A885-9A1FB99CCC04}"/>
              </a:ext>
            </a:extLst>
          </p:cNvPr>
          <p:cNvPicPr>
            <a:picLocks noChangeAspect="1"/>
          </p:cNvPicPr>
          <p:nvPr/>
        </p:nvPicPr>
        <p:blipFill>
          <a:blip r:embed="rId2"/>
          <a:stretch>
            <a:fillRect/>
          </a:stretch>
        </p:blipFill>
        <p:spPr>
          <a:xfrm>
            <a:off x="8529403" y="2619705"/>
            <a:ext cx="3662597" cy="1839869"/>
          </a:xfrm>
          <a:prstGeom prst="rect">
            <a:avLst/>
          </a:prstGeom>
        </p:spPr>
      </p:pic>
    </p:spTree>
    <p:extLst>
      <p:ext uri="{BB962C8B-B14F-4D97-AF65-F5344CB8AC3E}">
        <p14:creationId xmlns:p14="http://schemas.microsoft.com/office/powerpoint/2010/main" val="1029507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F3862733-F3A3-437C-8819-2CFA803E2A41}"/>
              </a:ext>
            </a:extLst>
          </p:cNvPr>
          <p:cNvSpPr>
            <a:spLocks noGrp="1"/>
          </p:cNvSpPr>
          <p:nvPr>
            <p:ph sz="half" idx="1"/>
          </p:nvPr>
        </p:nvSpPr>
        <p:spPr>
          <a:xfrm>
            <a:off x="847607" y="1123200"/>
            <a:ext cx="5875475" cy="4611600"/>
          </a:xfrm>
        </p:spPr>
        <p:txBody>
          <a:bodyPr>
            <a:normAutofit/>
          </a:bodyPr>
          <a:lstStyle/>
          <a:p>
            <a:endParaRPr lang="da-DK" sz="2400" b="1" dirty="0">
              <a:effectLst/>
              <a:latin typeface="Calibri" panose="020F0502020204030204" pitchFamily="34" charset="0"/>
              <a:ea typeface="Calibri" panose="020F0502020204030204" pitchFamily="34" charset="0"/>
              <a:cs typeface="Times New Roman" panose="02020603050405020304" pitchFamily="18" charset="0"/>
            </a:endParaRPr>
          </a:p>
          <a:p>
            <a:endParaRPr lang="da-DK" sz="2400" b="1" dirty="0">
              <a:latin typeface="Calibri" panose="020F0502020204030204" pitchFamily="34" charset="0"/>
              <a:ea typeface="Calibri" panose="020F0502020204030204" pitchFamily="34" charset="0"/>
              <a:cs typeface="Times New Roman" panose="02020603050405020304" pitchFamily="18" charset="0"/>
            </a:endParaRPr>
          </a:p>
          <a:p>
            <a:r>
              <a:rPr lang="da-DK" sz="2400" b="1" i="1" dirty="0">
                <a:effectLst/>
                <a:latin typeface="Calibri" panose="020F0502020204030204" pitchFamily="34" charset="0"/>
                <a:ea typeface="Calibri" panose="020F0502020204030204" pitchFamily="34" charset="0"/>
                <a:cs typeface="Times New Roman" panose="02020603050405020304" pitchFamily="18" charset="0"/>
              </a:rPr>
              <a:t>Hvilke dannelsesmål/dannelsesidealer tænker I, der er for jeres elever? </a:t>
            </a:r>
            <a:endParaRPr lang="da-DK" sz="2400" b="1" i="1" dirty="0"/>
          </a:p>
        </p:txBody>
      </p:sp>
      <p:sp>
        <p:nvSpPr>
          <p:cNvPr id="3" name="Titel 2">
            <a:extLst>
              <a:ext uri="{FF2B5EF4-FFF2-40B4-BE49-F238E27FC236}">
                <a16:creationId xmlns:a16="http://schemas.microsoft.com/office/drawing/2014/main" id="{66536B37-A56D-412D-886A-1C55AF626E4B}"/>
              </a:ext>
            </a:extLst>
          </p:cNvPr>
          <p:cNvSpPr>
            <a:spLocks noGrp="1"/>
          </p:cNvSpPr>
          <p:nvPr>
            <p:ph type="title"/>
          </p:nvPr>
        </p:nvSpPr>
        <p:spPr/>
        <p:txBody>
          <a:bodyPr/>
          <a:lstStyle/>
          <a:p>
            <a:r>
              <a:rPr lang="da-DK" dirty="0"/>
              <a:t>Dannelse – Brainstorm og fælles drøftelse</a:t>
            </a:r>
          </a:p>
        </p:txBody>
      </p:sp>
      <p:pic>
        <p:nvPicPr>
          <p:cNvPr id="5" name="Billede 4">
            <a:extLst>
              <a:ext uri="{FF2B5EF4-FFF2-40B4-BE49-F238E27FC236}">
                <a16:creationId xmlns:a16="http://schemas.microsoft.com/office/drawing/2014/main" id="{89E0B280-E56C-4450-8B20-D8D085316E54}"/>
              </a:ext>
            </a:extLst>
          </p:cNvPr>
          <p:cNvPicPr>
            <a:picLocks noChangeAspect="1"/>
          </p:cNvPicPr>
          <p:nvPr/>
        </p:nvPicPr>
        <p:blipFill>
          <a:blip r:embed="rId2"/>
          <a:stretch>
            <a:fillRect/>
          </a:stretch>
        </p:blipFill>
        <p:spPr>
          <a:xfrm>
            <a:off x="6473143" y="1348155"/>
            <a:ext cx="4871250" cy="4161689"/>
          </a:xfrm>
          <a:prstGeom prst="rect">
            <a:avLst/>
          </a:prstGeom>
        </p:spPr>
      </p:pic>
    </p:spTree>
    <p:extLst>
      <p:ext uri="{BB962C8B-B14F-4D97-AF65-F5344CB8AC3E}">
        <p14:creationId xmlns:p14="http://schemas.microsoft.com/office/powerpoint/2010/main" val="3450484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C6CD7C6-DD88-46A8-811C-92F1680931D4}"/>
              </a:ext>
            </a:extLst>
          </p:cNvPr>
          <p:cNvPicPr>
            <a:picLocks noChangeAspect="1"/>
          </p:cNvPicPr>
          <p:nvPr/>
        </p:nvPicPr>
        <p:blipFill>
          <a:blip r:embed="rId2"/>
          <a:stretch>
            <a:fillRect/>
          </a:stretch>
        </p:blipFill>
        <p:spPr>
          <a:xfrm>
            <a:off x="6555550" y="979348"/>
            <a:ext cx="4936761" cy="4900327"/>
          </a:xfrm>
          <a:prstGeom prst="rect">
            <a:avLst/>
          </a:prstGeom>
        </p:spPr>
      </p:pic>
      <p:sp>
        <p:nvSpPr>
          <p:cNvPr id="3" name="Titel 2">
            <a:extLst>
              <a:ext uri="{FF2B5EF4-FFF2-40B4-BE49-F238E27FC236}">
                <a16:creationId xmlns:a16="http://schemas.microsoft.com/office/drawing/2014/main" id="{2F6FFA4C-0F8A-4432-BAB5-E2145935B1BC}"/>
              </a:ext>
            </a:extLst>
          </p:cNvPr>
          <p:cNvSpPr>
            <a:spLocks noGrp="1"/>
          </p:cNvSpPr>
          <p:nvPr>
            <p:ph type="title"/>
          </p:nvPr>
        </p:nvSpPr>
        <p:spPr/>
        <p:txBody>
          <a:bodyPr/>
          <a:lstStyle/>
          <a:p>
            <a:r>
              <a:rPr lang="da-DK" dirty="0"/>
              <a:t>Dannelse – Brainstorm og fælles drøftelse</a:t>
            </a:r>
          </a:p>
        </p:txBody>
      </p:sp>
      <p:sp>
        <p:nvSpPr>
          <p:cNvPr id="8" name="Pladsholder til indhold 1">
            <a:extLst>
              <a:ext uri="{FF2B5EF4-FFF2-40B4-BE49-F238E27FC236}">
                <a16:creationId xmlns:a16="http://schemas.microsoft.com/office/drawing/2014/main" id="{C5405E6E-4E59-45D5-9F6F-46BA8DBE4256}"/>
              </a:ext>
            </a:extLst>
          </p:cNvPr>
          <p:cNvSpPr txBox="1">
            <a:spLocks/>
          </p:cNvSpPr>
          <p:nvPr/>
        </p:nvSpPr>
        <p:spPr>
          <a:xfrm>
            <a:off x="580856" y="1893748"/>
            <a:ext cx="7038755" cy="237710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7000"/>
              </a:lnSpc>
            </a:pPr>
            <a:endParaRPr lang="da-DK" sz="2400" i="1"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pPr>
            <a:r>
              <a:rPr lang="da-DK" sz="2400" i="1" dirty="0">
                <a:latin typeface="Calibri" panose="020F0502020204030204" pitchFamily="34" charset="0"/>
                <a:ea typeface="Calibri" panose="020F0502020204030204" pitchFamily="34" charset="0"/>
                <a:cs typeface="Times New Roman" panose="02020603050405020304" pitchFamily="18" charset="0"/>
              </a:rPr>
              <a:t>Hvad kræver disse dannelsesidealer af jer og af undervisningen?</a:t>
            </a:r>
          </a:p>
          <a:p>
            <a:pPr lvl="1">
              <a:lnSpc>
                <a:spcPct val="107000"/>
              </a:lnSpc>
              <a:spcAft>
                <a:spcPts val="800"/>
              </a:spcAft>
            </a:pPr>
            <a:r>
              <a:rPr lang="da-DK" sz="2400" i="1" dirty="0">
                <a:latin typeface="Calibri" panose="020F0502020204030204" pitchFamily="34" charset="0"/>
                <a:ea typeface="Calibri" panose="020F0502020204030204" pitchFamily="34" charset="0"/>
                <a:cs typeface="Times New Roman" panose="02020603050405020304" pitchFamily="18" charset="0"/>
              </a:rPr>
              <a:t>Hvordan kan man arbejde med elevernes progression i forhold til dannelse? </a:t>
            </a:r>
          </a:p>
          <a:p>
            <a:endParaRPr lang="da-DK" dirty="0"/>
          </a:p>
        </p:txBody>
      </p:sp>
    </p:spTree>
    <p:extLst>
      <p:ext uri="{BB962C8B-B14F-4D97-AF65-F5344CB8AC3E}">
        <p14:creationId xmlns:p14="http://schemas.microsoft.com/office/powerpoint/2010/main" val="892761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194B515A-38F9-461D-A62F-E5DE7BCB6277}"/>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E78BCC54-74F5-4B91-A568-CB36044DD310}"/>
              </a:ext>
            </a:extLst>
          </p:cNvPr>
          <p:cNvSpPr>
            <a:spLocks noGrp="1"/>
          </p:cNvSpPr>
          <p:nvPr>
            <p:ph type="title"/>
          </p:nvPr>
        </p:nvSpPr>
        <p:spPr/>
        <p:txBody>
          <a:bodyPr/>
          <a:lstStyle/>
          <a:p>
            <a:r>
              <a:rPr lang="da-DK" dirty="0"/>
              <a:t>Læringsmål og feedback</a:t>
            </a:r>
          </a:p>
        </p:txBody>
      </p:sp>
    </p:spTree>
    <p:extLst>
      <p:ext uri="{BB962C8B-B14F-4D97-AF65-F5344CB8AC3E}">
        <p14:creationId xmlns:p14="http://schemas.microsoft.com/office/powerpoint/2010/main" val="4077043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075F05C-0BE5-4CA7-891A-70CA5D294985}"/>
              </a:ext>
            </a:extLst>
          </p:cNvPr>
          <p:cNvSpPr>
            <a:spLocks noGrp="1"/>
          </p:cNvSpPr>
          <p:nvPr>
            <p:ph type="title"/>
          </p:nvPr>
        </p:nvSpPr>
        <p:spPr/>
        <p:txBody>
          <a:bodyPr/>
          <a:lstStyle/>
          <a:p>
            <a:r>
              <a:rPr lang="da-DK" dirty="0"/>
              <a:t>Læringsmål vs. dannelsesmål</a:t>
            </a:r>
          </a:p>
        </p:txBody>
      </p:sp>
      <p:sp>
        <p:nvSpPr>
          <p:cNvPr id="5" name="Tekstfelt 4">
            <a:extLst>
              <a:ext uri="{FF2B5EF4-FFF2-40B4-BE49-F238E27FC236}">
                <a16:creationId xmlns:a16="http://schemas.microsoft.com/office/drawing/2014/main" id="{42641181-6DE3-4C66-BD32-FEBBAADD78E4}"/>
              </a:ext>
            </a:extLst>
          </p:cNvPr>
          <p:cNvSpPr txBox="1"/>
          <p:nvPr/>
        </p:nvSpPr>
        <p:spPr>
          <a:xfrm>
            <a:off x="847606" y="1396539"/>
            <a:ext cx="10649849" cy="1754326"/>
          </a:xfrm>
          <a:prstGeom prst="rect">
            <a:avLst/>
          </a:prstGeom>
          <a:noFill/>
        </p:spPr>
        <p:txBody>
          <a:bodyPr wrap="square">
            <a:spAutoFit/>
          </a:bodyPr>
          <a:lstStyle/>
          <a:p>
            <a:r>
              <a:rPr lang="da-DK" b="1" i="1" dirty="0"/>
              <a:t>Hvad kan eleven, når hun/han er har været gennem et forløb? </a:t>
            </a:r>
          </a:p>
          <a:p>
            <a:endParaRPr lang="da-DK" dirty="0"/>
          </a:p>
          <a:p>
            <a:r>
              <a:rPr lang="da-DK" dirty="0"/>
              <a:t>vs. </a:t>
            </a:r>
          </a:p>
          <a:p>
            <a:endParaRPr lang="da-DK" dirty="0"/>
          </a:p>
          <a:p>
            <a:r>
              <a:rPr lang="da-DK" b="1" i="1" dirty="0"/>
              <a:t>Hvilke personlige almenmenneskelige færdigheder og egenskaber har eleven, efter endt uddannelse hos os?</a:t>
            </a:r>
          </a:p>
        </p:txBody>
      </p:sp>
      <p:pic>
        <p:nvPicPr>
          <p:cNvPr id="7" name="Billede 6">
            <a:extLst>
              <a:ext uri="{FF2B5EF4-FFF2-40B4-BE49-F238E27FC236}">
                <a16:creationId xmlns:a16="http://schemas.microsoft.com/office/drawing/2014/main" id="{CE236401-F6E9-49BB-A946-7F5571788C14}"/>
              </a:ext>
            </a:extLst>
          </p:cNvPr>
          <p:cNvPicPr>
            <a:picLocks noChangeAspect="1"/>
          </p:cNvPicPr>
          <p:nvPr/>
        </p:nvPicPr>
        <p:blipFill>
          <a:blip r:embed="rId2"/>
          <a:stretch>
            <a:fillRect/>
          </a:stretch>
        </p:blipFill>
        <p:spPr>
          <a:xfrm>
            <a:off x="1810285" y="3429000"/>
            <a:ext cx="3350935" cy="2428214"/>
          </a:xfrm>
          <a:prstGeom prst="rect">
            <a:avLst/>
          </a:prstGeom>
        </p:spPr>
      </p:pic>
    </p:spTree>
    <p:extLst>
      <p:ext uri="{BB962C8B-B14F-4D97-AF65-F5344CB8AC3E}">
        <p14:creationId xmlns:p14="http://schemas.microsoft.com/office/powerpoint/2010/main" val="1594089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sz="half" idx="1"/>
          </p:nvPr>
        </p:nvSpPr>
        <p:spPr/>
        <p:txBody>
          <a:bodyPr>
            <a:normAutofit/>
          </a:bodyPr>
          <a:lstStyle/>
          <a:p>
            <a:r>
              <a:rPr lang="da-DK" dirty="0"/>
              <a:t>Hvis du underviser i et beskrevet fag på hovedforløbet, så er der i uddannelsesordningen tilknyttet en række målpinde til faget. Find uddannelsesordningen her: </a:t>
            </a:r>
            <a:r>
              <a:rPr lang="da-DK" dirty="0">
                <a:hlinkClick r:id="rId2"/>
              </a:rPr>
              <a:t>https://hentdata.stil.dk/</a:t>
            </a:r>
            <a:endParaRPr lang="da-DK" dirty="0"/>
          </a:p>
          <a:p>
            <a:r>
              <a:rPr lang="da-DK" dirty="0"/>
              <a:t>Hvis du underviser på grundforløbet, så er der i uddannelsesbekendtgørelsen en række kompetencer, som eleven skal opnå forud for optagelse på hovedforløbet. Find uddannelsesbekendtgørelserne her: </a:t>
            </a:r>
            <a:r>
              <a:rPr lang="da-DK" dirty="0">
                <a:hlinkClick r:id="rId3"/>
              </a:rPr>
              <a:t>Uddannelsesbekendtgørelser | Børne– og Undervisningsministeriet (uvm.dk)</a:t>
            </a:r>
            <a:endParaRPr lang="da-DK" dirty="0"/>
          </a:p>
          <a:p>
            <a:r>
              <a:rPr lang="da-DK" dirty="0"/>
              <a:t>Hvis du underviser i et grundfag, så tag afsæt i de faglige mål for faget samt færdigheds- og vidensmålene. Find dem i grundfagsbekendtgørelsen. Find det her:</a:t>
            </a:r>
          </a:p>
          <a:p>
            <a:pPr marL="0" indent="0">
              <a:buNone/>
            </a:pPr>
            <a:r>
              <a:rPr lang="da-DK" dirty="0">
                <a:hlinkClick r:id="rId4"/>
              </a:rPr>
              <a:t>Bekendtgørelse om grundfag, erhvervsfag, erhvervsrettet andetsprogsdansk og kombinationsfag i erhvervsuddannelserne og om adgangskurser til erhvervsuddannelserne (retsinformation.dk)</a:t>
            </a:r>
            <a:r>
              <a:rPr lang="da-DK" dirty="0"/>
              <a:t> </a:t>
            </a:r>
          </a:p>
          <a:p>
            <a:pPr marL="0" indent="0">
              <a:buNone/>
            </a:pPr>
            <a:endParaRPr lang="da-DK" dirty="0"/>
          </a:p>
          <a:p>
            <a:pPr marL="0" indent="0">
              <a:buNone/>
            </a:pPr>
            <a:endParaRPr lang="da-DK" dirty="0"/>
          </a:p>
          <a:p>
            <a:pPr marL="0" indent="0">
              <a:buNone/>
            </a:pPr>
            <a:endParaRPr lang="da-DK" dirty="0"/>
          </a:p>
        </p:txBody>
      </p:sp>
      <p:sp>
        <p:nvSpPr>
          <p:cNvPr id="2" name="Titel 1"/>
          <p:cNvSpPr>
            <a:spLocks noGrp="1"/>
          </p:cNvSpPr>
          <p:nvPr>
            <p:ph type="title"/>
          </p:nvPr>
        </p:nvSpPr>
        <p:spPr/>
        <p:txBody>
          <a:bodyPr/>
          <a:lstStyle/>
          <a:p>
            <a:r>
              <a:rPr lang="da-DK" dirty="0"/>
              <a:t>Find målpindene for faget/aktiviteten</a:t>
            </a:r>
          </a:p>
        </p:txBody>
      </p:sp>
    </p:spTree>
    <p:extLst>
      <p:ext uri="{BB962C8B-B14F-4D97-AF65-F5344CB8AC3E}">
        <p14:creationId xmlns:p14="http://schemas.microsoft.com/office/powerpoint/2010/main" val="1231870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sz="half" idx="1"/>
          </p:nvPr>
        </p:nvSpPr>
        <p:spPr/>
        <p:txBody>
          <a:bodyPr>
            <a:normAutofit/>
          </a:bodyPr>
          <a:lstStyle/>
          <a:p>
            <a:pPr marL="0" indent="0">
              <a:buNone/>
            </a:pPr>
            <a:r>
              <a:rPr lang="da-DK" dirty="0"/>
              <a:t>Læringsmålene er et redskab, du som underviser skal bruge til at skabe fokus på, hvad eleverne skal lære i det forløb, der planlægges. Læringsmålene er </a:t>
            </a:r>
            <a:r>
              <a:rPr lang="da-DK" b="1" u="sng" dirty="0"/>
              <a:t>IKKE det samme som målpinde, </a:t>
            </a:r>
            <a:r>
              <a:rPr lang="da-DK" dirty="0"/>
              <a:t>men det er en omsætning af målpinde, således elever og andre kan udlede, hvad der helt konkret forventes, de </a:t>
            </a:r>
            <a:r>
              <a:rPr lang="da-DK" u="sng" dirty="0"/>
              <a:t>kan</a:t>
            </a:r>
            <a:r>
              <a:rPr lang="da-DK" dirty="0"/>
              <a:t>, når forløbet er færdig. Læringsmålene skal være tilpasset elevernes forudsætninger samtidig med, at de sigter mod målpindene. </a:t>
            </a:r>
          </a:p>
          <a:p>
            <a:pPr marL="0" indent="0">
              <a:buNone/>
            </a:pPr>
            <a:endParaRPr lang="da-DK" dirty="0"/>
          </a:p>
          <a:p>
            <a:pPr marL="0" indent="0">
              <a:buNone/>
            </a:pPr>
            <a:r>
              <a:rPr lang="da-DK" dirty="0"/>
              <a:t>Læringsmålene skal således hjælpe dig med at tydeliggøre for eleverne, hvad de skal lære. Derfor skal læringsmålene også skrives i forståelige formuleringer for eleverne. Det kan hjælpe eleverne med at holde fokus på, hvad deres næste skridt på vejen skal være, for at de når det, de skal lære. </a:t>
            </a:r>
          </a:p>
        </p:txBody>
      </p:sp>
      <p:sp>
        <p:nvSpPr>
          <p:cNvPr id="2" name="Titel 1"/>
          <p:cNvSpPr>
            <a:spLocks noGrp="1"/>
          </p:cNvSpPr>
          <p:nvPr>
            <p:ph type="title"/>
          </p:nvPr>
        </p:nvSpPr>
        <p:spPr/>
        <p:txBody>
          <a:bodyPr/>
          <a:lstStyle/>
          <a:p>
            <a:r>
              <a:rPr lang="da-DK" dirty="0"/>
              <a:t>Hvad er læringsmål</a:t>
            </a:r>
          </a:p>
        </p:txBody>
      </p:sp>
      <p:pic>
        <p:nvPicPr>
          <p:cNvPr id="5" name="Billede 4">
            <a:extLst>
              <a:ext uri="{FF2B5EF4-FFF2-40B4-BE49-F238E27FC236}">
                <a16:creationId xmlns:a16="http://schemas.microsoft.com/office/drawing/2014/main" id="{845607D1-1769-4B2F-8BB1-D8C9B3C17693}"/>
              </a:ext>
            </a:extLst>
          </p:cNvPr>
          <p:cNvPicPr>
            <a:picLocks noChangeAspect="1"/>
          </p:cNvPicPr>
          <p:nvPr/>
        </p:nvPicPr>
        <p:blipFill>
          <a:blip r:embed="rId2"/>
          <a:stretch>
            <a:fillRect/>
          </a:stretch>
        </p:blipFill>
        <p:spPr>
          <a:xfrm>
            <a:off x="7669607" y="4676932"/>
            <a:ext cx="3853448" cy="1940686"/>
          </a:xfrm>
          <a:prstGeom prst="rect">
            <a:avLst/>
          </a:prstGeom>
        </p:spPr>
      </p:pic>
    </p:spTree>
    <p:extLst>
      <p:ext uri="{BB962C8B-B14F-4D97-AF65-F5344CB8AC3E}">
        <p14:creationId xmlns:p14="http://schemas.microsoft.com/office/powerpoint/2010/main" val="221162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sz="half" idx="1"/>
          </p:nvPr>
        </p:nvSpPr>
        <p:spPr/>
        <p:txBody>
          <a:bodyPr>
            <a:normAutofit/>
          </a:bodyPr>
          <a:lstStyle/>
          <a:p>
            <a:r>
              <a:rPr lang="da-DK" dirty="0"/>
              <a:t>Gruppér målpindene eller vælg de mest centrale målpinde ud for faget/aktiviteten</a:t>
            </a:r>
          </a:p>
          <a:p>
            <a:r>
              <a:rPr lang="da-DK" dirty="0"/>
              <a:t>Du kan nu gå i gang med at beskrive læringsmål. </a:t>
            </a:r>
          </a:p>
          <a:p>
            <a:pPr lvl="2"/>
            <a:endParaRPr lang="da-DK" dirty="0"/>
          </a:p>
          <a:p>
            <a:pPr lvl="2"/>
            <a:r>
              <a:rPr lang="da-DK" b="1" u="sng" dirty="0"/>
              <a:t>Læringsmålene formuleres ”Eleverne kan…” /”Du kan…”</a:t>
            </a:r>
          </a:p>
          <a:p>
            <a:pPr lvl="2"/>
            <a:r>
              <a:rPr lang="da-DK" dirty="0"/>
              <a:t>Læringsmålene skal være konkrete. Lad være med at bruge ”og”, men vær i stedet konkret i det enkelte læringsmål</a:t>
            </a:r>
          </a:p>
          <a:p>
            <a:pPr lvl="2"/>
            <a:r>
              <a:rPr lang="da-DK" dirty="0"/>
              <a:t>Lav få læringsmål, der giver tydelig fokus for hele forløbet</a:t>
            </a:r>
          </a:p>
          <a:p>
            <a:pPr lvl="2"/>
            <a:r>
              <a:rPr lang="da-DK" dirty="0"/>
              <a:t>Læringsmålene skal have fokus på det nye, som eleverne skal lære</a:t>
            </a:r>
            <a:endParaRPr lang="da-DK" b="1" u="sng" dirty="0"/>
          </a:p>
          <a:p>
            <a:pPr lvl="2"/>
            <a:r>
              <a:rPr lang="da-DK" dirty="0"/>
              <a:t>Ministeriet anbefaler max 3- 4 læringsmål for et undervisningsforløb på 12 lektioner, da for mange læringsmål kan gøre det svært at følge op på og evaluere, i hvilket omfang eleverne når målene. </a:t>
            </a:r>
          </a:p>
          <a:p>
            <a:pPr lvl="2"/>
            <a:r>
              <a:rPr lang="da-DK" dirty="0"/>
              <a:t>Når du har lavet dine læringsmål så krydstjek dem ved at spørge dig selv. </a:t>
            </a:r>
            <a:r>
              <a:rPr lang="da-DK" i="1" dirty="0"/>
              <a:t>”Hvis eleven kan det, der er formuleret i læringsmålene. Er han/hun så i grove træk dækket ind i forhold til målpindene i faget?”</a:t>
            </a:r>
            <a:endParaRPr lang="da-DK" dirty="0"/>
          </a:p>
          <a:p>
            <a:pPr lvl="2"/>
            <a:r>
              <a:rPr lang="da-DK" dirty="0"/>
              <a:t>Start altid en aktivitet op med at ridse læringsmålene op. Når du evaluerer, så evaluer op mod læringsmålene</a:t>
            </a:r>
          </a:p>
          <a:p>
            <a:pPr lvl="2"/>
            <a:r>
              <a:rPr lang="da-DK" dirty="0"/>
              <a:t>Bliver eleverne stillet en projektopgave, så tydeliggør/skriv hvad læringsmålene er </a:t>
            </a:r>
          </a:p>
        </p:txBody>
      </p:sp>
      <p:sp>
        <p:nvSpPr>
          <p:cNvPr id="2" name="Titel 1"/>
          <p:cNvSpPr>
            <a:spLocks noGrp="1"/>
          </p:cNvSpPr>
          <p:nvPr>
            <p:ph type="title"/>
          </p:nvPr>
        </p:nvSpPr>
        <p:spPr/>
        <p:txBody>
          <a:bodyPr/>
          <a:lstStyle/>
          <a:p>
            <a:r>
              <a:rPr lang="da-DK" dirty="0"/>
              <a:t>Lav læringsmål </a:t>
            </a:r>
          </a:p>
        </p:txBody>
      </p:sp>
    </p:spTree>
    <p:extLst>
      <p:ext uri="{BB962C8B-B14F-4D97-AF65-F5344CB8AC3E}">
        <p14:creationId xmlns:p14="http://schemas.microsoft.com/office/powerpoint/2010/main" val="93617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90033DE-58DE-4ADC-B11E-11ACF220166C}"/>
              </a:ext>
            </a:extLst>
          </p:cNvPr>
          <p:cNvSpPr>
            <a:spLocks noGrp="1"/>
          </p:cNvSpPr>
          <p:nvPr>
            <p:ph sz="half" idx="1"/>
          </p:nvPr>
        </p:nvSpPr>
        <p:spPr>
          <a:xfrm>
            <a:off x="652658" y="2673630"/>
            <a:ext cx="10675525" cy="4611600"/>
          </a:xfrm>
        </p:spPr>
        <p:txBody>
          <a:bodyPr>
            <a:normAutofit/>
          </a:bodyPr>
          <a:lstStyle/>
          <a:p>
            <a:endParaRPr lang="da-DK" dirty="0"/>
          </a:p>
          <a:p>
            <a:endParaRPr lang="da-DK" dirty="0"/>
          </a:p>
          <a:p>
            <a:r>
              <a:rPr lang="da-DK" dirty="0"/>
              <a:t>Erling Lars Dale (Norsk professor i pædagogik): </a:t>
            </a:r>
          </a:p>
          <a:p>
            <a:r>
              <a:rPr lang="da-DK" i="1" dirty="0"/>
              <a:t>"Undervisning er målrettede aktiviteter for at realisere læring, hvor deltagerne eksisterer og er til stede for hinanden som lærer og elev. Undervisning er planlagt læring, hvor læreplanen bliver realiseret inden for en social interaktion mellem lærer og elev. God undervisning sætter læring i gang, men læringen fuldbyrdes ved elevernes egen hjælp" </a:t>
            </a:r>
          </a:p>
          <a:p>
            <a:endParaRPr lang="da-DK" dirty="0"/>
          </a:p>
        </p:txBody>
      </p:sp>
      <p:sp>
        <p:nvSpPr>
          <p:cNvPr id="3" name="Titel 2">
            <a:extLst>
              <a:ext uri="{FF2B5EF4-FFF2-40B4-BE49-F238E27FC236}">
                <a16:creationId xmlns:a16="http://schemas.microsoft.com/office/drawing/2014/main" id="{5A38893B-1C46-4062-9AB6-84544B6BC995}"/>
              </a:ext>
            </a:extLst>
          </p:cNvPr>
          <p:cNvSpPr>
            <a:spLocks noGrp="1"/>
          </p:cNvSpPr>
          <p:nvPr>
            <p:ph type="title"/>
          </p:nvPr>
        </p:nvSpPr>
        <p:spPr/>
        <p:txBody>
          <a:bodyPr/>
          <a:lstStyle/>
          <a:p>
            <a:r>
              <a:rPr lang="da-DK" dirty="0"/>
              <a:t>Hvad er undervisning? </a:t>
            </a:r>
          </a:p>
        </p:txBody>
      </p:sp>
      <p:pic>
        <p:nvPicPr>
          <p:cNvPr id="5" name="Billede 4">
            <a:extLst>
              <a:ext uri="{FF2B5EF4-FFF2-40B4-BE49-F238E27FC236}">
                <a16:creationId xmlns:a16="http://schemas.microsoft.com/office/drawing/2014/main" id="{51118CDE-4DB7-4199-96C4-E45425AE163E}"/>
              </a:ext>
            </a:extLst>
          </p:cNvPr>
          <p:cNvPicPr>
            <a:picLocks noChangeAspect="1"/>
          </p:cNvPicPr>
          <p:nvPr/>
        </p:nvPicPr>
        <p:blipFill>
          <a:blip r:embed="rId2"/>
          <a:stretch>
            <a:fillRect/>
          </a:stretch>
        </p:blipFill>
        <p:spPr>
          <a:xfrm>
            <a:off x="1003691" y="939338"/>
            <a:ext cx="6401449" cy="1953383"/>
          </a:xfrm>
          <a:prstGeom prst="rect">
            <a:avLst/>
          </a:prstGeom>
        </p:spPr>
      </p:pic>
    </p:spTree>
    <p:extLst>
      <p:ext uri="{BB962C8B-B14F-4D97-AF65-F5344CB8AC3E}">
        <p14:creationId xmlns:p14="http://schemas.microsoft.com/office/powerpoint/2010/main" val="153710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6821695-B996-433E-99FD-09FD93907FA7}"/>
              </a:ext>
            </a:extLst>
          </p:cNvPr>
          <p:cNvSpPr>
            <a:spLocks noGrp="1"/>
          </p:cNvSpPr>
          <p:nvPr>
            <p:ph sz="half" idx="1"/>
          </p:nvPr>
        </p:nvSpPr>
        <p:spPr>
          <a:xfrm>
            <a:off x="847530" y="1139251"/>
            <a:ext cx="10675525" cy="5236609"/>
          </a:xfrm>
        </p:spPr>
        <p:txBody>
          <a:bodyPr>
            <a:normAutofit fontScale="85000" lnSpcReduction="20000"/>
          </a:bodyPr>
          <a:lstStyle/>
          <a:p>
            <a:r>
              <a:rPr lang="da-DK" dirty="0"/>
              <a:t>På </a:t>
            </a:r>
            <a:r>
              <a:rPr lang="da-DK" dirty="0" err="1"/>
              <a:t>wikipedia</a:t>
            </a:r>
            <a:r>
              <a:rPr lang="da-DK" dirty="0"/>
              <a:t> defineres undervisning således:</a:t>
            </a:r>
          </a:p>
          <a:p>
            <a:endParaRPr lang="da-DK" dirty="0"/>
          </a:p>
          <a:p>
            <a:r>
              <a:rPr lang="da-DK" dirty="0"/>
              <a:t> ”Undervisning er et systematisk tilrettelagt forløb, der sigter mod at eleverne erhverver sig indsigt, kundskaber og færdigheder inden for et læreemne. Det er ofte samfundsbestemt, hvilke emner det er passende at undervise i. Læring kan dog også ske under andre former end ved målrettet undervisning. F.eks. sker det, når børnene efterligner forældre, andre voksne eller deres legekammerater og leger, at de gør ligesom rollemodellerne. Undervisningens effektivitet afhænger af et vellykket samspil af flere faktorer: </a:t>
            </a:r>
          </a:p>
          <a:p>
            <a:pPr marL="285750" indent="-285750">
              <a:buFont typeface="Arial" panose="020B0604020202020204" pitchFamily="34" charset="0"/>
              <a:buChar char="•"/>
            </a:pPr>
            <a:r>
              <a:rPr lang="da-DK" dirty="0"/>
              <a:t>Samfundet og forældrene må støtte og opmuntre elever og lærere under læreprocessen</a:t>
            </a:r>
          </a:p>
          <a:p>
            <a:pPr marL="285750" indent="-285750">
              <a:buFont typeface="Arial" panose="020B0604020202020204" pitchFamily="34" charset="0"/>
              <a:buChar char="•"/>
            </a:pPr>
            <a:r>
              <a:rPr lang="da-DK" dirty="0"/>
              <a:t>Indholdet må have sammenhæng med elevernes tilværelse uden for undervisningssituationen</a:t>
            </a:r>
          </a:p>
          <a:p>
            <a:pPr marL="285750" indent="-285750">
              <a:buFont typeface="Arial" panose="020B0604020202020204" pitchFamily="34" charset="0"/>
              <a:buChar char="•"/>
            </a:pPr>
            <a:r>
              <a:rPr lang="da-DK" dirty="0"/>
              <a:t>Indholdet må opleves som vedkommende for eleverne</a:t>
            </a:r>
          </a:p>
          <a:p>
            <a:pPr marL="285750" indent="-285750">
              <a:buFont typeface="Arial" panose="020B0604020202020204" pitchFamily="34" charset="0"/>
              <a:buChar char="•"/>
            </a:pPr>
            <a:r>
              <a:rPr lang="da-DK" dirty="0"/>
              <a:t>Indholdet i undervisningen må have en sværhedsgrad, som gør det krævende, men ikke umuligt for eleverne at lære sig det</a:t>
            </a:r>
          </a:p>
          <a:p>
            <a:pPr marL="285750" indent="-285750">
              <a:buFont typeface="Arial" panose="020B0604020202020204" pitchFamily="34" charset="0"/>
              <a:buChar char="•"/>
            </a:pPr>
            <a:r>
              <a:rPr lang="da-DK" dirty="0"/>
              <a:t>Undervisningsmetoderne må understøtte og ikke hindre elevernes læring</a:t>
            </a:r>
          </a:p>
          <a:p>
            <a:pPr marL="285750" indent="-285750">
              <a:buFont typeface="Arial" panose="020B0604020202020204" pitchFamily="34" charset="0"/>
              <a:buChar char="•"/>
            </a:pPr>
            <a:r>
              <a:rPr lang="da-DK" dirty="0"/>
              <a:t> Undervisningens forløb må være tilrettelagt på en måde, så eleverne oplever, at der er styr på tingene, men også åbenhed overfor spontane behov eller ønsker</a:t>
            </a:r>
          </a:p>
          <a:p>
            <a:pPr marL="285750" indent="-285750">
              <a:buFont typeface="Arial" panose="020B0604020202020204" pitchFamily="34" charset="0"/>
              <a:buChar char="•"/>
            </a:pPr>
            <a:r>
              <a:rPr lang="da-DK" dirty="0"/>
              <a:t>Lokaler, indretning og undervisningsmaterialer eller læremidler må svare til indhold og metode i undervisningen </a:t>
            </a:r>
          </a:p>
          <a:p>
            <a:pPr marL="285750" indent="-285750">
              <a:buFont typeface="Arial" panose="020B0604020202020204" pitchFamily="34" charset="0"/>
              <a:buChar char="•"/>
            </a:pPr>
            <a:r>
              <a:rPr lang="da-DK" dirty="0"/>
              <a:t>Lærerne må have en baggrundsviden og en pædagogisk færdighed, der gør det muligt for eleverne at lære stoffet</a:t>
            </a:r>
          </a:p>
          <a:p>
            <a:pPr marL="285750" indent="-285750">
              <a:buFont typeface="Arial" panose="020B0604020202020204" pitchFamily="34" charset="0"/>
              <a:buChar char="•"/>
            </a:pPr>
            <a:r>
              <a:rPr lang="da-DK" dirty="0"/>
              <a:t>Skemalægning og årsplaner må understøtte og ikke hindre elevernes læring</a:t>
            </a:r>
          </a:p>
        </p:txBody>
      </p:sp>
      <p:sp>
        <p:nvSpPr>
          <p:cNvPr id="3" name="Titel 2">
            <a:extLst>
              <a:ext uri="{FF2B5EF4-FFF2-40B4-BE49-F238E27FC236}">
                <a16:creationId xmlns:a16="http://schemas.microsoft.com/office/drawing/2014/main" id="{397D4931-F33A-4814-BB6E-B4FE4A7EE193}"/>
              </a:ext>
            </a:extLst>
          </p:cNvPr>
          <p:cNvSpPr>
            <a:spLocks noGrp="1"/>
          </p:cNvSpPr>
          <p:nvPr>
            <p:ph type="title"/>
          </p:nvPr>
        </p:nvSpPr>
        <p:spPr/>
        <p:txBody>
          <a:bodyPr/>
          <a:lstStyle/>
          <a:p>
            <a:r>
              <a:rPr lang="da-DK" dirty="0"/>
              <a:t>Undervisning</a:t>
            </a:r>
          </a:p>
        </p:txBody>
      </p:sp>
    </p:spTree>
    <p:extLst>
      <p:ext uri="{BB962C8B-B14F-4D97-AF65-F5344CB8AC3E}">
        <p14:creationId xmlns:p14="http://schemas.microsoft.com/office/powerpoint/2010/main" val="428923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C7A3F48-01FB-4D05-867A-EFFE014150BB}"/>
              </a:ext>
            </a:extLst>
          </p:cNvPr>
          <p:cNvSpPr>
            <a:spLocks noGrp="1"/>
          </p:cNvSpPr>
          <p:nvPr>
            <p:ph sz="half" idx="1"/>
          </p:nvPr>
        </p:nvSpPr>
        <p:spPr/>
        <p:txBody>
          <a:bodyPr/>
          <a:lstStyle/>
          <a:p>
            <a:r>
              <a:rPr lang="da-DK" dirty="0"/>
              <a:t>Knud Illeris (Dansk læringsforsker): </a:t>
            </a:r>
          </a:p>
          <a:p>
            <a:endParaRPr lang="da-DK" dirty="0"/>
          </a:p>
          <a:p>
            <a:r>
              <a:rPr lang="da-DK" dirty="0"/>
              <a:t>"Læring er enhver proces, der hos levende organismer fører til en varig kapacitetsændring, og som ikke kun skyldes glemsel, biologisk modning eller aldring”</a:t>
            </a:r>
          </a:p>
          <a:p>
            <a:endParaRPr lang="da-DK" dirty="0"/>
          </a:p>
          <a:p>
            <a:endParaRPr lang="da-DK" dirty="0"/>
          </a:p>
          <a:p>
            <a:r>
              <a:rPr lang="da-DK" b="1" dirty="0"/>
              <a:t>Det er vigtigt at være bevidst om, at undervisning og læring IKKE er det samme. Derfor kan du heller ikke bare regne med, at eleverne lærer det, du underviser dem i.</a:t>
            </a:r>
          </a:p>
        </p:txBody>
      </p:sp>
      <p:sp>
        <p:nvSpPr>
          <p:cNvPr id="3" name="Titel 2">
            <a:extLst>
              <a:ext uri="{FF2B5EF4-FFF2-40B4-BE49-F238E27FC236}">
                <a16:creationId xmlns:a16="http://schemas.microsoft.com/office/drawing/2014/main" id="{2A3986D0-56A1-4122-A0C1-71EDCC545433}"/>
              </a:ext>
            </a:extLst>
          </p:cNvPr>
          <p:cNvSpPr>
            <a:spLocks noGrp="1"/>
          </p:cNvSpPr>
          <p:nvPr>
            <p:ph type="title"/>
          </p:nvPr>
        </p:nvSpPr>
        <p:spPr/>
        <p:txBody>
          <a:bodyPr/>
          <a:lstStyle/>
          <a:p>
            <a:r>
              <a:rPr lang="da-DK" dirty="0"/>
              <a:t>Læring</a:t>
            </a:r>
          </a:p>
        </p:txBody>
      </p:sp>
      <p:pic>
        <p:nvPicPr>
          <p:cNvPr id="5" name="Billede 4">
            <a:extLst>
              <a:ext uri="{FF2B5EF4-FFF2-40B4-BE49-F238E27FC236}">
                <a16:creationId xmlns:a16="http://schemas.microsoft.com/office/drawing/2014/main" id="{82B5CC11-902D-42BE-9583-9A52E763B1E4}"/>
              </a:ext>
            </a:extLst>
          </p:cNvPr>
          <p:cNvPicPr>
            <a:picLocks noChangeAspect="1"/>
          </p:cNvPicPr>
          <p:nvPr/>
        </p:nvPicPr>
        <p:blipFill>
          <a:blip r:embed="rId2"/>
          <a:stretch>
            <a:fillRect/>
          </a:stretch>
        </p:blipFill>
        <p:spPr>
          <a:xfrm>
            <a:off x="8788374" y="4555175"/>
            <a:ext cx="3403626" cy="2302825"/>
          </a:xfrm>
          <a:prstGeom prst="rect">
            <a:avLst/>
          </a:prstGeom>
        </p:spPr>
      </p:pic>
    </p:spTree>
    <p:extLst>
      <p:ext uri="{BB962C8B-B14F-4D97-AF65-F5344CB8AC3E}">
        <p14:creationId xmlns:p14="http://schemas.microsoft.com/office/powerpoint/2010/main" val="511038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2530235-7D68-460F-9C7E-62285A79691A}"/>
              </a:ext>
            </a:extLst>
          </p:cNvPr>
          <p:cNvSpPr>
            <a:spLocks noGrp="1"/>
          </p:cNvSpPr>
          <p:nvPr>
            <p:ph sz="half" idx="1"/>
          </p:nvPr>
        </p:nvSpPr>
        <p:spPr/>
        <p:txBody>
          <a:bodyPr/>
          <a:lstStyle/>
          <a:p>
            <a:r>
              <a:rPr lang="da-DK" dirty="0"/>
              <a:t>Øvelse</a:t>
            </a:r>
          </a:p>
        </p:txBody>
      </p:sp>
      <p:sp>
        <p:nvSpPr>
          <p:cNvPr id="3" name="Titel 2">
            <a:extLst>
              <a:ext uri="{FF2B5EF4-FFF2-40B4-BE49-F238E27FC236}">
                <a16:creationId xmlns:a16="http://schemas.microsoft.com/office/drawing/2014/main" id="{0B02D674-DDD1-44C0-ADF5-942949212CAB}"/>
              </a:ext>
            </a:extLst>
          </p:cNvPr>
          <p:cNvSpPr>
            <a:spLocks noGrp="1"/>
          </p:cNvSpPr>
          <p:nvPr>
            <p:ph type="title"/>
          </p:nvPr>
        </p:nvSpPr>
        <p:spPr/>
        <p:txBody>
          <a:bodyPr/>
          <a:lstStyle/>
          <a:p>
            <a:r>
              <a:rPr lang="da-DK" dirty="0"/>
              <a:t>Tegn et Hus</a:t>
            </a:r>
          </a:p>
        </p:txBody>
      </p:sp>
    </p:spTree>
    <p:extLst>
      <p:ext uri="{BB962C8B-B14F-4D97-AF65-F5344CB8AC3E}">
        <p14:creationId xmlns:p14="http://schemas.microsoft.com/office/powerpoint/2010/main" val="48076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28B03F96-8834-47DC-AF7B-F263FF5F2F8B}"/>
              </a:ext>
            </a:extLst>
          </p:cNvPr>
          <p:cNvPicPr>
            <a:picLocks noGrp="1" noChangeAspect="1"/>
          </p:cNvPicPr>
          <p:nvPr>
            <p:ph sz="half" idx="1"/>
          </p:nvPr>
        </p:nvPicPr>
        <p:blipFill>
          <a:blip r:embed="rId2"/>
          <a:stretch>
            <a:fillRect/>
          </a:stretch>
        </p:blipFill>
        <p:spPr>
          <a:xfrm>
            <a:off x="8261285" y="3666305"/>
            <a:ext cx="2924175" cy="2505075"/>
          </a:xfrm>
        </p:spPr>
      </p:pic>
      <p:sp>
        <p:nvSpPr>
          <p:cNvPr id="3" name="Titel 2">
            <a:extLst>
              <a:ext uri="{FF2B5EF4-FFF2-40B4-BE49-F238E27FC236}">
                <a16:creationId xmlns:a16="http://schemas.microsoft.com/office/drawing/2014/main" id="{F4A868AA-5640-4A1D-926A-81BACD8B92B8}"/>
              </a:ext>
            </a:extLst>
          </p:cNvPr>
          <p:cNvSpPr>
            <a:spLocks noGrp="1"/>
          </p:cNvSpPr>
          <p:nvPr>
            <p:ph type="title"/>
          </p:nvPr>
        </p:nvSpPr>
        <p:spPr/>
        <p:txBody>
          <a:bodyPr/>
          <a:lstStyle/>
          <a:p>
            <a:r>
              <a:rPr lang="da-DK" dirty="0"/>
              <a:t>Hvad kendetegner et godt læringsmål?</a:t>
            </a:r>
          </a:p>
        </p:txBody>
      </p:sp>
    </p:spTree>
    <p:extLst>
      <p:ext uri="{BB962C8B-B14F-4D97-AF65-F5344CB8AC3E}">
        <p14:creationId xmlns:p14="http://schemas.microsoft.com/office/powerpoint/2010/main" val="1040478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sz="half" idx="1"/>
          </p:nvPr>
        </p:nvSpPr>
        <p:spPr/>
        <p:txBody>
          <a:bodyPr/>
          <a:lstStyle/>
          <a:p>
            <a:r>
              <a:rPr lang="da-DK" dirty="0"/>
              <a:t>Feedback kan være særdeles virksomt i forhold til læringsfremgang.</a:t>
            </a:r>
          </a:p>
          <a:p>
            <a:endParaRPr lang="da-DK" dirty="0"/>
          </a:p>
          <a:p>
            <a:r>
              <a:rPr lang="da-DK" dirty="0" err="1"/>
              <a:t>Summativ</a:t>
            </a:r>
            <a:r>
              <a:rPr lang="da-DK" dirty="0"/>
              <a:t> vurdering og formativ vurdering (vurdering af læring eller vurdering for læring?): Broen mellem undervisning og læring</a:t>
            </a:r>
          </a:p>
          <a:p>
            <a:pPr marL="0" indent="0">
              <a:buNone/>
            </a:pPr>
            <a:endParaRPr lang="da-DK" dirty="0"/>
          </a:p>
          <a:p>
            <a:pPr lvl="1"/>
            <a:r>
              <a:rPr lang="da-DK" sz="1600" dirty="0"/>
              <a:t>Det er ikke vurderingsformen, der afgør, om den er </a:t>
            </a:r>
            <a:r>
              <a:rPr lang="da-DK" sz="1600" dirty="0" err="1"/>
              <a:t>summativ</a:t>
            </a:r>
            <a:r>
              <a:rPr lang="da-DK" sz="1600" dirty="0"/>
              <a:t> eller formativ (Marie </a:t>
            </a:r>
            <a:r>
              <a:rPr lang="da-DK" sz="1600" dirty="0" err="1"/>
              <a:t>Neergard</a:t>
            </a:r>
            <a:r>
              <a:rPr lang="da-DK" sz="1600" dirty="0"/>
              <a:t>, 2018)</a:t>
            </a:r>
          </a:p>
          <a:p>
            <a:pPr marL="457200" lvl="1" indent="0">
              <a:buNone/>
            </a:pPr>
            <a:endParaRPr lang="da-DK" dirty="0"/>
          </a:p>
          <a:p>
            <a:r>
              <a:rPr lang="da-DK" dirty="0"/>
              <a:t>John </a:t>
            </a:r>
            <a:r>
              <a:rPr lang="da-DK" dirty="0" err="1"/>
              <a:t>Hattie</a:t>
            </a:r>
            <a:r>
              <a:rPr lang="da-DK" dirty="0"/>
              <a:t>:</a:t>
            </a:r>
          </a:p>
          <a:p>
            <a:pPr marL="0" indent="0">
              <a:buNone/>
            </a:pPr>
            <a:endParaRPr lang="da-DK" dirty="0"/>
          </a:p>
          <a:p>
            <a:pPr marL="0" indent="0">
              <a:buNone/>
            </a:pPr>
            <a:endParaRPr lang="da-DK" dirty="0"/>
          </a:p>
          <a:p>
            <a:pPr marL="0" indent="0">
              <a:buNone/>
            </a:pPr>
            <a:endParaRPr lang="da-DK" dirty="0"/>
          </a:p>
          <a:p>
            <a:pPr marL="0" indent="0">
              <a:buNone/>
            </a:pPr>
            <a:endParaRPr lang="da-DK" dirty="0"/>
          </a:p>
          <a:p>
            <a:pPr marL="0" indent="0">
              <a:buNone/>
            </a:pPr>
            <a:endParaRPr lang="da-DK" dirty="0"/>
          </a:p>
          <a:p>
            <a:pPr marL="0" indent="0">
              <a:buNone/>
            </a:pPr>
            <a:endParaRPr lang="da-DK" dirty="0"/>
          </a:p>
        </p:txBody>
      </p:sp>
      <p:sp>
        <p:nvSpPr>
          <p:cNvPr id="2" name="Titel 1"/>
          <p:cNvSpPr>
            <a:spLocks noGrp="1"/>
          </p:cNvSpPr>
          <p:nvPr>
            <p:ph type="title"/>
          </p:nvPr>
        </p:nvSpPr>
        <p:spPr/>
        <p:txBody>
          <a:bodyPr/>
          <a:lstStyle/>
          <a:p>
            <a:r>
              <a:rPr lang="da-DK" dirty="0"/>
              <a:t>Feedback </a:t>
            </a:r>
          </a:p>
        </p:txBody>
      </p:sp>
      <p:sp>
        <p:nvSpPr>
          <p:cNvPr id="4" name="Tekstfelt 3"/>
          <p:cNvSpPr txBox="1"/>
          <p:nvPr/>
        </p:nvSpPr>
        <p:spPr>
          <a:xfrm>
            <a:off x="847607" y="4068437"/>
            <a:ext cx="10188254" cy="2723823"/>
          </a:xfrm>
          <a:prstGeom prst="rect">
            <a:avLst/>
          </a:prstGeom>
          <a:solidFill>
            <a:srgbClr val="FF5050"/>
          </a:solidFill>
        </p:spPr>
        <p:txBody>
          <a:bodyPr wrap="square" rtlCol="0">
            <a:spAutoFit/>
          </a:bodyPr>
          <a:lstStyle/>
          <a:p>
            <a:pPr>
              <a:lnSpc>
                <a:spcPct val="150000"/>
              </a:lnSpc>
            </a:pPr>
            <a:r>
              <a:rPr lang="da-DK" dirty="0">
                <a:solidFill>
                  <a:schemeClr val="bg1"/>
                </a:solidFill>
              </a:rPr>
              <a:t>De tre spørgsmål i effektiv feedback:</a:t>
            </a:r>
          </a:p>
          <a:p>
            <a:pPr algn="ctr">
              <a:lnSpc>
                <a:spcPct val="150000"/>
              </a:lnSpc>
            </a:pPr>
            <a:r>
              <a:rPr lang="da-DK" dirty="0">
                <a:solidFill>
                  <a:schemeClr val="bg1"/>
                </a:solidFill>
              </a:rPr>
              <a:t>------------------------------------------------------------------------------------------------</a:t>
            </a:r>
          </a:p>
          <a:p>
            <a:pPr marL="285750" indent="-285750">
              <a:lnSpc>
                <a:spcPct val="150000"/>
              </a:lnSpc>
              <a:buFont typeface="Arial" panose="020B0604020202020204" pitchFamily="34" charset="0"/>
              <a:buChar char="•"/>
            </a:pPr>
            <a:r>
              <a:rPr lang="da-DK" dirty="0" err="1">
                <a:solidFill>
                  <a:schemeClr val="bg1"/>
                </a:solidFill>
              </a:rPr>
              <a:t>Feed</a:t>
            </a:r>
            <a:r>
              <a:rPr lang="da-DK" dirty="0">
                <a:solidFill>
                  <a:schemeClr val="bg1"/>
                </a:solidFill>
              </a:rPr>
              <a:t> up: Hvor er jeg på vej hen? Hvad er mine læringsmål?</a:t>
            </a:r>
          </a:p>
          <a:p>
            <a:pPr marL="285750" indent="-285750">
              <a:lnSpc>
                <a:spcPct val="150000"/>
              </a:lnSpc>
              <a:buFont typeface="Arial" panose="020B0604020202020204" pitchFamily="34" charset="0"/>
              <a:buChar char="•"/>
            </a:pPr>
            <a:r>
              <a:rPr lang="da-DK" dirty="0">
                <a:solidFill>
                  <a:schemeClr val="bg1"/>
                </a:solidFill>
              </a:rPr>
              <a:t>Feedback: Hvor er jeg nu? Hvordan klarer jeg mig, hvilke fremskridt har jeg gjort?</a:t>
            </a:r>
          </a:p>
          <a:p>
            <a:pPr marL="285750" indent="-285750">
              <a:lnSpc>
                <a:spcPct val="150000"/>
              </a:lnSpc>
              <a:buFont typeface="Arial" panose="020B0604020202020204" pitchFamily="34" charset="0"/>
              <a:buChar char="•"/>
            </a:pPr>
            <a:r>
              <a:rPr lang="da-DK" dirty="0" err="1">
                <a:solidFill>
                  <a:schemeClr val="bg1"/>
                </a:solidFill>
              </a:rPr>
              <a:t>Feed</a:t>
            </a:r>
            <a:r>
              <a:rPr lang="da-DK" dirty="0">
                <a:solidFill>
                  <a:schemeClr val="bg1"/>
                </a:solidFill>
              </a:rPr>
              <a:t> forward: Hvordan kommer jeg videre? Hvilke aktiviteter skal der til for at gøre fremskridt herfra?</a:t>
            </a:r>
          </a:p>
          <a:p>
            <a:pPr marL="285750"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3304875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p:cNvPicPr>
            <a:picLocks noGrp="1" noChangeAspect="1"/>
          </p:cNvPicPr>
          <p:nvPr>
            <p:ph sz="half" idx="1"/>
          </p:nvPr>
        </p:nvPicPr>
        <p:blipFill>
          <a:blip r:embed="rId2"/>
          <a:stretch>
            <a:fillRect/>
          </a:stretch>
        </p:blipFill>
        <p:spPr>
          <a:xfrm>
            <a:off x="847725" y="2879480"/>
            <a:ext cx="10675938" cy="1980102"/>
          </a:xfrm>
          <a:prstGeom prst="rect">
            <a:avLst/>
          </a:prstGeom>
        </p:spPr>
      </p:pic>
      <p:sp>
        <p:nvSpPr>
          <p:cNvPr id="3" name="Titel 2">
            <a:extLst>
              <a:ext uri="{FF2B5EF4-FFF2-40B4-BE49-F238E27FC236}">
                <a16:creationId xmlns:a16="http://schemas.microsoft.com/office/drawing/2014/main" id="{94F358C0-8F61-45F6-A9B0-C89B070114E1}"/>
              </a:ext>
            </a:extLst>
          </p:cNvPr>
          <p:cNvSpPr>
            <a:spLocks noGrp="1"/>
          </p:cNvSpPr>
          <p:nvPr>
            <p:ph type="title"/>
          </p:nvPr>
        </p:nvSpPr>
        <p:spPr/>
        <p:txBody>
          <a:bodyPr/>
          <a:lstStyle/>
          <a:p>
            <a:r>
              <a:rPr lang="da-DK" dirty="0"/>
              <a:t>Effektiv feedback</a:t>
            </a:r>
          </a:p>
        </p:txBody>
      </p:sp>
    </p:spTree>
    <p:extLst>
      <p:ext uri="{BB962C8B-B14F-4D97-AF65-F5344CB8AC3E}">
        <p14:creationId xmlns:p14="http://schemas.microsoft.com/office/powerpoint/2010/main" val="620699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EC44B3E0-3B1F-4242-96D2-15EB2931E391}"/>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4A7C7D86-D605-48A7-BDF3-BEBB33AEAFCB}"/>
              </a:ext>
            </a:extLst>
          </p:cNvPr>
          <p:cNvSpPr>
            <a:spLocks noGrp="1"/>
          </p:cNvSpPr>
          <p:nvPr>
            <p:ph type="title"/>
          </p:nvPr>
        </p:nvSpPr>
        <p:spPr/>
        <p:txBody>
          <a:bodyPr/>
          <a:lstStyle/>
          <a:p>
            <a:r>
              <a:rPr lang="da-DK" dirty="0"/>
              <a:t>Feedback - drøftelse</a:t>
            </a:r>
          </a:p>
        </p:txBody>
      </p:sp>
    </p:spTree>
    <p:extLst>
      <p:ext uri="{BB962C8B-B14F-4D97-AF65-F5344CB8AC3E}">
        <p14:creationId xmlns:p14="http://schemas.microsoft.com/office/powerpoint/2010/main" val="1783895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A81D534-DC30-4E7A-B913-2E40F76928D0}"/>
              </a:ext>
            </a:extLst>
          </p:cNvPr>
          <p:cNvSpPr>
            <a:spLocks noGrp="1"/>
          </p:cNvSpPr>
          <p:nvPr>
            <p:ph sz="half" idx="1"/>
          </p:nvPr>
        </p:nvSpPr>
        <p:spPr/>
        <p:txBody>
          <a:bodyPr/>
          <a:lstStyle/>
          <a:p>
            <a:pPr marL="285750" indent="-285750">
              <a:buFont typeface="Arial" panose="020B0604020202020204" pitchFamily="34" charset="0"/>
              <a:buChar char="•"/>
            </a:pPr>
            <a:r>
              <a:rPr lang="da-DK" dirty="0"/>
              <a:t>Hvordan kan man arbejde struktureret med at give eleverne formativ feedback?</a:t>
            </a:r>
          </a:p>
          <a:p>
            <a:pPr marL="285750" indent="-285750">
              <a:buFont typeface="Arial" panose="020B0604020202020204" pitchFamily="34" charset="0"/>
              <a:buChar char="•"/>
            </a:pPr>
            <a:r>
              <a:rPr lang="da-DK" dirty="0"/>
              <a:t>Kan du komme i tanke om konkrete metoder til at arbejde struktureret med feedback?</a:t>
            </a:r>
          </a:p>
          <a:p>
            <a:pPr marL="285750" indent="-285750">
              <a:buFont typeface="Arial" panose="020B0604020202020204" pitchFamily="34" charset="0"/>
              <a:buChar char="•"/>
            </a:pPr>
            <a:r>
              <a:rPr lang="da-DK" dirty="0"/>
              <a:t>Kan du komme i tanke om konkrete metoder til at give eleverne mere feedback?</a:t>
            </a:r>
          </a:p>
        </p:txBody>
      </p:sp>
      <p:sp>
        <p:nvSpPr>
          <p:cNvPr id="3" name="Titel 2">
            <a:extLst>
              <a:ext uri="{FF2B5EF4-FFF2-40B4-BE49-F238E27FC236}">
                <a16:creationId xmlns:a16="http://schemas.microsoft.com/office/drawing/2014/main" id="{9313C557-5599-40FB-AC53-D8F91C510856}"/>
              </a:ext>
            </a:extLst>
          </p:cNvPr>
          <p:cNvSpPr>
            <a:spLocks noGrp="1"/>
          </p:cNvSpPr>
          <p:nvPr>
            <p:ph type="title"/>
          </p:nvPr>
        </p:nvSpPr>
        <p:spPr/>
        <p:txBody>
          <a:bodyPr/>
          <a:lstStyle/>
          <a:p>
            <a:r>
              <a:rPr lang="da-DK" dirty="0"/>
              <a:t>Feedback - drøftelse</a:t>
            </a:r>
          </a:p>
        </p:txBody>
      </p:sp>
      <p:pic>
        <p:nvPicPr>
          <p:cNvPr id="5" name="Billede 4">
            <a:extLst>
              <a:ext uri="{FF2B5EF4-FFF2-40B4-BE49-F238E27FC236}">
                <a16:creationId xmlns:a16="http://schemas.microsoft.com/office/drawing/2014/main" id="{BD42B8E4-B6C2-42CF-8149-8F82D1024F57}"/>
              </a:ext>
            </a:extLst>
          </p:cNvPr>
          <p:cNvPicPr>
            <a:picLocks noChangeAspect="1"/>
          </p:cNvPicPr>
          <p:nvPr/>
        </p:nvPicPr>
        <p:blipFill>
          <a:blip r:embed="rId2"/>
          <a:stretch>
            <a:fillRect/>
          </a:stretch>
        </p:blipFill>
        <p:spPr>
          <a:xfrm>
            <a:off x="8744145" y="4619752"/>
            <a:ext cx="2600325" cy="1724025"/>
          </a:xfrm>
          <a:prstGeom prst="rect">
            <a:avLst/>
          </a:prstGeom>
        </p:spPr>
      </p:pic>
    </p:spTree>
    <p:extLst>
      <p:ext uri="{BB962C8B-B14F-4D97-AF65-F5344CB8AC3E}">
        <p14:creationId xmlns:p14="http://schemas.microsoft.com/office/powerpoint/2010/main" val="3438551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B974F19-43E2-4BD1-815C-6F4B0DE55FEC}"/>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C7D946A8-8790-4D0C-8975-2E5BE711F068}"/>
              </a:ext>
            </a:extLst>
          </p:cNvPr>
          <p:cNvSpPr>
            <a:spLocks noGrp="1"/>
          </p:cNvSpPr>
          <p:nvPr>
            <p:ph type="title"/>
          </p:nvPr>
        </p:nvSpPr>
        <p:spPr/>
        <p:txBody>
          <a:bodyPr/>
          <a:lstStyle/>
          <a:p>
            <a:r>
              <a:rPr lang="da-DK" dirty="0"/>
              <a:t>Elevtrivsel </a:t>
            </a:r>
          </a:p>
        </p:txBody>
      </p:sp>
    </p:spTree>
    <p:extLst>
      <p:ext uri="{BB962C8B-B14F-4D97-AF65-F5344CB8AC3E}">
        <p14:creationId xmlns:p14="http://schemas.microsoft.com/office/powerpoint/2010/main" val="1691115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0D9863E-8807-4909-84C9-AD79ED92428F}"/>
              </a:ext>
            </a:extLst>
          </p:cNvPr>
          <p:cNvSpPr>
            <a:spLocks noGrp="1"/>
          </p:cNvSpPr>
          <p:nvPr>
            <p:ph sz="half" idx="1"/>
          </p:nvPr>
        </p:nvSpPr>
        <p:spPr>
          <a:xfrm>
            <a:off x="847530" y="1124262"/>
            <a:ext cx="10675525" cy="5051696"/>
          </a:xfrm>
        </p:spPr>
        <p:txBody>
          <a:bodyPr/>
          <a:lstStyle/>
          <a:p>
            <a:pPr algn="l"/>
            <a:r>
              <a:rPr lang="da-DK" dirty="0"/>
              <a:t>Trivsel er en helt afgørende forudsætning for, at eleverne kan blive fagligt dygtige og livsduelige, og derfor er det også et centralt element i vores pædagogiske strategi. På Mercantec hænger trivsel sammen med begreberne selvbestemmelse, læring og relationer. Vi tror på, at for at trives og være motiveret for de aktiviteter, som man indgår i, så har man behov for:</a:t>
            </a:r>
          </a:p>
          <a:p>
            <a:pPr algn="l"/>
            <a:endParaRPr lang="da-DK" dirty="0"/>
          </a:p>
          <a:p>
            <a:pPr marL="285750" indent="-285750" algn="l">
              <a:buFont typeface="Arial" panose="020B0604020202020204" pitchFamily="34" charset="0"/>
              <a:buChar char="•"/>
            </a:pPr>
            <a:r>
              <a:rPr lang="da-DK" dirty="0"/>
              <a:t>at opleve en grad af fri vilje og personligt initiativ</a:t>
            </a:r>
          </a:p>
          <a:p>
            <a:pPr marL="285750" indent="-285750" algn="l">
              <a:buFont typeface="Arial" panose="020B0604020202020204" pitchFamily="34" charset="0"/>
              <a:buChar char="•"/>
            </a:pPr>
            <a:r>
              <a:rPr lang="da-DK" dirty="0"/>
              <a:t>at opleve faglige tilpassede udfordringer </a:t>
            </a:r>
          </a:p>
          <a:p>
            <a:pPr marL="285750" indent="-285750" algn="l">
              <a:buFont typeface="Arial" panose="020B0604020202020204" pitchFamily="34" charset="0"/>
              <a:buChar char="•"/>
            </a:pPr>
            <a:r>
              <a:rPr lang="da-DK" dirty="0"/>
              <a:t>at opleve gode relationer</a:t>
            </a:r>
          </a:p>
          <a:p>
            <a:pPr algn="l"/>
            <a:endParaRPr lang="da-DK" dirty="0"/>
          </a:p>
          <a:p>
            <a:pPr algn="l"/>
            <a:r>
              <a:rPr lang="da-DK" dirty="0"/>
              <a:t>I forhold til sidstnævnte gælder det både de gode relationer mellem eleverne og underviserne, og ikke mindst et godt fagligt og socialt fællesskab blandt elever.</a:t>
            </a:r>
          </a:p>
          <a:p>
            <a:endParaRPr lang="da-DK" dirty="0"/>
          </a:p>
        </p:txBody>
      </p:sp>
      <p:sp>
        <p:nvSpPr>
          <p:cNvPr id="3" name="Titel 2">
            <a:extLst>
              <a:ext uri="{FF2B5EF4-FFF2-40B4-BE49-F238E27FC236}">
                <a16:creationId xmlns:a16="http://schemas.microsoft.com/office/drawing/2014/main" id="{78BA5AFE-B88D-4207-AD6D-1B60D86FAD91}"/>
              </a:ext>
            </a:extLst>
          </p:cNvPr>
          <p:cNvSpPr>
            <a:spLocks noGrp="1"/>
          </p:cNvSpPr>
          <p:nvPr>
            <p:ph type="title"/>
          </p:nvPr>
        </p:nvSpPr>
        <p:spPr/>
        <p:txBody>
          <a:bodyPr/>
          <a:lstStyle/>
          <a:p>
            <a:r>
              <a:rPr lang="da-DK" dirty="0"/>
              <a:t>Elevtrivsel</a:t>
            </a:r>
          </a:p>
        </p:txBody>
      </p:sp>
    </p:spTree>
    <p:extLst>
      <p:ext uri="{BB962C8B-B14F-4D97-AF65-F5344CB8AC3E}">
        <p14:creationId xmlns:p14="http://schemas.microsoft.com/office/powerpoint/2010/main" val="3179920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D4F71E8-0713-44A5-9A1D-C77B31FC4031}"/>
              </a:ext>
            </a:extLst>
          </p:cNvPr>
          <p:cNvSpPr>
            <a:spLocks noGrp="1"/>
          </p:cNvSpPr>
          <p:nvPr>
            <p:ph sz="half" idx="1"/>
          </p:nvPr>
        </p:nvSpPr>
        <p:spPr/>
        <p:txBody>
          <a:bodyPr/>
          <a:lstStyle/>
          <a:p>
            <a:pPr marL="285750" indent="-285750">
              <a:buFont typeface="Arial" panose="020B0604020202020204" pitchFamily="34" charset="0"/>
              <a:buChar char="•"/>
            </a:pPr>
            <a:r>
              <a:rPr lang="da-DK" dirty="0"/>
              <a:t>Hvilke målinger laver vi hen over året?</a:t>
            </a:r>
          </a:p>
          <a:p>
            <a:pPr marL="285750" indent="-285750">
              <a:buFont typeface="Arial" panose="020B0604020202020204" pitchFamily="34" charset="0"/>
              <a:buChar char="•"/>
            </a:pPr>
            <a:r>
              <a:rPr lang="da-DK" dirty="0"/>
              <a:t>Hvad er elevernes svar et udtryk for?</a:t>
            </a:r>
          </a:p>
        </p:txBody>
      </p:sp>
      <p:sp>
        <p:nvSpPr>
          <p:cNvPr id="3" name="Titel 2">
            <a:extLst>
              <a:ext uri="{FF2B5EF4-FFF2-40B4-BE49-F238E27FC236}">
                <a16:creationId xmlns:a16="http://schemas.microsoft.com/office/drawing/2014/main" id="{CAB620C2-FD70-4959-8CC7-8E49D5EF20A7}"/>
              </a:ext>
            </a:extLst>
          </p:cNvPr>
          <p:cNvSpPr>
            <a:spLocks noGrp="1"/>
          </p:cNvSpPr>
          <p:nvPr>
            <p:ph type="title"/>
          </p:nvPr>
        </p:nvSpPr>
        <p:spPr/>
        <p:txBody>
          <a:bodyPr/>
          <a:lstStyle/>
          <a:p>
            <a:r>
              <a:rPr lang="da-DK" dirty="0"/>
              <a:t>Elevtrivsel</a:t>
            </a:r>
          </a:p>
        </p:txBody>
      </p:sp>
      <p:pic>
        <p:nvPicPr>
          <p:cNvPr id="5" name="Billede 4">
            <a:extLst>
              <a:ext uri="{FF2B5EF4-FFF2-40B4-BE49-F238E27FC236}">
                <a16:creationId xmlns:a16="http://schemas.microsoft.com/office/drawing/2014/main" id="{47E42DA5-333C-46E4-9D11-341F485A04F2}"/>
              </a:ext>
            </a:extLst>
          </p:cNvPr>
          <p:cNvPicPr>
            <a:picLocks noChangeAspect="1"/>
          </p:cNvPicPr>
          <p:nvPr/>
        </p:nvPicPr>
        <p:blipFill>
          <a:blip r:embed="rId2"/>
          <a:stretch>
            <a:fillRect/>
          </a:stretch>
        </p:blipFill>
        <p:spPr>
          <a:xfrm>
            <a:off x="3193842" y="3870158"/>
            <a:ext cx="7962900" cy="2076450"/>
          </a:xfrm>
          <a:prstGeom prst="rect">
            <a:avLst/>
          </a:prstGeom>
        </p:spPr>
      </p:pic>
    </p:spTree>
    <p:extLst>
      <p:ext uri="{BB962C8B-B14F-4D97-AF65-F5344CB8AC3E}">
        <p14:creationId xmlns:p14="http://schemas.microsoft.com/office/powerpoint/2010/main" val="2975333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48D6B32-05EB-4633-B1A2-E95F380EDB74}"/>
              </a:ext>
            </a:extLst>
          </p:cNvPr>
          <p:cNvSpPr>
            <a:spLocks noGrp="1"/>
          </p:cNvSpPr>
          <p:nvPr>
            <p:ph sz="half" idx="1"/>
          </p:nvPr>
        </p:nvSpPr>
        <p:spPr/>
        <p:txBody>
          <a:bodyPr/>
          <a:lstStyle/>
          <a:p>
            <a:r>
              <a:rPr lang="da-DK" dirty="0"/>
              <a:t>Hvordan tænker I, at I vil komme fra målinger til udvikling af jeres undervisning?</a:t>
            </a:r>
          </a:p>
        </p:txBody>
      </p:sp>
      <p:sp>
        <p:nvSpPr>
          <p:cNvPr id="3" name="Titel 2">
            <a:extLst>
              <a:ext uri="{FF2B5EF4-FFF2-40B4-BE49-F238E27FC236}">
                <a16:creationId xmlns:a16="http://schemas.microsoft.com/office/drawing/2014/main" id="{6B543A50-50A3-4A0F-90BA-430E451C3F35}"/>
              </a:ext>
            </a:extLst>
          </p:cNvPr>
          <p:cNvSpPr>
            <a:spLocks noGrp="1"/>
          </p:cNvSpPr>
          <p:nvPr>
            <p:ph type="title"/>
          </p:nvPr>
        </p:nvSpPr>
        <p:spPr>
          <a:xfrm>
            <a:off x="847607" y="482139"/>
            <a:ext cx="8910990" cy="914400"/>
          </a:xfrm>
        </p:spPr>
        <p:txBody>
          <a:bodyPr/>
          <a:lstStyle/>
          <a:p>
            <a:r>
              <a:rPr lang="da-DK" dirty="0"/>
              <a:t>Fra målinger til udvikling af undervisningen</a:t>
            </a:r>
          </a:p>
        </p:txBody>
      </p:sp>
    </p:spTree>
    <p:extLst>
      <p:ext uri="{BB962C8B-B14F-4D97-AF65-F5344CB8AC3E}">
        <p14:creationId xmlns:p14="http://schemas.microsoft.com/office/powerpoint/2010/main" val="2978388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5279149A-4673-4994-A4DE-BEFB4A60AEC3}"/>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33697225-3ECD-40D6-9EAE-1BAD81201D65}"/>
              </a:ext>
            </a:extLst>
          </p:cNvPr>
          <p:cNvSpPr>
            <a:spLocks noGrp="1"/>
          </p:cNvSpPr>
          <p:nvPr>
            <p:ph type="title"/>
          </p:nvPr>
        </p:nvSpPr>
        <p:spPr/>
        <p:txBody>
          <a:bodyPr/>
          <a:lstStyle/>
          <a:p>
            <a:r>
              <a:rPr lang="da-DK" dirty="0"/>
              <a:t>Bæredygtighed</a:t>
            </a:r>
          </a:p>
        </p:txBody>
      </p:sp>
    </p:spTree>
    <p:extLst>
      <p:ext uri="{BB962C8B-B14F-4D97-AF65-F5344CB8AC3E}">
        <p14:creationId xmlns:p14="http://schemas.microsoft.com/office/powerpoint/2010/main" val="2643149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9FCC0F6D-EFA6-4E42-92CE-4D84072227D0}"/>
              </a:ext>
            </a:extLst>
          </p:cNvPr>
          <p:cNvSpPr>
            <a:spLocks noGrp="1"/>
          </p:cNvSpPr>
          <p:nvPr>
            <p:ph sz="half" idx="1"/>
          </p:nvPr>
        </p:nvSpPr>
        <p:spPr>
          <a:xfrm>
            <a:off x="758237" y="1396539"/>
            <a:ext cx="10675525" cy="4611600"/>
          </a:xfrm>
        </p:spPr>
        <p:txBody>
          <a:bodyPr/>
          <a:lstStyle/>
          <a:p>
            <a:pPr algn="l"/>
            <a:r>
              <a:rPr lang="da-DK" dirty="0"/>
              <a:t>Mercantec har en ambition om at danne og uddanne unge, så de får en kompetencegivende uddannelse, der kan understøtte en bæredygtig udvikling. Som erhvervsskole er vi i en unik situation, hvor vi har mulighed for at præge unge til dels at få en større bevidsthed om bæredygtighed og dels at gøre dem i stand til at træffe fornuftige valg – vi er med andre ord en vigtig samfundsaktør, der er med til at uddanne fremtidens arbejdskraft. Vi forstår begrebet bæredygtighed bredt. Bæredygtighed har både en økonomisk, social og klimamæssig dimension. Derfor integreres bæredygtigheden på både strategisk og operationelt niveau.</a:t>
            </a:r>
          </a:p>
          <a:p>
            <a:pPr algn="l"/>
            <a:r>
              <a:rPr lang="da-DK" dirty="0"/>
              <a:t>Mercantecs bæredygtighedsstrategi tager sit udspring i skolens overordnede Strategiplan, hvor et af de 4 strategiske indsatsområder lyder: Vi vil bidrage til bæredygtig udvikling.</a:t>
            </a:r>
          </a:p>
          <a:p>
            <a:pPr algn="l"/>
            <a:r>
              <a:rPr lang="da-DK" dirty="0"/>
              <a:t>Bæredygtighedsstrategien sætter den overordnede ramme for arbejdet med bæredygtig dannelse og verdensborgerskab på Mercantec. Det er de enkelte afdelinger, der indholdsbestemmer aktiviteterne og synliggør indsatser og handlinger i hver enkelt afdelings strategiplan.</a:t>
            </a:r>
          </a:p>
          <a:p>
            <a:endParaRPr lang="da-DK" dirty="0"/>
          </a:p>
        </p:txBody>
      </p:sp>
      <p:sp>
        <p:nvSpPr>
          <p:cNvPr id="3" name="Titel 2">
            <a:extLst>
              <a:ext uri="{FF2B5EF4-FFF2-40B4-BE49-F238E27FC236}">
                <a16:creationId xmlns:a16="http://schemas.microsoft.com/office/drawing/2014/main" id="{9BDC62F4-5713-4912-B7D2-5AD342A8C78E}"/>
              </a:ext>
            </a:extLst>
          </p:cNvPr>
          <p:cNvSpPr>
            <a:spLocks noGrp="1"/>
          </p:cNvSpPr>
          <p:nvPr>
            <p:ph type="title"/>
          </p:nvPr>
        </p:nvSpPr>
        <p:spPr/>
        <p:txBody>
          <a:bodyPr/>
          <a:lstStyle/>
          <a:p>
            <a:r>
              <a:rPr lang="da-DK" dirty="0"/>
              <a:t>Bæredygtighed</a:t>
            </a:r>
          </a:p>
        </p:txBody>
      </p:sp>
      <p:pic>
        <p:nvPicPr>
          <p:cNvPr id="4" name="Billede 3" descr="Et billede, der indeholder tekst, person&#10;&#10;Automatisk genereret beskrivelse">
            <a:extLst>
              <a:ext uri="{FF2B5EF4-FFF2-40B4-BE49-F238E27FC236}">
                <a16:creationId xmlns:a16="http://schemas.microsoft.com/office/drawing/2014/main" id="{814BA9E4-8FA3-40C4-9025-65566CD16505}"/>
              </a:ext>
            </a:extLst>
          </p:cNvPr>
          <p:cNvPicPr/>
          <p:nvPr/>
        </p:nvPicPr>
        <p:blipFill>
          <a:blip r:embed="rId2"/>
          <a:stretch>
            <a:fillRect/>
          </a:stretch>
        </p:blipFill>
        <p:spPr>
          <a:xfrm>
            <a:off x="0" y="5701288"/>
            <a:ext cx="12192000" cy="1153795"/>
          </a:xfrm>
          <a:prstGeom prst="rect">
            <a:avLst/>
          </a:prstGeom>
        </p:spPr>
      </p:pic>
    </p:spTree>
    <p:extLst>
      <p:ext uri="{BB962C8B-B14F-4D97-AF65-F5344CB8AC3E}">
        <p14:creationId xmlns:p14="http://schemas.microsoft.com/office/powerpoint/2010/main" val="3902463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94A5F48-B45A-4B13-BDAD-E38317AB06CB}"/>
              </a:ext>
            </a:extLst>
          </p:cNvPr>
          <p:cNvSpPr>
            <a:spLocks noGrp="1"/>
          </p:cNvSpPr>
          <p:nvPr>
            <p:ph sz="half" idx="1"/>
          </p:nvPr>
        </p:nvSpPr>
        <p:spPr/>
        <p:txBody>
          <a:bodyPr/>
          <a:lstStyle/>
          <a:p>
            <a:r>
              <a:rPr lang="da-DK" dirty="0"/>
              <a:t>Hvordan kan vi </a:t>
            </a:r>
            <a:r>
              <a:rPr lang="da-DK"/>
              <a:t>arbejde med at </a:t>
            </a:r>
            <a:r>
              <a:rPr lang="da-DK" dirty="0"/>
              <a:t>sætte fokus på bæredygtighed i jeres undervisning? </a:t>
            </a:r>
          </a:p>
        </p:txBody>
      </p:sp>
      <p:sp>
        <p:nvSpPr>
          <p:cNvPr id="3" name="Titel 2">
            <a:extLst>
              <a:ext uri="{FF2B5EF4-FFF2-40B4-BE49-F238E27FC236}">
                <a16:creationId xmlns:a16="http://schemas.microsoft.com/office/drawing/2014/main" id="{B4984B2D-5DCF-46A9-9D29-233A016F49D2}"/>
              </a:ext>
            </a:extLst>
          </p:cNvPr>
          <p:cNvSpPr>
            <a:spLocks noGrp="1"/>
          </p:cNvSpPr>
          <p:nvPr>
            <p:ph type="title"/>
          </p:nvPr>
        </p:nvSpPr>
        <p:spPr/>
        <p:txBody>
          <a:bodyPr/>
          <a:lstStyle/>
          <a:p>
            <a:r>
              <a:rPr lang="da-DK" dirty="0"/>
              <a:t>Bæredygtighed i undervisningen</a:t>
            </a:r>
          </a:p>
        </p:txBody>
      </p:sp>
    </p:spTree>
    <p:extLst>
      <p:ext uri="{BB962C8B-B14F-4D97-AF65-F5344CB8AC3E}">
        <p14:creationId xmlns:p14="http://schemas.microsoft.com/office/powerpoint/2010/main" val="2626893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48EFC176-1FEA-40E5-83C7-30D4FC5F3829}"/>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BD85C06F-E7BC-499A-BBDE-703006BA3449}"/>
              </a:ext>
            </a:extLst>
          </p:cNvPr>
          <p:cNvSpPr>
            <a:spLocks noGrp="1"/>
          </p:cNvSpPr>
          <p:nvPr>
            <p:ph type="title"/>
          </p:nvPr>
        </p:nvSpPr>
        <p:spPr/>
        <p:txBody>
          <a:bodyPr/>
          <a:lstStyle/>
          <a:p>
            <a:r>
              <a:rPr lang="da-DK" dirty="0"/>
              <a:t>Afrunding </a:t>
            </a:r>
          </a:p>
        </p:txBody>
      </p:sp>
    </p:spTree>
    <p:extLst>
      <p:ext uri="{BB962C8B-B14F-4D97-AF65-F5344CB8AC3E}">
        <p14:creationId xmlns:p14="http://schemas.microsoft.com/office/powerpoint/2010/main" val="2118454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297A140-2281-4302-91C4-A341A2F84CDC}"/>
              </a:ext>
            </a:extLst>
          </p:cNvPr>
          <p:cNvSpPr>
            <a:spLocks noGrp="1"/>
          </p:cNvSpPr>
          <p:nvPr>
            <p:ph sz="half" idx="1"/>
          </p:nvPr>
        </p:nvSpPr>
        <p:spPr/>
        <p:txBody>
          <a:bodyPr/>
          <a:lstStyle/>
          <a:p>
            <a:endParaRPr lang="da-DK"/>
          </a:p>
        </p:txBody>
      </p:sp>
      <p:sp>
        <p:nvSpPr>
          <p:cNvPr id="3" name="Titel 2">
            <a:extLst>
              <a:ext uri="{FF2B5EF4-FFF2-40B4-BE49-F238E27FC236}">
                <a16:creationId xmlns:a16="http://schemas.microsoft.com/office/drawing/2014/main" id="{9976CDFF-6E42-4E6B-984C-AD3509E47318}"/>
              </a:ext>
            </a:extLst>
          </p:cNvPr>
          <p:cNvSpPr>
            <a:spLocks noGrp="1"/>
          </p:cNvSpPr>
          <p:nvPr>
            <p:ph type="title"/>
          </p:nvPr>
        </p:nvSpPr>
        <p:spPr/>
        <p:txBody>
          <a:bodyPr/>
          <a:lstStyle/>
          <a:p>
            <a:r>
              <a:rPr lang="da-DK" dirty="0"/>
              <a:t>Tre ting I tager med jer?</a:t>
            </a:r>
          </a:p>
        </p:txBody>
      </p:sp>
    </p:spTree>
    <p:extLst>
      <p:ext uri="{BB962C8B-B14F-4D97-AF65-F5344CB8AC3E}">
        <p14:creationId xmlns:p14="http://schemas.microsoft.com/office/powerpoint/2010/main" val="733121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778CF840-3C54-4D1D-A8F4-685D5C7FAF9D}"/>
              </a:ext>
            </a:extLst>
          </p:cNvPr>
          <p:cNvSpPr>
            <a:spLocks noGrp="1"/>
          </p:cNvSpPr>
          <p:nvPr>
            <p:ph type="subTitle" idx="1"/>
          </p:nvPr>
        </p:nvSpPr>
        <p:spPr/>
        <p:txBody>
          <a:bodyPr/>
          <a:lstStyle/>
          <a:p>
            <a:endParaRPr lang="da-DK"/>
          </a:p>
        </p:txBody>
      </p:sp>
      <p:sp>
        <p:nvSpPr>
          <p:cNvPr id="3" name="Titel 2">
            <a:extLst>
              <a:ext uri="{FF2B5EF4-FFF2-40B4-BE49-F238E27FC236}">
                <a16:creationId xmlns:a16="http://schemas.microsoft.com/office/drawing/2014/main" id="{5EFD0646-BE93-4915-AB92-D1E29133A4D2}"/>
              </a:ext>
            </a:extLst>
          </p:cNvPr>
          <p:cNvSpPr>
            <a:spLocks noGrp="1"/>
          </p:cNvSpPr>
          <p:nvPr>
            <p:ph type="title"/>
          </p:nvPr>
        </p:nvSpPr>
        <p:spPr/>
        <p:txBody>
          <a:bodyPr/>
          <a:lstStyle/>
          <a:p>
            <a:r>
              <a:rPr lang="da-DK" dirty="0"/>
              <a:t>Tak for i dag</a:t>
            </a:r>
          </a:p>
        </p:txBody>
      </p:sp>
    </p:spTree>
    <p:extLst>
      <p:ext uri="{BB962C8B-B14F-4D97-AF65-F5344CB8AC3E}">
        <p14:creationId xmlns:p14="http://schemas.microsoft.com/office/powerpoint/2010/main" val="4145401268"/>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1E4C9BF-C8FD-4288-9414-728AEA4E8FFB}">
  <ds:schemaRefs>
    <ds:schemaRef ds:uri="http://www.w3.org/XML/1998/namespace"/>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s>
</ds:datastoreItem>
</file>

<file path=customXml/itemProps3.xml><?xml version="1.0" encoding="utf-8"?>
<ds:datastoreItem xmlns:ds="http://schemas.openxmlformats.org/officeDocument/2006/customXml" ds:itemID="{C8F2F92C-F30E-4985-BE4D-FA6047B84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14307</TotalTime>
  <Words>1647</Words>
  <Application>Microsoft Office PowerPoint</Application>
  <PresentationFormat>Widescreen</PresentationFormat>
  <Paragraphs>144</Paragraphs>
  <Slides>31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31</vt:i4>
      </vt:variant>
    </vt:vector>
  </HeadingPairs>
  <TitlesOfParts>
    <vt:vector size="36" baseType="lpstr">
      <vt:lpstr>Arial</vt:lpstr>
      <vt:lpstr>Calibri</vt:lpstr>
      <vt:lpstr>Symbol</vt:lpstr>
      <vt:lpstr>Verdana</vt:lpstr>
      <vt:lpstr>Mercantec_PowerPointSkabelon</vt:lpstr>
      <vt:lpstr>Nye undervisere Erfagruppe-møde</vt:lpstr>
      <vt:lpstr>Velkomst og dagsorden</vt:lpstr>
      <vt:lpstr>Ud(dannelse)</vt:lpstr>
      <vt:lpstr>Uddannelse og dannelse</vt:lpstr>
      <vt:lpstr>Dannelse</vt:lpstr>
      <vt:lpstr>Dannelse – Brainstorm og fælles drøftelse</vt:lpstr>
      <vt:lpstr>Dannelse – Brainstorm og fælles drøftelse</vt:lpstr>
      <vt:lpstr>Læringsmål og feedback</vt:lpstr>
      <vt:lpstr>Læringsmål vs. dannelsesmål</vt:lpstr>
      <vt:lpstr>Find målpindene for faget/aktiviteten</vt:lpstr>
      <vt:lpstr>Hvad er læringsmål</vt:lpstr>
      <vt:lpstr>Lav læringsmål </vt:lpstr>
      <vt:lpstr>Hvad er undervisning? </vt:lpstr>
      <vt:lpstr>Undervisning</vt:lpstr>
      <vt:lpstr>Læring</vt:lpstr>
      <vt:lpstr>Tegn et Hus</vt:lpstr>
      <vt:lpstr>Hvad kendetegner et godt læringsmål?</vt:lpstr>
      <vt:lpstr>Feedback </vt:lpstr>
      <vt:lpstr>Effektiv feedback</vt:lpstr>
      <vt:lpstr>Feedback - drøftelse</vt:lpstr>
      <vt:lpstr>Feedback - drøftelse</vt:lpstr>
      <vt:lpstr>Elevtrivsel </vt:lpstr>
      <vt:lpstr>Elevtrivsel</vt:lpstr>
      <vt:lpstr>Elevtrivsel</vt:lpstr>
      <vt:lpstr>Fra målinger til udvikling af undervisningen</vt:lpstr>
      <vt:lpstr>Bæredygtighed</vt:lpstr>
      <vt:lpstr>Bæredygtighed</vt:lpstr>
      <vt:lpstr>Bæredygtighed i undervisningen</vt:lpstr>
      <vt:lpstr>Afrunding </vt:lpstr>
      <vt:lpstr>Tre ting I tager med jer?</vt:lpstr>
      <vt:lpstr>Tak for i dag</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Marie Sandvad Pedersen</cp:lastModifiedBy>
  <cp:revision>62</cp:revision>
  <cp:lastPrinted>2023-04-03T09:29:24Z</cp:lastPrinted>
  <dcterms:created xsi:type="dcterms:W3CDTF">2018-08-26T19:00:14Z</dcterms:created>
  <dcterms:modified xsi:type="dcterms:W3CDTF">2023-08-02T08:14:36Z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