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handoutMasterIdLst>
    <p:handoutMasterId r:id="rId15"/>
  </p:handoutMasterIdLst>
  <p:sldIdLst>
    <p:sldId id="256" r:id="rId5"/>
    <p:sldId id="310" r:id="rId6"/>
    <p:sldId id="312" r:id="rId7"/>
    <p:sldId id="316" r:id="rId8"/>
    <p:sldId id="318" r:id="rId9"/>
    <p:sldId id="317" r:id="rId10"/>
    <p:sldId id="311" r:id="rId11"/>
    <p:sldId id="314" r:id="rId12"/>
    <p:sldId id="315" r:id="rId13"/>
  </p:sldIdLst>
  <p:sldSz cx="12192000" cy="6858000"/>
  <p:notesSz cx="6797675" cy="9928225"/>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B9FA1BD-9DC1-6344-B792-B63A82FE837E}">
          <p14:sldIdLst>
            <p14:sldId id="256"/>
            <p14:sldId id="310"/>
            <p14:sldId id="312"/>
            <p14:sldId id="316"/>
            <p14:sldId id="318"/>
            <p14:sldId id="317"/>
            <p14:sldId id="311"/>
            <p14:sldId id="314"/>
            <p14:sldId id="315"/>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guide id="3" orient="horz" pos="2190">
          <p15:clr>
            <a:srgbClr val="A4A3A4"/>
          </p15:clr>
        </p15:guide>
        <p15:guide id="4" pos="3868">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B8B1"/>
    <a:srgbClr val="009999"/>
    <a:srgbClr val="75B0AF"/>
    <a:srgbClr val="79ABA7"/>
    <a:srgbClr val="70B4A7"/>
    <a:srgbClr val="64C09F"/>
    <a:srgbClr val="668ABE"/>
    <a:srgbClr val="74DCAA"/>
    <a:srgbClr val="2B777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743" autoAdjust="0"/>
    <p:restoredTop sz="69608" autoAdjust="0"/>
  </p:normalViewPr>
  <p:slideViewPr>
    <p:cSldViewPr snapToGrid="0">
      <p:cViewPr varScale="1">
        <p:scale>
          <a:sx n="63" d="100"/>
          <a:sy n="63" d="100"/>
        </p:scale>
        <p:origin x="1350" y="48"/>
      </p:cViewPr>
      <p:guideLst>
        <p:guide orient="horz" pos="2160"/>
        <p:guide pos="3840"/>
        <p:guide orient="horz" pos="2190"/>
        <p:guide pos="386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52" d="100"/>
          <a:sy n="52" d="100"/>
        </p:scale>
        <p:origin x="3161" y="5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96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9688" y="0"/>
            <a:ext cx="2946400" cy="496967"/>
          </a:xfrm>
          <a:prstGeom prst="rect">
            <a:avLst/>
          </a:prstGeom>
        </p:spPr>
        <p:txBody>
          <a:bodyPr vert="horz" lIns="91440" tIns="45720" rIns="91440" bIns="45720" rtlCol="0"/>
          <a:lstStyle>
            <a:lvl1pPr algn="r">
              <a:defRPr sz="1200"/>
            </a:lvl1pPr>
          </a:lstStyle>
          <a:p>
            <a:fld id="{911860F8-2AA1-D34D-9E7C-7A5F96D0F9F4}" type="datetimeFigureOut">
              <a:rPr lang="en-US" smtClean="0"/>
              <a:t>8/2/2023</a:t>
            </a:fld>
            <a:endParaRPr lang="en-US"/>
          </a:p>
        </p:txBody>
      </p:sp>
      <p:sp>
        <p:nvSpPr>
          <p:cNvPr id="4" name="Footer Placeholder 3"/>
          <p:cNvSpPr>
            <a:spLocks noGrp="1"/>
          </p:cNvSpPr>
          <p:nvPr>
            <p:ph type="ftr" sz="quarter" idx="2"/>
          </p:nvPr>
        </p:nvSpPr>
        <p:spPr>
          <a:xfrm>
            <a:off x="0" y="9429671"/>
            <a:ext cx="2946400" cy="49696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9688" y="9429671"/>
            <a:ext cx="2946400" cy="496966"/>
          </a:xfrm>
          <a:prstGeom prst="rect">
            <a:avLst/>
          </a:prstGeom>
        </p:spPr>
        <p:txBody>
          <a:bodyPr vert="horz" lIns="91440" tIns="45720" rIns="91440" bIns="45720" rtlCol="0" anchor="b"/>
          <a:lstStyle>
            <a:lvl1pPr algn="r">
              <a:defRPr sz="1200"/>
            </a:lvl1pPr>
          </a:lstStyle>
          <a:p>
            <a:fld id="{0D215083-99B2-7C44-83B5-698FF37084AE}" type="slidenum">
              <a:rPr lang="en-US" smtClean="0"/>
              <a:t>‹nr.›</a:t>
            </a:fld>
            <a:endParaRPr lang="en-US"/>
          </a:p>
        </p:txBody>
      </p:sp>
    </p:spTree>
    <p:extLst>
      <p:ext uri="{BB962C8B-B14F-4D97-AF65-F5344CB8AC3E}">
        <p14:creationId xmlns:p14="http://schemas.microsoft.com/office/powerpoint/2010/main" val="3161012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6400" cy="496967"/>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49688" y="0"/>
            <a:ext cx="2946400" cy="496967"/>
          </a:xfrm>
          <a:prstGeom prst="rect">
            <a:avLst/>
          </a:prstGeom>
        </p:spPr>
        <p:txBody>
          <a:bodyPr vert="horz" lIns="91440" tIns="45720" rIns="91440" bIns="45720" rtlCol="0"/>
          <a:lstStyle>
            <a:lvl1pPr algn="r">
              <a:defRPr sz="1200"/>
            </a:lvl1pPr>
          </a:lstStyle>
          <a:p>
            <a:fld id="{DFCA1055-E3DF-46A4-841F-DB9CA14CF536}" type="datetimeFigureOut">
              <a:rPr lang="da-DK" smtClean="0"/>
              <a:t>02-08-2023</a:t>
            </a:fld>
            <a:endParaRPr lang="da-DK"/>
          </a:p>
        </p:txBody>
      </p:sp>
      <p:sp>
        <p:nvSpPr>
          <p:cNvPr id="4" name="Pladsholder til slidebille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79450" y="4777552"/>
            <a:ext cx="5438775" cy="3909050"/>
          </a:xfrm>
          <a:prstGeom prst="rect">
            <a:avLst/>
          </a:prstGeom>
        </p:spPr>
        <p:txBody>
          <a:bodyPr vert="horz" lIns="91440" tIns="45720" rIns="91440" bIns="45720" rtlCol="0"/>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431258"/>
            <a:ext cx="2946400" cy="49696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49688" y="9431258"/>
            <a:ext cx="2946400" cy="496967"/>
          </a:xfrm>
          <a:prstGeom prst="rect">
            <a:avLst/>
          </a:prstGeom>
        </p:spPr>
        <p:txBody>
          <a:bodyPr vert="horz" lIns="91440" tIns="45720" rIns="91440" bIns="45720" rtlCol="0" anchor="b"/>
          <a:lstStyle>
            <a:lvl1pPr algn="r">
              <a:defRPr sz="1200"/>
            </a:lvl1pPr>
          </a:lstStyle>
          <a:p>
            <a:fld id="{A4615AFF-1099-4E43-BA81-6D13BB501BF6}" type="slidenum">
              <a:rPr lang="da-DK" smtClean="0"/>
              <a:t>‹nr.›</a:t>
            </a:fld>
            <a:endParaRPr lang="da-DK"/>
          </a:p>
        </p:txBody>
      </p:sp>
    </p:spTree>
    <p:extLst>
      <p:ext uri="{BB962C8B-B14F-4D97-AF65-F5344CB8AC3E}">
        <p14:creationId xmlns:p14="http://schemas.microsoft.com/office/powerpoint/2010/main" val="203490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4615AFF-1099-4E43-BA81-6D13BB501BF6}" type="slidenum">
              <a:rPr lang="da-DK" smtClean="0"/>
              <a:t>1</a:t>
            </a:fld>
            <a:endParaRPr lang="da-DK"/>
          </a:p>
        </p:txBody>
      </p:sp>
    </p:spTree>
    <p:extLst>
      <p:ext uri="{BB962C8B-B14F-4D97-AF65-F5344CB8AC3E}">
        <p14:creationId xmlns:p14="http://schemas.microsoft.com/office/powerpoint/2010/main" val="19428593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Brug de første ca.20 min af mødet på snakken ud fra spørgsmålene. </a:t>
            </a:r>
          </a:p>
        </p:txBody>
      </p:sp>
      <p:sp>
        <p:nvSpPr>
          <p:cNvPr id="4" name="Pladsholder til slidenummer 3"/>
          <p:cNvSpPr>
            <a:spLocks noGrp="1"/>
          </p:cNvSpPr>
          <p:nvPr>
            <p:ph type="sldNum" sz="quarter" idx="5"/>
          </p:nvPr>
        </p:nvSpPr>
        <p:spPr/>
        <p:txBody>
          <a:bodyPr/>
          <a:lstStyle/>
          <a:p>
            <a:fld id="{A4615AFF-1099-4E43-BA81-6D13BB501BF6}" type="slidenum">
              <a:rPr lang="da-DK" smtClean="0"/>
              <a:t>2</a:t>
            </a:fld>
            <a:endParaRPr lang="da-DK"/>
          </a:p>
        </p:txBody>
      </p:sp>
    </p:spTree>
    <p:extLst>
      <p:ext uri="{BB962C8B-B14F-4D97-AF65-F5344CB8AC3E}">
        <p14:creationId xmlns:p14="http://schemas.microsoft.com/office/powerpoint/2010/main" val="36239686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Det er vigtigt at være bevidst om, at undervisning og læring IKKE er det samme. Derfor kan du heller ikke bare regne med, at eleverne lærer det, du underviser dem i.</a:t>
            </a:r>
          </a:p>
        </p:txBody>
      </p:sp>
      <p:sp>
        <p:nvSpPr>
          <p:cNvPr id="4" name="Pladsholder til slidenummer 3"/>
          <p:cNvSpPr>
            <a:spLocks noGrp="1"/>
          </p:cNvSpPr>
          <p:nvPr>
            <p:ph type="sldNum" sz="quarter" idx="5"/>
          </p:nvPr>
        </p:nvSpPr>
        <p:spPr/>
        <p:txBody>
          <a:bodyPr/>
          <a:lstStyle/>
          <a:p>
            <a:fld id="{A4615AFF-1099-4E43-BA81-6D13BB501BF6}" type="slidenum">
              <a:rPr lang="da-DK" smtClean="0"/>
              <a:t>3</a:t>
            </a:fld>
            <a:endParaRPr lang="da-DK"/>
          </a:p>
        </p:txBody>
      </p:sp>
    </p:spTree>
    <p:extLst>
      <p:ext uri="{BB962C8B-B14F-4D97-AF65-F5344CB8AC3E}">
        <p14:creationId xmlns:p14="http://schemas.microsoft.com/office/powerpoint/2010/main" val="33971856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0" i="0" dirty="0">
                <a:solidFill>
                  <a:srgbClr val="000000"/>
                </a:solidFill>
                <a:effectLst/>
                <a:latin typeface="Verdana" panose="020B0604030504040204" pitchFamily="34" charset="0"/>
              </a:rPr>
              <a:t>Ikke mindst lærerens undervisningsforestillinger vil være styrende for hendes/hans valg af tilgange. Dette valg vil formentlig ofte finde sted på et ubevidst plan, idet vi allerede inden vi som underviser træder ind til vores første klassesituation selv har modtaget flere tusind timers undervisning. Derfor vil man som underviser ofte trækker på internaliserede og mere ubevidste lærermodeller fra sin egen tid som elev/studerende. Målet er at man gennem pædagogisk refleksion og dialog med kolleger i højre grad kan bevidstgøre disse valg.</a:t>
            </a:r>
            <a:endParaRPr lang="da-DK" dirty="0"/>
          </a:p>
        </p:txBody>
      </p:sp>
      <p:sp>
        <p:nvSpPr>
          <p:cNvPr id="4" name="Pladsholder til slidenummer 3"/>
          <p:cNvSpPr>
            <a:spLocks noGrp="1"/>
          </p:cNvSpPr>
          <p:nvPr>
            <p:ph type="sldNum" sz="quarter" idx="5"/>
          </p:nvPr>
        </p:nvSpPr>
        <p:spPr/>
        <p:txBody>
          <a:bodyPr/>
          <a:lstStyle/>
          <a:p>
            <a:fld id="{A4615AFF-1099-4E43-BA81-6D13BB501BF6}" type="slidenum">
              <a:rPr lang="da-DK" smtClean="0"/>
              <a:t>4</a:t>
            </a:fld>
            <a:endParaRPr lang="da-DK"/>
          </a:p>
        </p:txBody>
      </p:sp>
    </p:spTree>
    <p:extLst>
      <p:ext uri="{BB962C8B-B14F-4D97-AF65-F5344CB8AC3E}">
        <p14:creationId xmlns:p14="http://schemas.microsoft.com/office/powerpoint/2010/main" val="37880559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4615AFF-1099-4E43-BA81-6D13BB501BF6}" type="slidenum">
              <a:rPr lang="da-DK" smtClean="0"/>
              <a:t>5</a:t>
            </a:fld>
            <a:endParaRPr lang="da-DK"/>
          </a:p>
        </p:txBody>
      </p:sp>
    </p:spTree>
    <p:extLst>
      <p:ext uri="{BB962C8B-B14F-4D97-AF65-F5344CB8AC3E}">
        <p14:creationId xmlns:p14="http://schemas.microsoft.com/office/powerpoint/2010/main" val="6311833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4615AFF-1099-4E43-BA81-6D13BB501BF6}" type="slidenum">
              <a:rPr lang="da-DK" smtClean="0"/>
              <a:t>6</a:t>
            </a:fld>
            <a:endParaRPr lang="da-DK"/>
          </a:p>
        </p:txBody>
      </p:sp>
    </p:spTree>
    <p:extLst>
      <p:ext uri="{BB962C8B-B14F-4D97-AF65-F5344CB8AC3E}">
        <p14:creationId xmlns:p14="http://schemas.microsoft.com/office/powerpoint/2010/main" val="31983507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800" dirty="0">
                <a:effectLst/>
                <a:latin typeface="Calibri" panose="020F0502020204030204" pitchFamily="34" charset="0"/>
                <a:ea typeface="Calibri" panose="020F0502020204030204" pitchFamily="34" charset="0"/>
                <a:cs typeface="Times New Roman" panose="02020603050405020304" pitchFamily="18" charset="0"/>
              </a:rPr>
              <a:t>Nu skal du snart i gang med at planlægge din undervisning. Vi har en skabelon til lektionsplanlægning, som du kan bruge.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800" dirty="0">
                <a:effectLst/>
                <a:latin typeface="Calibri" panose="020F0502020204030204" pitchFamily="34" charset="0"/>
                <a:ea typeface="Calibri" panose="020F0502020204030204" pitchFamily="34" charset="0"/>
                <a:cs typeface="Times New Roman" panose="02020603050405020304" pitchFamily="18" charset="0"/>
              </a:rPr>
              <a:t>Det kan sagtens være, at du er nødt til at afvige fra planen i din undervisning. Man aldrig kan vide, hvad eleverne spørger om, eller hvordan de tager imod undervisningen. Det kan være, at du er nødt til at stoppe op undervejs og tænke, hvad kan jeg gøre herfra. Du må gerne sige til eleverne, at du kan fornemme, at det ikke fungerer, og spørge dem, om det også er deres oplevelse. Du kan så holde en pause, og tænke dig om.</a:t>
            </a:r>
          </a:p>
          <a:p>
            <a:endParaRPr lang="da-DK" dirty="0"/>
          </a:p>
          <a:p>
            <a:r>
              <a:rPr lang="da-DK" dirty="0"/>
              <a:t>Gennemgå skabelonen sammen. Husk at have fokus på den gode start og afslutning på undervisningen.</a:t>
            </a:r>
          </a:p>
        </p:txBody>
      </p:sp>
      <p:sp>
        <p:nvSpPr>
          <p:cNvPr id="4" name="Pladsholder til slidenummer 3"/>
          <p:cNvSpPr>
            <a:spLocks noGrp="1"/>
          </p:cNvSpPr>
          <p:nvPr>
            <p:ph type="sldNum" sz="quarter" idx="5"/>
          </p:nvPr>
        </p:nvSpPr>
        <p:spPr/>
        <p:txBody>
          <a:bodyPr/>
          <a:lstStyle/>
          <a:p>
            <a:fld id="{A4615AFF-1099-4E43-BA81-6D13BB501BF6}" type="slidenum">
              <a:rPr lang="da-DK" smtClean="0"/>
              <a:t>7</a:t>
            </a:fld>
            <a:endParaRPr lang="da-DK"/>
          </a:p>
        </p:txBody>
      </p:sp>
    </p:spTree>
    <p:extLst>
      <p:ext uri="{BB962C8B-B14F-4D97-AF65-F5344CB8AC3E}">
        <p14:creationId xmlns:p14="http://schemas.microsoft.com/office/powerpoint/2010/main" val="35212541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800" dirty="0">
                <a:effectLst/>
                <a:latin typeface="Calibri" panose="020F0502020204030204" pitchFamily="34" charset="0"/>
                <a:ea typeface="Calibri" panose="020F0502020204030204" pitchFamily="34" charset="0"/>
                <a:cs typeface="Times New Roman" panose="02020603050405020304" pitchFamily="18" charset="0"/>
              </a:rPr>
              <a:t>Tal om den undervisningssession, som skal observeres. Aftal hvad der skal være særligt fokus på. </a:t>
            </a:r>
            <a:endParaRPr lang="da-DK" dirty="0"/>
          </a:p>
        </p:txBody>
      </p:sp>
      <p:sp>
        <p:nvSpPr>
          <p:cNvPr id="4" name="Pladsholder til slidenummer 3"/>
          <p:cNvSpPr>
            <a:spLocks noGrp="1"/>
          </p:cNvSpPr>
          <p:nvPr>
            <p:ph type="sldNum" sz="quarter" idx="5"/>
          </p:nvPr>
        </p:nvSpPr>
        <p:spPr/>
        <p:txBody>
          <a:bodyPr/>
          <a:lstStyle/>
          <a:p>
            <a:fld id="{A4615AFF-1099-4E43-BA81-6D13BB501BF6}" type="slidenum">
              <a:rPr lang="da-DK" smtClean="0"/>
              <a:t>8</a:t>
            </a:fld>
            <a:endParaRPr lang="da-DK"/>
          </a:p>
        </p:txBody>
      </p:sp>
    </p:spTree>
    <p:extLst>
      <p:ext uri="{BB962C8B-B14F-4D97-AF65-F5344CB8AC3E}">
        <p14:creationId xmlns:p14="http://schemas.microsoft.com/office/powerpoint/2010/main" val="22457886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4615AFF-1099-4E43-BA81-6D13BB501BF6}" type="slidenum">
              <a:rPr lang="da-DK" smtClean="0"/>
              <a:t>9</a:t>
            </a:fld>
            <a:endParaRPr lang="da-DK"/>
          </a:p>
        </p:txBody>
      </p:sp>
    </p:spTree>
    <p:extLst>
      <p:ext uri="{BB962C8B-B14F-4D97-AF65-F5344CB8AC3E}">
        <p14:creationId xmlns:p14="http://schemas.microsoft.com/office/powerpoint/2010/main" val="13089441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Mercantec - Forside">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C608553D-BAE0-459C-92F6-C9A5E74857C1}"/>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16149" b="-8397"/>
          <a:stretch/>
        </p:blipFill>
        <p:spPr bwMode="auto">
          <a:xfrm>
            <a:off x="1" y="0"/>
            <a:ext cx="12249070" cy="7544741"/>
          </a:xfrm>
          <a:prstGeom prst="rect">
            <a:avLst/>
          </a:prstGeom>
          <a:noFill/>
          <a:extLst>
            <a:ext uri="{909E8E84-426E-40dd-AFC4-6F175D3DCCD1}">
              <a14:hiddenFill xmlns:a14="http://schemas.microsoft.com/office/drawing/2010/main" xmlns="">
                <a:solidFill>
                  <a:srgbClr val="FFFFFF"/>
                </a:solidFill>
              </a14:hiddenFill>
            </a:ext>
          </a:extLst>
        </p:spPr>
      </p:pic>
      <p:sp>
        <p:nvSpPr>
          <p:cNvPr id="3" name="Undertitel 2"/>
          <p:cNvSpPr>
            <a:spLocks noGrp="1"/>
          </p:cNvSpPr>
          <p:nvPr>
            <p:ph type="subTitle" idx="1"/>
          </p:nvPr>
        </p:nvSpPr>
        <p:spPr>
          <a:xfrm>
            <a:off x="1524000" y="3369968"/>
            <a:ext cx="9144000" cy="554326"/>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Click to edit Master subtitle style</a:t>
            </a:r>
            <a:endParaRPr lang="da-DK" dirty="0"/>
          </a:p>
        </p:txBody>
      </p:sp>
      <p:sp>
        <p:nvSpPr>
          <p:cNvPr id="8" name="Titel 7">
            <a:extLst>
              <a:ext uri="{FF2B5EF4-FFF2-40B4-BE49-F238E27FC236}">
                <a16:creationId xmlns:a16="http://schemas.microsoft.com/office/drawing/2014/main" id="{B5F2E2BE-E383-41EC-AD68-5A6AFA8B4DA7}"/>
              </a:ext>
            </a:extLst>
          </p:cNvPr>
          <p:cNvSpPr>
            <a:spLocks noGrp="1"/>
          </p:cNvSpPr>
          <p:nvPr>
            <p:ph type="title"/>
          </p:nvPr>
        </p:nvSpPr>
        <p:spPr>
          <a:xfrm>
            <a:off x="838200" y="1447792"/>
            <a:ext cx="10515600" cy="1849223"/>
          </a:xfrm>
        </p:spPr>
        <p:txBody>
          <a:bodyPr>
            <a:noAutofit/>
          </a:bodyPr>
          <a:lstStyle>
            <a:lvl1pPr algn="ctr">
              <a:defRPr sz="4800">
                <a:solidFill>
                  <a:schemeClr val="bg1"/>
                </a:solidFill>
              </a:defRPr>
            </a:lvl1pPr>
          </a:lstStyle>
          <a:p>
            <a:r>
              <a:rPr lang="da-DK"/>
              <a:t>Click to edit Master title style</a:t>
            </a:r>
            <a:endParaRPr lang="da-DK" dirty="0"/>
          </a:p>
        </p:txBody>
      </p:sp>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48212" y="4404401"/>
            <a:ext cx="2695575" cy="1619250"/>
          </a:xfrm>
          <a:prstGeom prst="rect">
            <a:avLst/>
          </a:prstGeom>
        </p:spPr>
      </p:pic>
    </p:spTree>
    <p:extLst>
      <p:ext uri="{BB962C8B-B14F-4D97-AF65-F5344CB8AC3E}">
        <p14:creationId xmlns:p14="http://schemas.microsoft.com/office/powerpoint/2010/main" val="519450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Mercantec - Forside">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C608553D-BAE0-459C-92F6-C9A5E74857C1}"/>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8232" b="7724"/>
          <a:stretch/>
        </p:blipFill>
        <p:spPr bwMode="auto">
          <a:xfrm>
            <a:off x="0" y="1"/>
            <a:ext cx="1222095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Undertitel 2"/>
          <p:cNvSpPr>
            <a:spLocks noGrp="1"/>
          </p:cNvSpPr>
          <p:nvPr>
            <p:ph type="subTitle" idx="1"/>
          </p:nvPr>
        </p:nvSpPr>
        <p:spPr>
          <a:xfrm>
            <a:off x="1524000" y="3369968"/>
            <a:ext cx="9144000" cy="554326"/>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Click to edit Master subtitle style</a:t>
            </a:r>
            <a:endParaRPr lang="da-DK" dirty="0"/>
          </a:p>
        </p:txBody>
      </p:sp>
      <p:sp>
        <p:nvSpPr>
          <p:cNvPr id="8" name="Titel 7">
            <a:extLst>
              <a:ext uri="{FF2B5EF4-FFF2-40B4-BE49-F238E27FC236}">
                <a16:creationId xmlns:a16="http://schemas.microsoft.com/office/drawing/2014/main" id="{B5F2E2BE-E383-41EC-AD68-5A6AFA8B4DA7}"/>
              </a:ext>
            </a:extLst>
          </p:cNvPr>
          <p:cNvSpPr>
            <a:spLocks noGrp="1"/>
          </p:cNvSpPr>
          <p:nvPr>
            <p:ph type="title"/>
          </p:nvPr>
        </p:nvSpPr>
        <p:spPr>
          <a:xfrm>
            <a:off x="838200" y="1447792"/>
            <a:ext cx="10515600" cy="1849223"/>
          </a:xfrm>
        </p:spPr>
        <p:txBody>
          <a:bodyPr>
            <a:noAutofit/>
          </a:bodyPr>
          <a:lstStyle>
            <a:lvl1pPr algn="ctr">
              <a:defRPr sz="4800">
                <a:solidFill>
                  <a:schemeClr val="bg1"/>
                </a:solidFill>
              </a:defRPr>
            </a:lvl1pPr>
          </a:lstStyle>
          <a:p>
            <a:r>
              <a:rPr lang="da-DK"/>
              <a:t>Click to edit Master title style</a:t>
            </a:r>
            <a:endParaRPr lang="da-DK" dirty="0"/>
          </a:p>
        </p:txBody>
      </p:sp>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48212" y="4404401"/>
            <a:ext cx="2695575" cy="1619250"/>
          </a:xfrm>
          <a:prstGeom prst="rect">
            <a:avLst/>
          </a:prstGeom>
        </p:spPr>
      </p:pic>
    </p:spTree>
    <p:extLst>
      <p:ext uri="{BB962C8B-B14F-4D97-AF65-F5344CB8AC3E}">
        <p14:creationId xmlns:p14="http://schemas.microsoft.com/office/powerpoint/2010/main" val="1791634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ercantec - Standardslide">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a:normAutofit/>
          </a:bodyPr>
          <a:lstStyle>
            <a:lvl1pPr marL="0" indent="0">
              <a:lnSpc>
                <a:spcPct val="100000"/>
              </a:lnSpc>
              <a:buNone/>
              <a:defRPr sz="1800"/>
            </a:lvl1pPr>
          </a:lstStyle>
          <a:p>
            <a:pPr lvl="0"/>
            <a:r>
              <a:rPr lang="da-DK" dirty="0" err="1"/>
              <a:t>Click</a:t>
            </a:r>
            <a:r>
              <a:rPr lang="da-DK" dirty="0"/>
              <a:t> to </a:t>
            </a:r>
            <a:r>
              <a:rPr lang="da-DK" dirty="0" err="1"/>
              <a:t>edit</a:t>
            </a:r>
            <a:r>
              <a:rPr lang="da-DK" dirty="0"/>
              <a:t> Master </a:t>
            </a:r>
            <a:r>
              <a:rPr lang="da-DK" dirty="0" err="1"/>
              <a:t>text</a:t>
            </a:r>
            <a:r>
              <a:rPr lang="da-DK" dirty="0"/>
              <a:t> </a:t>
            </a:r>
            <a:r>
              <a:rPr lang="da-DK" dirty="0" err="1"/>
              <a:t>styles</a:t>
            </a:r>
            <a:endParaRPr lang="da-DK" dirty="0"/>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pic>
        <p:nvPicPr>
          <p:cNvPr id="9"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
        <p:nvSpPr>
          <p:cNvPr id="12"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spTree>
    <p:extLst>
      <p:ext uri="{BB962C8B-B14F-4D97-AF65-F5344CB8AC3E}">
        <p14:creationId xmlns:p14="http://schemas.microsoft.com/office/powerpoint/2010/main" val="1753711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ercantec - To spalter">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wrap="none" numCol="2" spcCol="720000">
            <a:noAutofit/>
          </a:bodyPr>
          <a:lstStyle>
            <a:lvl1pPr marL="0" indent="0">
              <a:lnSpc>
                <a:spcPct val="100000"/>
              </a:lnSpc>
              <a:buNone/>
              <a:defRPr sz="1800"/>
            </a:lvl1pPr>
          </a:lstStyle>
          <a:p>
            <a:pPr lvl="0"/>
            <a:r>
              <a:rPr lang="da-DK" dirty="0" err="1"/>
              <a:t>Click</a:t>
            </a:r>
            <a:r>
              <a:rPr lang="da-DK" dirty="0"/>
              <a:t> to </a:t>
            </a:r>
            <a:r>
              <a:rPr lang="da-DK" dirty="0" err="1"/>
              <a:t>edit</a:t>
            </a:r>
            <a:r>
              <a:rPr lang="da-DK" dirty="0"/>
              <a:t> Master </a:t>
            </a:r>
            <a:r>
              <a:rPr lang="da-DK" dirty="0" err="1"/>
              <a:t>text</a:t>
            </a:r>
            <a:r>
              <a:rPr lang="da-DK" dirty="0"/>
              <a:t> </a:t>
            </a:r>
            <a:r>
              <a:rPr lang="da-DK" dirty="0" err="1"/>
              <a:t>styles</a:t>
            </a:r>
            <a:endParaRPr lang="da-DK" dirty="0"/>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sp>
        <p:nvSpPr>
          <p:cNvPr id="7" name="Titel 1">
            <a:extLst>
              <a:ext uri="{FF2B5EF4-FFF2-40B4-BE49-F238E27FC236}">
                <a16:creationId xmlns:a16="http://schemas.microsoft.com/office/drawing/2014/main" id="{2F0707C5-FCA1-4422-A296-038FD8AE66A9}"/>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pic>
        <p:nvPicPr>
          <p:cNvPr id="6"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Tree>
    <p:extLst>
      <p:ext uri="{BB962C8B-B14F-4D97-AF65-F5344CB8AC3E}">
        <p14:creationId xmlns:p14="http://schemas.microsoft.com/office/powerpoint/2010/main" val="3242636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ercantec - Billede m. tekst">
    <p:spTree>
      <p:nvGrpSpPr>
        <p:cNvPr id="1" name=""/>
        <p:cNvGrpSpPr/>
        <p:nvPr/>
      </p:nvGrpSpPr>
      <p:grpSpPr>
        <a:xfrm>
          <a:off x="0" y="0"/>
          <a:ext cx="0" cy="0"/>
          <a:chOff x="0" y="0"/>
          <a:chExt cx="0" cy="0"/>
        </a:xfrm>
      </p:grpSpPr>
      <p:sp>
        <p:nvSpPr>
          <p:cNvPr id="13" name="Pladsholder til indhold 2">
            <a:extLst>
              <a:ext uri="{FF2B5EF4-FFF2-40B4-BE49-F238E27FC236}">
                <a16:creationId xmlns:a16="http://schemas.microsoft.com/office/drawing/2014/main" id="{870EE7FD-C073-418F-BF51-A9BCEB9C65B7}"/>
              </a:ext>
            </a:extLst>
          </p:cNvPr>
          <p:cNvSpPr>
            <a:spLocks noGrp="1" noChangeAspect="1"/>
          </p:cNvSpPr>
          <p:nvPr>
            <p:ph sz="half" idx="1"/>
          </p:nvPr>
        </p:nvSpPr>
        <p:spPr>
          <a:xfrm>
            <a:off x="7819052" y="1555024"/>
            <a:ext cx="3705805" cy="4611600"/>
          </a:xfrm>
        </p:spPr>
        <p:txBody>
          <a:bodyPr>
            <a:normAutofit/>
          </a:bodyPr>
          <a:lstStyle>
            <a:lvl1pPr marL="0" indent="0">
              <a:buNone/>
              <a:defRPr sz="1800"/>
            </a:lvl1pPr>
          </a:lstStyle>
          <a:p>
            <a:pPr lvl="0"/>
            <a:r>
              <a:rPr lang="da-DK"/>
              <a:t>Click to edit Master text styles</a:t>
            </a:r>
          </a:p>
        </p:txBody>
      </p:sp>
      <p:sp>
        <p:nvSpPr>
          <p:cNvPr id="15" name="Pladsholder til billede 14">
            <a:extLst>
              <a:ext uri="{FF2B5EF4-FFF2-40B4-BE49-F238E27FC236}">
                <a16:creationId xmlns:a16="http://schemas.microsoft.com/office/drawing/2014/main" id="{A23CF815-12DA-4B9C-9B04-1013B6FFB478}"/>
              </a:ext>
            </a:extLst>
          </p:cNvPr>
          <p:cNvSpPr>
            <a:spLocks noGrp="1" noChangeAspect="1"/>
          </p:cNvSpPr>
          <p:nvPr>
            <p:ph type="pic" sz="quarter" idx="10"/>
          </p:nvPr>
        </p:nvSpPr>
        <p:spPr>
          <a:xfrm>
            <a:off x="844553" y="1555750"/>
            <a:ext cx="6610606" cy="4618038"/>
          </a:xfrm>
        </p:spPr>
        <p:txBody>
          <a:bodyPr>
            <a:normAutofit/>
          </a:bodyPr>
          <a:lstStyle>
            <a:lvl1pPr marL="0" indent="0">
              <a:buNone/>
              <a:defRPr lang="da-DK" sz="1800" dirty="0"/>
            </a:lvl1pPr>
          </a:lstStyle>
          <a:p>
            <a:r>
              <a:rPr lang="da-DK"/>
              <a:t>Drag picture to placeholder or click icon to add</a:t>
            </a:r>
            <a:endParaRPr lang="da-DK" dirty="0"/>
          </a:p>
        </p:txBody>
      </p:sp>
      <p:cxnSp>
        <p:nvCxnSpPr>
          <p:cNvPr id="7"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sp>
        <p:nvSpPr>
          <p:cNvPr id="11" name="Titel 1">
            <a:extLst>
              <a:ext uri="{FF2B5EF4-FFF2-40B4-BE49-F238E27FC236}">
                <a16:creationId xmlns:a16="http://schemas.microsoft.com/office/drawing/2014/main" id="{2F0707C5-FCA1-4422-A296-038FD8AE66A9}"/>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pic>
        <p:nvPicPr>
          <p:cNvPr id="12"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Tree>
    <p:extLst>
      <p:ext uri="{BB962C8B-B14F-4D97-AF65-F5344CB8AC3E}">
        <p14:creationId xmlns:p14="http://schemas.microsoft.com/office/powerpoint/2010/main" val="3559558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ercantec - Billedeslide">
    <p:spTree>
      <p:nvGrpSpPr>
        <p:cNvPr id="1" name=""/>
        <p:cNvGrpSpPr/>
        <p:nvPr/>
      </p:nvGrpSpPr>
      <p:grpSpPr>
        <a:xfrm>
          <a:off x="0" y="0"/>
          <a:ext cx="0" cy="0"/>
          <a:chOff x="0" y="0"/>
          <a:chExt cx="0" cy="0"/>
        </a:xfrm>
      </p:grpSpPr>
      <p:sp>
        <p:nvSpPr>
          <p:cNvPr id="10" name="Pladsholder til billede 14">
            <a:extLst>
              <a:ext uri="{FF2B5EF4-FFF2-40B4-BE49-F238E27FC236}">
                <a16:creationId xmlns:a16="http://schemas.microsoft.com/office/drawing/2014/main" id="{7E709C77-FD16-45F0-A573-7DB7C1BBF42E}"/>
              </a:ext>
            </a:extLst>
          </p:cNvPr>
          <p:cNvSpPr>
            <a:spLocks noGrp="1" noChangeAspect="1"/>
          </p:cNvSpPr>
          <p:nvPr>
            <p:ph type="pic" sz="quarter" idx="10"/>
          </p:nvPr>
        </p:nvSpPr>
        <p:spPr>
          <a:xfrm>
            <a:off x="844553" y="1555750"/>
            <a:ext cx="10683284" cy="4618038"/>
          </a:xfrm>
        </p:spPr>
        <p:txBody>
          <a:bodyPr>
            <a:normAutofit/>
          </a:bodyPr>
          <a:lstStyle>
            <a:lvl1pPr marL="0" indent="0">
              <a:buNone/>
              <a:defRPr lang="da-DK" sz="1800" dirty="0"/>
            </a:lvl1pPr>
          </a:lstStyle>
          <a:p>
            <a:r>
              <a:rPr lang="da-DK"/>
              <a:t>Drag picture to placeholder or click icon to add</a:t>
            </a:r>
            <a:endParaRPr lang="da-DK" dirty="0"/>
          </a:p>
        </p:txBody>
      </p:sp>
      <p:cxnSp>
        <p:nvCxnSpPr>
          <p:cNvPr id="9"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sp>
        <p:nvSpPr>
          <p:cNvPr id="11" name="Titel 1">
            <a:extLst>
              <a:ext uri="{FF2B5EF4-FFF2-40B4-BE49-F238E27FC236}">
                <a16:creationId xmlns:a16="http://schemas.microsoft.com/office/drawing/2014/main" id="{2F0707C5-FCA1-4422-A296-038FD8AE66A9}"/>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pic>
        <p:nvPicPr>
          <p:cNvPr id="12"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Tree>
    <p:extLst>
      <p:ext uri="{BB962C8B-B14F-4D97-AF65-F5344CB8AC3E}">
        <p14:creationId xmlns:p14="http://schemas.microsoft.com/office/powerpoint/2010/main" val="30843776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Breaker1">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032" b="7846"/>
          <a:stretch/>
        </p:blipFill>
        <p:spPr>
          <a:xfrm>
            <a:off x="0" y="0"/>
            <a:ext cx="12209693" cy="6858000"/>
          </a:xfrm>
          <a:prstGeom prst="rect">
            <a:avLst/>
          </a:prstGeom>
        </p:spPr>
      </p:pic>
      <p:sp>
        <p:nvSpPr>
          <p:cNvPr id="8"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Tree>
    <p:extLst>
      <p:ext uri="{BB962C8B-B14F-4D97-AF65-F5344CB8AC3E}">
        <p14:creationId xmlns:p14="http://schemas.microsoft.com/office/powerpoint/2010/main" val="1134344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reaker2">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100" b="7793"/>
          <a:stretch/>
        </p:blipFill>
        <p:spPr>
          <a:xfrm>
            <a:off x="-19684" y="0"/>
            <a:ext cx="12211683"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13069191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Breaker3">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230" b="7922"/>
          <a:stretch/>
        </p:blipFill>
        <p:spPr>
          <a:xfrm>
            <a:off x="-57392" y="0"/>
            <a:ext cx="12249392"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3064777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reaker5">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629" b="8167"/>
          <a:stretch/>
        </p:blipFill>
        <p:spPr>
          <a:xfrm>
            <a:off x="-47551" y="0"/>
            <a:ext cx="12344162"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6248828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Breaker6">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475" b="8320"/>
          <a:stretch/>
        </p:blipFill>
        <p:spPr>
          <a:xfrm>
            <a:off x="-57061" y="0"/>
            <a:ext cx="12344161"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11999126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reaker7">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346" b="8192"/>
          <a:stretch/>
        </p:blipFill>
        <p:spPr>
          <a:xfrm>
            <a:off x="-47551" y="0"/>
            <a:ext cx="12306121"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41026700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Breaker8">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243" b="7776"/>
          <a:stretch/>
        </p:blipFill>
        <p:spPr>
          <a:xfrm>
            <a:off x="-38040" y="0"/>
            <a:ext cx="12230040"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17753967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reaker9">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024" b="8642"/>
          <a:stretch/>
        </p:blipFill>
        <p:spPr>
          <a:xfrm>
            <a:off x="-47550" y="0"/>
            <a:ext cx="12325142"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20176641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Breaker10">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166" b="8628"/>
          <a:stretch/>
        </p:blipFill>
        <p:spPr>
          <a:xfrm>
            <a:off x="-28529" y="0"/>
            <a:ext cx="12344162" cy="685800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pic>
        <p:nvPicPr>
          <p:cNvPr id="7" name="Billede 6">
            <a:extLst>
              <a:ext uri="{FF2B5EF4-FFF2-40B4-BE49-F238E27FC236}">
                <a16:creationId xmlns:a16="http://schemas.microsoft.com/office/drawing/2014/main" id="{9CF920FD-EBF5-9541-9B49-F37D6B662F5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Tree>
    <p:extLst>
      <p:ext uri="{BB962C8B-B14F-4D97-AF65-F5344CB8AC3E}">
        <p14:creationId xmlns:p14="http://schemas.microsoft.com/office/powerpoint/2010/main" val="30457469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3_Mercantec - Forside">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C608553D-BAE0-459C-92F6-C9A5E74857C1}"/>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8232" b="7724"/>
          <a:stretch/>
        </p:blipFill>
        <p:spPr bwMode="auto">
          <a:xfrm>
            <a:off x="0" y="1"/>
            <a:ext cx="1222095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Undertitel 2"/>
          <p:cNvSpPr>
            <a:spLocks noGrp="1"/>
          </p:cNvSpPr>
          <p:nvPr>
            <p:ph type="subTitle" idx="1"/>
          </p:nvPr>
        </p:nvSpPr>
        <p:spPr>
          <a:xfrm>
            <a:off x="1524000" y="3369968"/>
            <a:ext cx="9144000" cy="554326"/>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Click to edit Master subtitle style</a:t>
            </a:r>
            <a:endParaRPr lang="da-DK" dirty="0"/>
          </a:p>
        </p:txBody>
      </p:sp>
      <p:sp>
        <p:nvSpPr>
          <p:cNvPr id="8" name="Titel 7">
            <a:extLst>
              <a:ext uri="{FF2B5EF4-FFF2-40B4-BE49-F238E27FC236}">
                <a16:creationId xmlns:a16="http://schemas.microsoft.com/office/drawing/2014/main" id="{B5F2E2BE-E383-41EC-AD68-5A6AFA8B4DA7}"/>
              </a:ext>
            </a:extLst>
          </p:cNvPr>
          <p:cNvSpPr>
            <a:spLocks noGrp="1"/>
          </p:cNvSpPr>
          <p:nvPr>
            <p:ph type="title"/>
          </p:nvPr>
        </p:nvSpPr>
        <p:spPr>
          <a:xfrm>
            <a:off x="838200" y="1447792"/>
            <a:ext cx="10515600" cy="1849223"/>
          </a:xfrm>
        </p:spPr>
        <p:txBody>
          <a:bodyPr>
            <a:noAutofit/>
          </a:bodyPr>
          <a:lstStyle>
            <a:lvl1pPr algn="ctr">
              <a:defRPr sz="4800">
                <a:solidFill>
                  <a:schemeClr val="bg1"/>
                </a:solidFill>
              </a:defRPr>
            </a:lvl1pPr>
          </a:lstStyle>
          <a:p>
            <a:r>
              <a:rPr lang="da-DK" dirty="0" err="1"/>
              <a:t>Click</a:t>
            </a:r>
            <a:r>
              <a:rPr lang="da-DK" dirty="0"/>
              <a:t> to </a:t>
            </a:r>
            <a:r>
              <a:rPr lang="da-DK" dirty="0" err="1"/>
              <a:t>edit</a:t>
            </a:r>
            <a:r>
              <a:rPr lang="da-DK" dirty="0"/>
              <a:t> Master </a:t>
            </a:r>
            <a:r>
              <a:rPr lang="da-DK" dirty="0" err="1"/>
              <a:t>title</a:t>
            </a:r>
            <a:r>
              <a:rPr lang="da-DK" dirty="0"/>
              <a:t> </a:t>
            </a:r>
            <a:r>
              <a:rPr lang="da-DK" dirty="0" err="1"/>
              <a:t>style</a:t>
            </a:r>
            <a:endParaRPr lang="da-DK" dirty="0"/>
          </a:p>
        </p:txBody>
      </p:sp>
    </p:spTree>
    <p:extLst>
      <p:ext uri="{BB962C8B-B14F-4D97-AF65-F5344CB8AC3E}">
        <p14:creationId xmlns:p14="http://schemas.microsoft.com/office/powerpoint/2010/main" val="15837376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Mercantec - Standardslide">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a:normAutofit/>
          </a:bodyPr>
          <a:lstStyle>
            <a:lvl1pPr marL="0" indent="0">
              <a:buNone/>
              <a:defRPr sz="1800"/>
            </a:lvl1pPr>
          </a:lstStyle>
          <a:p>
            <a:pPr lvl="0"/>
            <a:r>
              <a:rPr lang="da-DK"/>
              <a:t>Click to edit Master text styles</a:t>
            </a:r>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64713" y="827851"/>
            <a:ext cx="10675526" cy="18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2"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56246" y="482139"/>
            <a:ext cx="6885288" cy="914400"/>
          </a:xfrm>
          <a:prstGeom prst="rect">
            <a:avLst/>
          </a:prstGeom>
        </p:spPr>
        <p:txBody>
          <a:bodyPr anchor="t">
            <a:noAutofit/>
          </a:bodyPr>
          <a:lstStyle>
            <a:lvl1pPr>
              <a:lnSpc>
                <a:spcPct val="70000"/>
              </a:lnSpc>
              <a:defRPr>
                <a:solidFill>
                  <a:schemeClr val="tx1"/>
                </a:solidFill>
              </a:defRPr>
            </a:lvl1pPr>
          </a:lstStyle>
          <a:p>
            <a:r>
              <a:rPr lang="da-DK" dirty="0"/>
              <a:t>Overskrift</a:t>
            </a:r>
            <a:br>
              <a:rPr lang="da-DK" dirty="0"/>
            </a:br>
            <a:br>
              <a:rPr lang="da-DK" dirty="0"/>
            </a:br>
            <a:r>
              <a:rPr lang="da-DK" dirty="0"/>
              <a:t>Underoverskrift</a:t>
            </a:r>
          </a:p>
        </p:txBody>
      </p:sp>
      <p:pic>
        <p:nvPicPr>
          <p:cNvPr id="2" name="Billede 1" descr="Byggetek-LOGO-bred-sor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814" y="284687"/>
            <a:ext cx="1461482" cy="535142"/>
          </a:xfrm>
          <a:prstGeom prst="rect">
            <a:avLst/>
          </a:prstGeom>
        </p:spPr>
      </p:pic>
    </p:spTree>
    <p:extLst>
      <p:ext uri="{BB962C8B-B14F-4D97-AF65-F5344CB8AC3E}">
        <p14:creationId xmlns:p14="http://schemas.microsoft.com/office/powerpoint/2010/main" val="23488041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Mercantec - To spalter">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numCol="2" spcCol="360000">
            <a:normAutofit/>
          </a:bodyPr>
          <a:lstStyle>
            <a:lvl1pPr marL="0" indent="0">
              <a:buNone/>
              <a:defRPr sz="1800"/>
            </a:lvl1pPr>
          </a:lstStyle>
          <a:p>
            <a:pPr lvl="0"/>
            <a:r>
              <a:rPr lang="da-DK"/>
              <a:t>Click to edit Master text styles</a:t>
            </a:r>
          </a:p>
        </p:txBody>
      </p:sp>
      <p:cxnSp>
        <p:nvCxnSpPr>
          <p:cNvPr id="7" name="Straight Connector 6">
            <a:extLst>
              <a:ext uri="{FF2B5EF4-FFF2-40B4-BE49-F238E27FC236}">
                <a16:creationId xmlns:a16="http://schemas.microsoft.com/office/drawing/2014/main" id="{AF789955-58EE-46EB-9485-9FB7AEF77CFA}"/>
              </a:ext>
            </a:extLst>
          </p:cNvPr>
          <p:cNvCxnSpPr/>
          <p:nvPr userDrawn="1"/>
        </p:nvCxnSpPr>
        <p:spPr>
          <a:xfrm>
            <a:off x="864713" y="827851"/>
            <a:ext cx="10675526" cy="18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8"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56246" y="482139"/>
            <a:ext cx="6885288" cy="914400"/>
          </a:xfrm>
          <a:prstGeom prst="rect">
            <a:avLst/>
          </a:prstGeom>
        </p:spPr>
        <p:txBody>
          <a:bodyPr anchor="t">
            <a:noAutofit/>
          </a:bodyPr>
          <a:lstStyle>
            <a:lvl1pPr>
              <a:lnSpc>
                <a:spcPct val="70000"/>
              </a:lnSpc>
              <a:defRPr>
                <a:solidFill>
                  <a:schemeClr val="tx1"/>
                </a:solidFill>
              </a:defRPr>
            </a:lvl1pPr>
          </a:lstStyle>
          <a:p>
            <a:r>
              <a:rPr lang="da-DK" dirty="0"/>
              <a:t>Overskrift</a:t>
            </a:r>
            <a:br>
              <a:rPr lang="da-DK" dirty="0"/>
            </a:br>
            <a:br>
              <a:rPr lang="da-DK" dirty="0"/>
            </a:br>
            <a:r>
              <a:rPr lang="da-DK" dirty="0"/>
              <a:t>Underoverskrift</a:t>
            </a:r>
          </a:p>
        </p:txBody>
      </p:sp>
      <p:pic>
        <p:nvPicPr>
          <p:cNvPr id="9" name="Billede 8" descr="Byggetek-LOGO-bred-sor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814" y="284687"/>
            <a:ext cx="1461482" cy="535142"/>
          </a:xfrm>
          <a:prstGeom prst="rect">
            <a:avLst/>
          </a:prstGeom>
        </p:spPr>
      </p:pic>
    </p:spTree>
    <p:extLst>
      <p:ext uri="{BB962C8B-B14F-4D97-AF65-F5344CB8AC3E}">
        <p14:creationId xmlns:p14="http://schemas.microsoft.com/office/powerpoint/2010/main" val="133660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Mercantec - Billede m. tekst">
    <p:spTree>
      <p:nvGrpSpPr>
        <p:cNvPr id="1" name=""/>
        <p:cNvGrpSpPr/>
        <p:nvPr/>
      </p:nvGrpSpPr>
      <p:grpSpPr>
        <a:xfrm>
          <a:off x="0" y="0"/>
          <a:ext cx="0" cy="0"/>
          <a:chOff x="0" y="0"/>
          <a:chExt cx="0" cy="0"/>
        </a:xfrm>
      </p:grpSpPr>
      <p:sp>
        <p:nvSpPr>
          <p:cNvPr id="13" name="Pladsholder til indhold 2">
            <a:extLst>
              <a:ext uri="{FF2B5EF4-FFF2-40B4-BE49-F238E27FC236}">
                <a16:creationId xmlns:a16="http://schemas.microsoft.com/office/drawing/2014/main" id="{870EE7FD-C073-418F-BF51-A9BCEB9C65B7}"/>
              </a:ext>
            </a:extLst>
          </p:cNvPr>
          <p:cNvSpPr>
            <a:spLocks noGrp="1" noChangeAspect="1"/>
          </p:cNvSpPr>
          <p:nvPr>
            <p:ph sz="half" idx="1"/>
          </p:nvPr>
        </p:nvSpPr>
        <p:spPr>
          <a:xfrm>
            <a:off x="7819052" y="1555024"/>
            <a:ext cx="3705805" cy="4611600"/>
          </a:xfrm>
        </p:spPr>
        <p:txBody>
          <a:bodyPr>
            <a:normAutofit/>
          </a:bodyPr>
          <a:lstStyle>
            <a:lvl1pPr marL="0" indent="0">
              <a:buNone/>
              <a:defRPr sz="1800"/>
            </a:lvl1pPr>
          </a:lstStyle>
          <a:p>
            <a:pPr lvl="0"/>
            <a:r>
              <a:rPr lang="da-DK"/>
              <a:t>Click to edit Master text styles</a:t>
            </a:r>
          </a:p>
        </p:txBody>
      </p:sp>
      <p:sp>
        <p:nvSpPr>
          <p:cNvPr id="15" name="Pladsholder til billede 14">
            <a:extLst>
              <a:ext uri="{FF2B5EF4-FFF2-40B4-BE49-F238E27FC236}">
                <a16:creationId xmlns:a16="http://schemas.microsoft.com/office/drawing/2014/main" id="{A23CF815-12DA-4B9C-9B04-1013B6FFB478}"/>
              </a:ext>
            </a:extLst>
          </p:cNvPr>
          <p:cNvSpPr>
            <a:spLocks noGrp="1" noChangeAspect="1"/>
          </p:cNvSpPr>
          <p:nvPr>
            <p:ph type="pic" sz="quarter" idx="10"/>
          </p:nvPr>
        </p:nvSpPr>
        <p:spPr>
          <a:xfrm>
            <a:off x="844553" y="1555750"/>
            <a:ext cx="6610606" cy="4618038"/>
          </a:xfrm>
        </p:spPr>
        <p:txBody>
          <a:bodyPr>
            <a:normAutofit/>
          </a:bodyPr>
          <a:lstStyle>
            <a:lvl1pPr marL="0" indent="0">
              <a:buNone/>
              <a:defRPr lang="da-DK" sz="1800" dirty="0"/>
            </a:lvl1pPr>
          </a:lstStyle>
          <a:p>
            <a:r>
              <a:rPr lang="da-DK"/>
              <a:t>Drag picture to placeholder or click icon to add</a:t>
            </a:r>
            <a:endParaRPr lang="da-DK" dirty="0"/>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64713" y="827851"/>
            <a:ext cx="10675526" cy="18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9"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56246" y="482139"/>
            <a:ext cx="6885288" cy="914400"/>
          </a:xfrm>
          <a:prstGeom prst="rect">
            <a:avLst/>
          </a:prstGeom>
        </p:spPr>
        <p:txBody>
          <a:bodyPr anchor="t">
            <a:noAutofit/>
          </a:bodyPr>
          <a:lstStyle>
            <a:lvl1pPr>
              <a:lnSpc>
                <a:spcPct val="70000"/>
              </a:lnSpc>
              <a:defRPr>
                <a:solidFill>
                  <a:schemeClr val="tx1"/>
                </a:solidFill>
              </a:defRPr>
            </a:lvl1pPr>
          </a:lstStyle>
          <a:p>
            <a:r>
              <a:rPr lang="da-DK" dirty="0"/>
              <a:t>Overskrift</a:t>
            </a:r>
            <a:br>
              <a:rPr lang="da-DK" dirty="0"/>
            </a:br>
            <a:br>
              <a:rPr lang="da-DK" dirty="0"/>
            </a:br>
            <a:r>
              <a:rPr lang="da-DK" dirty="0"/>
              <a:t>Underoverskrift</a:t>
            </a:r>
          </a:p>
        </p:txBody>
      </p:sp>
      <p:pic>
        <p:nvPicPr>
          <p:cNvPr id="10" name="Billede 9" descr="Byggetek-LOGO-bred-sor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814" y="284687"/>
            <a:ext cx="1461482" cy="535142"/>
          </a:xfrm>
          <a:prstGeom prst="rect">
            <a:avLst/>
          </a:prstGeom>
        </p:spPr>
      </p:pic>
    </p:spTree>
    <p:extLst>
      <p:ext uri="{BB962C8B-B14F-4D97-AF65-F5344CB8AC3E}">
        <p14:creationId xmlns:p14="http://schemas.microsoft.com/office/powerpoint/2010/main" val="1246236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Mercantec - Billedeslide">
    <p:spTree>
      <p:nvGrpSpPr>
        <p:cNvPr id="1" name=""/>
        <p:cNvGrpSpPr/>
        <p:nvPr/>
      </p:nvGrpSpPr>
      <p:grpSpPr>
        <a:xfrm>
          <a:off x="0" y="0"/>
          <a:ext cx="0" cy="0"/>
          <a:chOff x="0" y="0"/>
          <a:chExt cx="0" cy="0"/>
        </a:xfrm>
      </p:grpSpPr>
      <p:sp>
        <p:nvSpPr>
          <p:cNvPr id="10" name="Pladsholder til billede 14">
            <a:extLst>
              <a:ext uri="{FF2B5EF4-FFF2-40B4-BE49-F238E27FC236}">
                <a16:creationId xmlns:a16="http://schemas.microsoft.com/office/drawing/2014/main" id="{7E709C77-FD16-45F0-A573-7DB7C1BBF42E}"/>
              </a:ext>
            </a:extLst>
          </p:cNvPr>
          <p:cNvSpPr>
            <a:spLocks noGrp="1" noChangeAspect="1"/>
          </p:cNvSpPr>
          <p:nvPr>
            <p:ph type="pic" sz="quarter" idx="10"/>
          </p:nvPr>
        </p:nvSpPr>
        <p:spPr>
          <a:xfrm>
            <a:off x="844553" y="1555750"/>
            <a:ext cx="10683284" cy="4618038"/>
          </a:xfrm>
        </p:spPr>
        <p:txBody>
          <a:bodyPr>
            <a:normAutofit/>
          </a:bodyPr>
          <a:lstStyle>
            <a:lvl1pPr marL="0" indent="0">
              <a:buNone/>
              <a:defRPr lang="da-DK" sz="1800" dirty="0"/>
            </a:lvl1pPr>
          </a:lstStyle>
          <a:p>
            <a:r>
              <a:rPr lang="da-DK"/>
              <a:t>Drag picture to placeholder or click icon to add</a:t>
            </a:r>
            <a:endParaRPr lang="da-DK" dirty="0"/>
          </a:p>
        </p:txBody>
      </p:sp>
      <p:cxnSp>
        <p:nvCxnSpPr>
          <p:cNvPr id="6" name="Straight Connector 6">
            <a:extLst>
              <a:ext uri="{FF2B5EF4-FFF2-40B4-BE49-F238E27FC236}">
                <a16:creationId xmlns:a16="http://schemas.microsoft.com/office/drawing/2014/main" id="{AF789955-58EE-46EB-9485-9FB7AEF77CFA}"/>
              </a:ext>
            </a:extLst>
          </p:cNvPr>
          <p:cNvCxnSpPr/>
          <p:nvPr userDrawn="1"/>
        </p:nvCxnSpPr>
        <p:spPr>
          <a:xfrm>
            <a:off x="864713" y="827851"/>
            <a:ext cx="10675526" cy="18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56246" y="482139"/>
            <a:ext cx="6885288" cy="914400"/>
          </a:xfrm>
          <a:prstGeom prst="rect">
            <a:avLst/>
          </a:prstGeom>
        </p:spPr>
        <p:txBody>
          <a:bodyPr anchor="t">
            <a:noAutofit/>
          </a:bodyPr>
          <a:lstStyle>
            <a:lvl1pPr>
              <a:lnSpc>
                <a:spcPct val="70000"/>
              </a:lnSpc>
              <a:defRPr>
                <a:solidFill>
                  <a:schemeClr val="tx1"/>
                </a:solidFill>
              </a:defRPr>
            </a:lvl1pPr>
          </a:lstStyle>
          <a:p>
            <a:r>
              <a:rPr lang="da-DK" dirty="0"/>
              <a:t>Overskrift</a:t>
            </a:r>
            <a:br>
              <a:rPr lang="da-DK" dirty="0"/>
            </a:br>
            <a:br>
              <a:rPr lang="da-DK" dirty="0"/>
            </a:br>
            <a:r>
              <a:rPr lang="da-DK" dirty="0"/>
              <a:t>Underoverskrift</a:t>
            </a:r>
          </a:p>
        </p:txBody>
      </p:sp>
      <p:pic>
        <p:nvPicPr>
          <p:cNvPr id="8" name="Billede 7" descr="Byggetek-LOGO-bred-sor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814" y="284687"/>
            <a:ext cx="1461482" cy="535142"/>
          </a:xfrm>
          <a:prstGeom prst="rect">
            <a:avLst/>
          </a:prstGeom>
        </p:spPr>
      </p:pic>
    </p:spTree>
    <p:extLst>
      <p:ext uri="{BB962C8B-B14F-4D97-AF65-F5344CB8AC3E}">
        <p14:creationId xmlns:p14="http://schemas.microsoft.com/office/powerpoint/2010/main" val="26444571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299275"/>
            <a:ext cx="10515600" cy="519170"/>
          </a:xfrm>
          <a:prstGeom prst="rect">
            <a:avLst/>
          </a:prstGeom>
        </p:spPr>
        <p:txBody>
          <a:bodyPr vert="horz" lIns="91440" tIns="45720" rIns="91440" bIns="45720" rtlCol="0" anchor="ctr">
            <a:normAutofit/>
          </a:bodyPr>
          <a:lstStyle/>
          <a:p>
            <a:r>
              <a:rPr lang="da-DK" dirty="0"/>
              <a:t>Klik for at redigere i master</a:t>
            </a:r>
          </a:p>
        </p:txBody>
      </p:sp>
      <p:sp>
        <p:nvSpPr>
          <p:cNvPr id="3" name="Pladsholder til tekst 2"/>
          <p:cNvSpPr>
            <a:spLocks noGrp="1"/>
          </p:cNvSpPr>
          <p:nvPr>
            <p:ph type="body" idx="1"/>
          </p:nvPr>
        </p:nvSpPr>
        <p:spPr>
          <a:xfrm>
            <a:off x="838200" y="1481667"/>
            <a:ext cx="10515600" cy="4695296"/>
          </a:xfrm>
          <a:prstGeom prst="rect">
            <a:avLst/>
          </a:prstGeom>
        </p:spPr>
        <p:txBody>
          <a:bodyPr vert="horz" lIns="91440" tIns="45720" rIns="91440" bIns="45720" rtlCol="0">
            <a:normAutofit/>
          </a:bodyPr>
          <a:lstStyle/>
          <a:p>
            <a:pPr lvl="0"/>
            <a:r>
              <a:rPr lang="da-DK" dirty="0"/>
              <a:t>Rediger typografien i masterens</a:t>
            </a:r>
          </a:p>
          <a:p>
            <a:pPr lvl="1"/>
            <a:r>
              <a:rPr lang="da-DK" dirty="0"/>
              <a:t>Andet niveau</a:t>
            </a:r>
          </a:p>
          <a:p>
            <a:pPr lvl="2"/>
            <a:r>
              <a:rPr lang="da-DK" dirty="0"/>
              <a:t>Tredje niveau</a:t>
            </a:r>
          </a:p>
          <a:p>
            <a:pPr lvl="3"/>
            <a:r>
              <a:rPr lang="da-DK" dirty="0"/>
              <a:t>Fjerde niveau</a:t>
            </a:r>
          </a:p>
          <a:p>
            <a:pPr lvl="4"/>
            <a:r>
              <a:rPr lang="da-DK" dirty="0"/>
              <a:t>Femte niveau</a:t>
            </a:r>
          </a:p>
        </p:txBody>
      </p:sp>
    </p:spTree>
    <p:extLst>
      <p:ext uri="{BB962C8B-B14F-4D97-AF65-F5344CB8AC3E}">
        <p14:creationId xmlns:p14="http://schemas.microsoft.com/office/powerpoint/2010/main" val="449780581"/>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2" r:id="rId3"/>
    <p:sldLayoutId id="2147483659" r:id="rId4"/>
    <p:sldLayoutId id="2147483657" r:id="rId5"/>
    <p:sldLayoutId id="2147483654" r:id="rId6"/>
    <p:sldLayoutId id="2147483662" r:id="rId7"/>
    <p:sldLayoutId id="2147483681" r:id="rId8"/>
    <p:sldLayoutId id="2147483682" r:id="rId9"/>
    <p:sldLayoutId id="2147483684" r:id="rId10"/>
    <p:sldLayoutId id="2147483685" r:id="rId11"/>
    <p:sldLayoutId id="2147483686" r:id="rId12"/>
    <p:sldLayoutId id="2147483687" r:id="rId13"/>
    <p:sldLayoutId id="2147483688" r:id="rId14"/>
    <p:sldLayoutId id="2147483689" r:id="rId15"/>
    <p:sldLayoutId id="2147483680" r:id="rId16"/>
    <p:sldLayoutId id="2147483674" r:id="rId17"/>
    <p:sldLayoutId id="2147483675" r:id="rId18"/>
    <p:sldLayoutId id="2147483676" r:id="rId19"/>
    <p:sldLayoutId id="2147483677" r:id="rId20"/>
  </p:sldLayoutIdLst>
  <p:txStyles>
    <p:titleStyle>
      <a:lvl1pPr algn="l" defTabSz="914400" rtl="0" eaLnBrk="1" latinLnBrk="0" hangingPunct="1">
        <a:lnSpc>
          <a:spcPct val="90000"/>
        </a:lnSpc>
        <a:spcBef>
          <a:spcPct val="0"/>
        </a:spcBef>
        <a:buNone/>
        <a:defRPr sz="2200" b="1" i="0" kern="1200">
          <a:solidFill>
            <a:schemeClr val="tx1"/>
          </a:solidFill>
          <a:latin typeface="Verdana"/>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Verdana"/>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Verdana"/>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Verdan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s://www.mercantec.dk/om-mercantec/kvalitet/kvalitetssystem/undervisningsevaluering" TargetMode="External"/><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9AEE4F15-20FA-4FCA-BB23-7680D0870E4D}"/>
              </a:ext>
            </a:extLst>
          </p:cNvPr>
          <p:cNvSpPr>
            <a:spLocks noGrp="1"/>
          </p:cNvSpPr>
          <p:nvPr>
            <p:ph type="subTitle" idx="1"/>
          </p:nvPr>
        </p:nvSpPr>
        <p:spPr/>
        <p:txBody>
          <a:bodyPr/>
          <a:lstStyle/>
          <a:p>
            <a:r>
              <a:rPr lang="da-DK" dirty="0"/>
              <a:t>Pædagogisk introduktion med nærmeste leder</a:t>
            </a:r>
          </a:p>
        </p:txBody>
      </p:sp>
      <p:sp>
        <p:nvSpPr>
          <p:cNvPr id="3" name="Titel 2">
            <a:extLst>
              <a:ext uri="{FF2B5EF4-FFF2-40B4-BE49-F238E27FC236}">
                <a16:creationId xmlns:a16="http://schemas.microsoft.com/office/drawing/2014/main" id="{E47063A8-84F5-48B7-B497-C381632B7069}"/>
              </a:ext>
            </a:extLst>
          </p:cNvPr>
          <p:cNvSpPr>
            <a:spLocks noGrp="1"/>
          </p:cNvSpPr>
          <p:nvPr>
            <p:ph type="title"/>
          </p:nvPr>
        </p:nvSpPr>
        <p:spPr/>
        <p:txBody>
          <a:bodyPr/>
          <a:lstStyle/>
          <a:p>
            <a:r>
              <a:rPr lang="da-DK" dirty="0"/>
              <a:t>Mit første år som ny underviser</a:t>
            </a:r>
          </a:p>
        </p:txBody>
      </p:sp>
    </p:spTree>
    <p:extLst>
      <p:ext uri="{BB962C8B-B14F-4D97-AF65-F5344CB8AC3E}">
        <p14:creationId xmlns:p14="http://schemas.microsoft.com/office/powerpoint/2010/main" val="1315816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CC397A5-0FDC-CF48-82C1-BED54AC36A4A}"/>
              </a:ext>
            </a:extLst>
          </p:cNvPr>
          <p:cNvSpPr>
            <a:spLocks noGrp="1"/>
          </p:cNvSpPr>
          <p:nvPr>
            <p:ph type="title"/>
          </p:nvPr>
        </p:nvSpPr>
        <p:spPr>
          <a:xfrm>
            <a:off x="847607" y="482139"/>
            <a:ext cx="7643250" cy="914400"/>
          </a:xfrm>
        </p:spPr>
        <p:txBody>
          <a:bodyPr/>
          <a:lstStyle/>
          <a:p>
            <a:r>
              <a:rPr lang="en-US" sz="2400" dirty="0" err="1"/>
              <a:t>Undervisningsbesøg</a:t>
            </a:r>
            <a:r>
              <a:rPr lang="en-US" sz="2400" dirty="0"/>
              <a:t> </a:t>
            </a:r>
            <a:r>
              <a:rPr lang="en-US" sz="2400" dirty="0" err="1"/>
              <a:t>og</a:t>
            </a:r>
            <a:r>
              <a:rPr lang="en-US" sz="2400" dirty="0"/>
              <a:t> </a:t>
            </a:r>
            <a:r>
              <a:rPr lang="en-US" sz="2400" dirty="0" err="1"/>
              <a:t>selvstudier</a:t>
            </a:r>
            <a:br>
              <a:rPr lang="en-US" dirty="0"/>
            </a:br>
            <a:br>
              <a:rPr lang="en-US" dirty="0"/>
            </a:br>
            <a:endParaRPr lang="en-US" sz="1600" dirty="0"/>
          </a:p>
        </p:txBody>
      </p:sp>
      <p:sp>
        <p:nvSpPr>
          <p:cNvPr id="7" name="Tekstfelt 6">
            <a:extLst>
              <a:ext uri="{FF2B5EF4-FFF2-40B4-BE49-F238E27FC236}">
                <a16:creationId xmlns:a16="http://schemas.microsoft.com/office/drawing/2014/main" id="{C052675F-C5B8-4ACF-AE08-9267A3ADC98A}"/>
              </a:ext>
            </a:extLst>
          </p:cNvPr>
          <p:cNvSpPr txBox="1"/>
          <p:nvPr/>
        </p:nvSpPr>
        <p:spPr>
          <a:xfrm>
            <a:off x="709061" y="1435765"/>
            <a:ext cx="6749013" cy="3785652"/>
          </a:xfrm>
          <a:prstGeom prst="rect">
            <a:avLst/>
          </a:prstGeom>
          <a:noFill/>
        </p:spPr>
        <p:txBody>
          <a:bodyPr wrap="square">
            <a:spAutoFit/>
          </a:bodyPr>
          <a:lstStyle/>
          <a:p>
            <a:r>
              <a:rPr lang="da-DK" sz="2400" b="1" dirty="0">
                <a:latin typeface="Calibri" panose="020F0502020204030204" pitchFamily="34" charset="0"/>
                <a:ea typeface="Calibri" panose="020F0502020204030204" pitchFamily="34" charset="0"/>
                <a:cs typeface="Times New Roman" panose="02020603050405020304" pitchFamily="18" charset="0"/>
              </a:rPr>
              <a:t>Opsamling på undervisningsbesøg og selvstudier med udgangspunkt disse spørgsmål: </a:t>
            </a:r>
          </a:p>
          <a:p>
            <a:endParaRPr lang="da-DK" sz="2400" dirty="0">
              <a:latin typeface="Calibri" panose="020F0502020204030204" pitchFamily="34" charset="0"/>
              <a:ea typeface="Calibri" panose="020F0502020204030204" pitchFamily="34" charset="0"/>
              <a:cs typeface="Times New Roman" panose="02020603050405020304" pitchFamily="18" charset="0"/>
            </a:endParaRPr>
          </a:p>
          <a:p>
            <a:pPr marL="457200" indent="-457200">
              <a:buAutoNum type="arabicParenR"/>
            </a:pPr>
            <a:r>
              <a:rPr lang="da-DK" sz="2400" dirty="0">
                <a:latin typeface="Calibri" panose="020F0502020204030204" pitchFamily="34" charset="0"/>
                <a:ea typeface="Calibri" panose="020F0502020204030204" pitchFamily="34" charset="0"/>
                <a:cs typeface="Times New Roman" panose="02020603050405020304" pitchFamily="18" charset="0"/>
              </a:rPr>
              <a:t>Hvilke nye input har du fået ved undervisningsbesøg hos dine kollegaer? </a:t>
            </a:r>
          </a:p>
          <a:p>
            <a:pPr marL="457200" indent="-457200">
              <a:buAutoNum type="arabicParenR"/>
            </a:pPr>
            <a:endParaRPr lang="da-DK" sz="2400" dirty="0">
              <a:latin typeface="Calibri" panose="020F0502020204030204" pitchFamily="34" charset="0"/>
              <a:ea typeface="Calibri" panose="020F0502020204030204" pitchFamily="34" charset="0"/>
              <a:cs typeface="Times New Roman" panose="02020603050405020304" pitchFamily="18" charset="0"/>
            </a:endParaRPr>
          </a:p>
          <a:p>
            <a:pPr marL="457200" indent="-457200">
              <a:buAutoNum type="arabicParenR"/>
            </a:pPr>
            <a:r>
              <a:rPr lang="da-DK" sz="2400" dirty="0">
                <a:latin typeface="Calibri" panose="020F0502020204030204" pitchFamily="34" charset="0"/>
                <a:ea typeface="Calibri" panose="020F0502020204030204" pitchFamily="34" charset="0"/>
                <a:cs typeface="Times New Roman" panose="02020603050405020304" pitchFamily="18" charset="0"/>
              </a:rPr>
              <a:t>Har du spørgsmål på baggrund af selvstudierne?</a:t>
            </a:r>
          </a:p>
          <a:p>
            <a:pPr marL="457200" indent="-457200">
              <a:buAutoNum type="arabicParenR"/>
            </a:pPr>
            <a:endParaRPr lang="da-DK" sz="2400" dirty="0">
              <a:latin typeface="Calibri" panose="020F0502020204030204" pitchFamily="34" charset="0"/>
              <a:ea typeface="Calibri" panose="020F0502020204030204" pitchFamily="34" charset="0"/>
              <a:cs typeface="Times New Roman" panose="02020603050405020304" pitchFamily="18" charset="0"/>
            </a:endParaRPr>
          </a:p>
          <a:p>
            <a:pPr marL="457200" indent="-457200">
              <a:buAutoNum type="arabicParenR"/>
            </a:pPr>
            <a:r>
              <a:rPr lang="da-DK" sz="2400" dirty="0">
                <a:latin typeface="Calibri" panose="020F0502020204030204" pitchFamily="34" charset="0"/>
                <a:ea typeface="Calibri" panose="020F0502020204030204" pitchFamily="34" charset="0"/>
                <a:cs typeface="Times New Roman" panose="02020603050405020304" pitchFamily="18" charset="0"/>
              </a:rPr>
              <a:t>Hvilke tanker gør du dig om, hvad det vil sige at være en god underviser? </a:t>
            </a:r>
          </a:p>
        </p:txBody>
      </p:sp>
      <p:pic>
        <p:nvPicPr>
          <p:cNvPr id="3" name="Billede 2" descr="Et billede, der indeholder skitse, sort, sort-hvid, kunst&#10;&#10;Automatisk genereret beskrivelse">
            <a:extLst>
              <a:ext uri="{FF2B5EF4-FFF2-40B4-BE49-F238E27FC236}">
                <a16:creationId xmlns:a16="http://schemas.microsoft.com/office/drawing/2014/main" id="{0246C25B-4C9C-42DC-8AFB-582CD77CAA13}"/>
              </a:ext>
            </a:extLst>
          </p:cNvPr>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676915" y="1563013"/>
            <a:ext cx="3806023" cy="3900488"/>
          </a:xfrm>
          <a:prstGeom prst="rect">
            <a:avLst/>
          </a:prstGeom>
        </p:spPr>
      </p:pic>
    </p:spTree>
    <p:extLst>
      <p:ext uri="{BB962C8B-B14F-4D97-AF65-F5344CB8AC3E}">
        <p14:creationId xmlns:p14="http://schemas.microsoft.com/office/powerpoint/2010/main" val="42435541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CC397A5-0FDC-CF48-82C1-BED54AC36A4A}"/>
              </a:ext>
            </a:extLst>
          </p:cNvPr>
          <p:cNvSpPr>
            <a:spLocks noGrp="1"/>
          </p:cNvSpPr>
          <p:nvPr>
            <p:ph type="title"/>
          </p:nvPr>
        </p:nvSpPr>
        <p:spPr>
          <a:xfrm>
            <a:off x="847607" y="482139"/>
            <a:ext cx="7643250" cy="914400"/>
          </a:xfrm>
        </p:spPr>
        <p:txBody>
          <a:bodyPr/>
          <a:lstStyle/>
          <a:p>
            <a:r>
              <a:rPr lang="en-US" sz="2400" dirty="0" err="1"/>
              <a:t>Teorier</a:t>
            </a:r>
            <a:r>
              <a:rPr lang="en-US" sz="2400" dirty="0"/>
              <a:t> om </a:t>
            </a:r>
            <a:r>
              <a:rPr lang="en-US" sz="2400" dirty="0" err="1"/>
              <a:t>læring</a:t>
            </a:r>
            <a:br>
              <a:rPr lang="en-US" dirty="0"/>
            </a:br>
            <a:br>
              <a:rPr lang="en-US" dirty="0"/>
            </a:br>
            <a:endParaRPr lang="en-US" sz="1600" dirty="0"/>
          </a:p>
        </p:txBody>
      </p:sp>
      <p:sp>
        <p:nvSpPr>
          <p:cNvPr id="7" name="Tekstfelt 6">
            <a:extLst>
              <a:ext uri="{FF2B5EF4-FFF2-40B4-BE49-F238E27FC236}">
                <a16:creationId xmlns:a16="http://schemas.microsoft.com/office/drawing/2014/main" id="{C052675F-C5B8-4ACF-AE08-9267A3ADC98A}"/>
              </a:ext>
            </a:extLst>
          </p:cNvPr>
          <p:cNvSpPr txBox="1"/>
          <p:nvPr/>
        </p:nvSpPr>
        <p:spPr>
          <a:xfrm>
            <a:off x="994651" y="1226309"/>
            <a:ext cx="10674336" cy="1477328"/>
          </a:xfrm>
          <a:prstGeom prst="rect">
            <a:avLst/>
          </a:prstGeom>
          <a:noFill/>
        </p:spPr>
        <p:txBody>
          <a:bodyPr wrap="square">
            <a:spAutoFit/>
          </a:bodyPr>
          <a:lstStyle/>
          <a:p>
            <a:r>
              <a:rPr lang="da-DK" i="1" dirty="0">
                <a:effectLst/>
                <a:ea typeface="Calibri" panose="020F0502020204030204" pitchFamily="34" charset="0"/>
                <a:cs typeface="Times New Roman" panose="02020603050405020304" pitchFamily="18" charset="0"/>
              </a:rPr>
              <a:t>"Undervisning er målrettede aktiviteter for at realisere læring, hvor deltagerne eksisterer og er til stede for hinanden som lærer og elev. Undervisning er planlagt læring, hvor læreplanen bliver realiseret inden for en social interaktion mellem lærer og elev. God undervisning sætter læring i gang, men læringen fuldbyrdes ved elevernes egen hjælp”</a:t>
            </a:r>
          </a:p>
          <a:p>
            <a:pPr algn="r"/>
            <a:r>
              <a:rPr lang="da-DK" dirty="0">
                <a:effectLst/>
                <a:ea typeface="Calibri" panose="020F0502020204030204" pitchFamily="34" charset="0"/>
                <a:cs typeface="Times New Roman" panose="02020603050405020304" pitchFamily="18" charset="0"/>
              </a:rPr>
              <a:t>Erling Lars Dale (Norsk professor i pædagogik)</a:t>
            </a:r>
            <a:endParaRPr lang="da-DK" dirty="0">
              <a:ea typeface="Calibri" panose="020F0502020204030204" pitchFamily="34" charset="0"/>
              <a:cs typeface="Times New Roman" panose="02020603050405020304" pitchFamily="18" charset="0"/>
            </a:endParaRPr>
          </a:p>
        </p:txBody>
      </p:sp>
      <p:sp>
        <p:nvSpPr>
          <p:cNvPr id="4" name="Rektangel 3">
            <a:extLst>
              <a:ext uri="{FF2B5EF4-FFF2-40B4-BE49-F238E27FC236}">
                <a16:creationId xmlns:a16="http://schemas.microsoft.com/office/drawing/2014/main" id="{962607EB-ADAC-4CE1-B7A6-8E49C1C884D1}"/>
              </a:ext>
            </a:extLst>
          </p:cNvPr>
          <p:cNvSpPr/>
          <p:nvPr/>
        </p:nvSpPr>
        <p:spPr>
          <a:xfrm>
            <a:off x="5614416" y="4517136"/>
            <a:ext cx="294087" cy="2011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ekstfelt 1">
            <a:extLst>
              <a:ext uri="{FF2B5EF4-FFF2-40B4-BE49-F238E27FC236}">
                <a16:creationId xmlns:a16="http://schemas.microsoft.com/office/drawing/2014/main" id="{9AE9C4E0-2F1E-42A8-94CC-5FE13C86A61C}"/>
              </a:ext>
            </a:extLst>
          </p:cNvPr>
          <p:cNvSpPr txBox="1"/>
          <p:nvPr/>
        </p:nvSpPr>
        <p:spPr>
          <a:xfrm>
            <a:off x="1266113" y="4294554"/>
            <a:ext cx="6391987" cy="646331"/>
          </a:xfrm>
          <a:prstGeom prst="rect">
            <a:avLst/>
          </a:prstGeom>
          <a:noFill/>
        </p:spPr>
        <p:txBody>
          <a:bodyPr wrap="square" rtlCol="0">
            <a:spAutoFit/>
          </a:bodyPr>
          <a:lstStyle/>
          <a:p>
            <a:r>
              <a:rPr lang="da-DK" b="1" dirty="0"/>
              <a:t>Tal for forskellige eksempler som understreger forskellen mellem undervisning og læring</a:t>
            </a:r>
          </a:p>
        </p:txBody>
      </p:sp>
      <p:pic>
        <p:nvPicPr>
          <p:cNvPr id="6" name="Billede 5" descr="Et billede, der indeholder logo, Grafik, symbol, design&#10;&#10;Automatisk genereret beskrivelse">
            <a:extLst>
              <a:ext uri="{FF2B5EF4-FFF2-40B4-BE49-F238E27FC236}">
                <a16:creationId xmlns:a16="http://schemas.microsoft.com/office/drawing/2014/main" id="{2FE78652-E3DA-441E-87C8-D0493E9B24D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40736" y="2910055"/>
            <a:ext cx="3616497" cy="3616497"/>
          </a:xfrm>
          <a:prstGeom prst="rect">
            <a:avLst/>
          </a:prstGeom>
        </p:spPr>
      </p:pic>
    </p:spTree>
    <p:extLst>
      <p:ext uri="{BB962C8B-B14F-4D97-AF65-F5344CB8AC3E}">
        <p14:creationId xmlns:p14="http://schemas.microsoft.com/office/powerpoint/2010/main" val="1714136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CC397A5-0FDC-CF48-82C1-BED54AC36A4A}"/>
              </a:ext>
            </a:extLst>
          </p:cNvPr>
          <p:cNvSpPr>
            <a:spLocks noGrp="1"/>
          </p:cNvSpPr>
          <p:nvPr>
            <p:ph type="title"/>
          </p:nvPr>
        </p:nvSpPr>
        <p:spPr>
          <a:xfrm>
            <a:off x="847607" y="482139"/>
            <a:ext cx="7643250" cy="914400"/>
          </a:xfrm>
        </p:spPr>
        <p:txBody>
          <a:bodyPr/>
          <a:lstStyle/>
          <a:p>
            <a:r>
              <a:rPr lang="en-US" sz="2400" dirty="0" err="1"/>
              <a:t>Didaktisk</a:t>
            </a:r>
            <a:r>
              <a:rPr lang="en-US" sz="2400" dirty="0"/>
              <a:t> </a:t>
            </a:r>
            <a:r>
              <a:rPr lang="en-US" sz="2400" dirty="0" err="1"/>
              <a:t>trekant</a:t>
            </a:r>
            <a:br>
              <a:rPr lang="en-US" dirty="0"/>
            </a:br>
            <a:br>
              <a:rPr lang="en-US" dirty="0"/>
            </a:br>
            <a:endParaRPr lang="en-US" sz="1600" dirty="0"/>
          </a:p>
        </p:txBody>
      </p:sp>
      <p:sp>
        <p:nvSpPr>
          <p:cNvPr id="4" name="Rektangel 3">
            <a:extLst>
              <a:ext uri="{FF2B5EF4-FFF2-40B4-BE49-F238E27FC236}">
                <a16:creationId xmlns:a16="http://schemas.microsoft.com/office/drawing/2014/main" id="{962607EB-ADAC-4CE1-B7A6-8E49C1C884D1}"/>
              </a:ext>
            </a:extLst>
          </p:cNvPr>
          <p:cNvSpPr/>
          <p:nvPr/>
        </p:nvSpPr>
        <p:spPr>
          <a:xfrm>
            <a:off x="5614416" y="4517136"/>
            <a:ext cx="294087" cy="2011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Ligebenet trekant 2">
            <a:extLst>
              <a:ext uri="{FF2B5EF4-FFF2-40B4-BE49-F238E27FC236}">
                <a16:creationId xmlns:a16="http://schemas.microsoft.com/office/drawing/2014/main" id="{EF0A9E5D-250C-405A-A72B-84C8781B14AB}"/>
              </a:ext>
            </a:extLst>
          </p:cNvPr>
          <p:cNvSpPr/>
          <p:nvPr/>
        </p:nvSpPr>
        <p:spPr>
          <a:xfrm>
            <a:off x="1457325" y="1843087"/>
            <a:ext cx="3822528" cy="3328987"/>
          </a:xfrm>
          <a:prstGeom prst="triangle">
            <a:avLst/>
          </a:prstGeom>
          <a:solidFill>
            <a:srgbClr val="75B0AF"/>
          </a:solidFill>
          <a:ln>
            <a:solidFill>
              <a:srgbClr val="75B0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 name="Tekstfelt 4">
            <a:extLst>
              <a:ext uri="{FF2B5EF4-FFF2-40B4-BE49-F238E27FC236}">
                <a16:creationId xmlns:a16="http://schemas.microsoft.com/office/drawing/2014/main" id="{58479B24-73A5-4ADB-90F2-BCF4A62C924A}"/>
              </a:ext>
            </a:extLst>
          </p:cNvPr>
          <p:cNvSpPr txBox="1"/>
          <p:nvPr/>
        </p:nvSpPr>
        <p:spPr>
          <a:xfrm>
            <a:off x="2238947" y="1435147"/>
            <a:ext cx="2656903" cy="369332"/>
          </a:xfrm>
          <a:prstGeom prst="rect">
            <a:avLst/>
          </a:prstGeom>
          <a:noFill/>
        </p:spPr>
        <p:txBody>
          <a:bodyPr wrap="square" rtlCol="0">
            <a:spAutoFit/>
          </a:bodyPr>
          <a:lstStyle/>
          <a:p>
            <a:r>
              <a:rPr lang="da-DK" b="1" dirty="0"/>
              <a:t>Det fælles tredje</a:t>
            </a:r>
          </a:p>
        </p:txBody>
      </p:sp>
      <p:sp>
        <p:nvSpPr>
          <p:cNvPr id="11" name="Tekstfelt 10">
            <a:extLst>
              <a:ext uri="{FF2B5EF4-FFF2-40B4-BE49-F238E27FC236}">
                <a16:creationId xmlns:a16="http://schemas.microsoft.com/office/drawing/2014/main" id="{E006BFAA-F6FC-4695-AD10-746C95B85A89}"/>
              </a:ext>
            </a:extLst>
          </p:cNvPr>
          <p:cNvSpPr txBox="1"/>
          <p:nvPr/>
        </p:nvSpPr>
        <p:spPr>
          <a:xfrm>
            <a:off x="4895850" y="5286375"/>
            <a:ext cx="1200150" cy="369332"/>
          </a:xfrm>
          <a:prstGeom prst="rect">
            <a:avLst/>
          </a:prstGeom>
          <a:noFill/>
        </p:spPr>
        <p:txBody>
          <a:bodyPr wrap="square" rtlCol="0">
            <a:spAutoFit/>
          </a:bodyPr>
          <a:lstStyle/>
          <a:p>
            <a:r>
              <a:rPr lang="da-DK" b="1" dirty="0"/>
              <a:t>Lærer</a:t>
            </a:r>
          </a:p>
        </p:txBody>
      </p:sp>
      <p:sp>
        <p:nvSpPr>
          <p:cNvPr id="12" name="Tekstfelt 11">
            <a:extLst>
              <a:ext uri="{FF2B5EF4-FFF2-40B4-BE49-F238E27FC236}">
                <a16:creationId xmlns:a16="http://schemas.microsoft.com/office/drawing/2014/main" id="{73544997-1C70-4D63-A812-AEA87A374427}"/>
              </a:ext>
            </a:extLst>
          </p:cNvPr>
          <p:cNvSpPr txBox="1"/>
          <p:nvPr/>
        </p:nvSpPr>
        <p:spPr>
          <a:xfrm>
            <a:off x="1323975" y="5438775"/>
            <a:ext cx="1200150" cy="369332"/>
          </a:xfrm>
          <a:prstGeom prst="rect">
            <a:avLst/>
          </a:prstGeom>
          <a:noFill/>
        </p:spPr>
        <p:txBody>
          <a:bodyPr wrap="square" rtlCol="0">
            <a:spAutoFit/>
          </a:bodyPr>
          <a:lstStyle/>
          <a:p>
            <a:r>
              <a:rPr lang="da-DK" b="1" dirty="0"/>
              <a:t>Elev</a:t>
            </a:r>
          </a:p>
        </p:txBody>
      </p:sp>
      <p:sp>
        <p:nvSpPr>
          <p:cNvPr id="2" name="Tekstfelt 1">
            <a:extLst>
              <a:ext uri="{FF2B5EF4-FFF2-40B4-BE49-F238E27FC236}">
                <a16:creationId xmlns:a16="http://schemas.microsoft.com/office/drawing/2014/main" id="{2A472BA2-7107-4DE7-9A0A-2A4616DB4068}"/>
              </a:ext>
            </a:extLst>
          </p:cNvPr>
          <p:cNvSpPr txBox="1"/>
          <p:nvPr/>
        </p:nvSpPr>
        <p:spPr>
          <a:xfrm>
            <a:off x="6096000" y="2340864"/>
            <a:ext cx="5244179" cy="2031325"/>
          </a:xfrm>
          <a:prstGeom prst="rect">
            <a:avLst/>
          </a:prstGeom>
          <a:noFill/>
        </p:spPr>
        <p:txBody>
          <a:bodyPr wrap="square" rtlCol="0">
            <a:spAutoFit/>
          </a:bodyPr>
          <a:lstStyle/>
          <a:p>
            <a:r>
              <a:rPr lang="da-DK" dirty="0"/>
              <a:t>I den didaktiske trekant er undervisnings- situationer sammensat af tre elementer og relationen mellem dem.</a:t>
            </a:r>
          </a:p>
          <a:p>
            <a:endParaRPr lang="da-DK" dirty="0"/>
          </a:p>
          <a:p>
            <a:r>
              <a:rPr lang="da-DK" dirty="0"/>
              <a:t>Som underviser er det vigtigt, at være opmærksom på sine egne forestillinger om undervisning. </a:t>
            </a:r>
          </a:p>
        </p:txBody>
      </p:sp>
    </p:spTree>
    <p:extLst>
      <p:ext uri="{BB962C8B-B14F-4D97-AF65-F5344CB8AC3E}">
        <p14:creationId xmlns:p14="http://schemas.microsoft.com/office/powerpoint/2010/main" val="42785888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CC397A5-0FDC-CF48-82C1-BED54AC36A4A}"/>
              </a:ext>
            </a:extLst>
          </p:cNvPr>
          <p:cNvSpPr>
            <a:spLocks noGrp="1"/>
          </p:cNvSpPr>
          <p:nvPr>
            <p:ph type="title"/>
          </p:nvPr>
        </p:nvSpPr>
        <p:spPr>
          <a:xfrm>
            <a:off x="847607" y="482139"/>
            <a:ext cx="7643250" cy="914400"/>
          </a:xfrm>
        </p:spPr>
        <p:txBody>
          <a:bodyPr/>
          <a:lstStyle/>
          <a:p>
            <a:r>
              <a:rPr lang="en-US" sz="2400" dirty="0" err="1"/>
              <a:t>Didaktisk</a:t>
            </a:r>
            <a:r>
              <a:rPr lang="en-US" sz="2400" dirty="0"/>
              <a:t> </a:t>
            </a:r>
            <a:r>
              <a:rPr lang="en-US" sz="2400" dirty="0" err="1"/>
              <a:t>trekant</a:t>
            </a:r>
            <a:br>
              <a:rPr lang="en-US" dirty="0"/>
            </a:br>
            <a:br>
              <a:rPr lang="en-US" dirty="0"/>
            </a:br>
            <a:endParaRPr lang="en-US" sz="1600" dirty="0"/>
          </a:p>
        </p:txBody>
      </p:sp>
      <p:sp>
        <p:nvSpPr>
          <p:cNvPr id="4" name="Rektangel 3">
            <a:extLst>
              <a:ext uri="{FF2B5EF4-FFF2-40B4-BE49-F238E27FC236}">
                <a16:creationId xmlns:a16="http://schemas.microsoft.com/office/drawing/2014/main" id="{962607EB-ADAC-4CE1-B7A6-8E49C1C884D1}"/>
              </a:ext>
            </a:extLst>
          </p:cNvPr>
          <p:cNvSpPr/>
          <p:nvPr/>
        </p:nvSpPr>
        <p:spPr>
          <a:xfrm>
            <a:off x="5614416" y="4517136"/>
            <a:ext cx="294087" cy="2011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Ligebenet trekant 2">
            <a:extLst>
              <a:ext uri="{FF2B5EF4-FFF2-40B4-BE49-F238E27FC236}">
                <a16:creationId xmlns:a16="http://schemas.microsoft.com/office/drawing/2014/main" id="{EF0A9E5D-250C-405A-A72B-84C8781B14AB}"/>
              </a:ext>
            </a:extLst>
          </p:cNvPr>
          <p:cNvSpPr/>
          <p:nvPr/>
        </p:nvSpPr>
        <p:spPr>
          <a:xfrm>
            <a:off x="4300538" y="1804479"/>
            <a:ext cx="3822528" cy="3328987"/>
          </a:xfrm>
          <a:prstGeom prst="triangle">
            <a:avLst/>
          </a:prstGeom>
          <a:solidFill>
            <a:srgbClr val="75B0AF"/>
          </a:solidFill>
          <a:ln>
            <a:solidFill>
              <a:srgbClr val="75B0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 name="Tekstfelt 4">
            <a:extLst>
              <a:ext uri="{FF2B5EF4-FFF2-40B4-BE49-F238E27FC236}">
                <a16:creationId xmlns:a16="http://schemas.microsoft.com/office/drawing/2014/main" id="{58479B24-73A5-4ADB-90F2-BCF4A62C924A}"/>
              </a:ext>
            </a:extLst>
          </p:cNvPr>
          <p:cNvSpPr txBox="1"/>
          <p:nvPr/>
        </p:nvSpPr>
        <p:spPr>
          <a:xfrm>
            <a:off x="5125022" y="1264234"/>
            <a:ext cx="2656903" cy="369332"/>
          </a:xfrm>
          <a:prstGeom prst="rect">
            <a:avLst/>
          </a:prstGeom>
          <a:noFill/>
        </p:spPr>
        <p:txBody>
          <a:bodyPr wrap="square" rtlCol="0">
            <a:spAutoFit/>
          </a:bodyPr>
          <a:lstStyle/>
          <a:p>
            <a:r>
              <a:rPr lang="da-DK" b="1" dirty="0"/>
              <a:t>Det fælles tredje</a:t>
            </a:r>
          </a:p>
        </p:txBody>
      </p:sp>
      <p:sp>
        <p:nvSpPr>
          <p:cNvPr id="11" name="Tekstfelt 10">
            <a:extLst>
              <a:ext uri="{FF2B5EF4-FFF2-40B4-BE49-F238E27FC236}">
                <a16:creationId xmlns:a16="http://schemas.microsoft.com/office/drawing/2014/main" id="{E006BFAA-F6FC-4695-AD10-746C95B85A89}"/>
              </a:ext>
            </a:extLst>
          </p:cNvPr>
          <p:cNvSpPr txBox="1"/>
          <p:nvPr/>
        </p:nvSpPr>
        <p:spPr>
          <a:xfrm>
            <a:off x="7996238" y="5318132"/>
            <a:ext cx="1200150" cy="369332"/>
          </a:xfrm>
          <a:prstGeom prst="rect">
            <a:avLst/>
          </a:prstGeom>
          <a:noFill/>
        </p:spPr>
        <p:txBody>
          <a:bodyPr wrap="square" rtlCol="0">
            <a:spAutoFit/>
          </a:bodyPr>
          <a:lstStyle/>
          <a:p>
            <a:r>
              <a:rPr lang="da-DK" b="1" dirty="0"/>
              <a:t>Lærer</a:t>
            </a:r>
          </a:p>
        </p:txBody>
      </p:sp>
      <p:sp>
        <p:nvSpPr>
          <p:cNvPr id="12" name="Tekstfelt 11">
            <a:extLst>
              <a:ext uri="{FF2B5EF4-FFF2-40B4-BE49-F238E27FC236}">
                <a16:creationId xmlns:a16="http://schemas.microsoft.com/office/drawing/2014/main" id="{73544997-1C70-4D63-A812-AEA87A374427}"/>
              </a:ext>
            </a:extLst>
          </p:cNvPr>
          <p:cNvSpPr txBox="1"/>
          <p:nvPr/>
        </p:nvSpPr>
        <p:spPr>
          <a:xfrm>
            <a:off x="3748659" y="5238187"/>
            <a:ext cx="1200150" cy="369332"/>
          </a:xfrm>
          <a:prstGeom prst="rect">
            <a:avLst/>
          </a:prstGeom>
          <a:noFill/>
        </p:spPr>
        <p:txBody>
          <a:bodyPr wrap="square" rtlCol="0">
            <a:spAutoFit/>
          </a:bodyPr>
          <a:lstStyle/>
          <a:p>
            <a:r>
              <a:rPr lang="da-DK" b="1" dirty="0"/>
              <a:t>Elev</a:t>
            </a:r>
          </a:p>
        </p:txBody>
      </p:sp>
      <p:sp>
        <p:nvSpPr>
          <p:cNvPr id="2" name="Tekstfelt 1">
            <a:extLst>
              <a:ext uri="{FF2B5EF4-FFF2-40B4-BE49-F238E27FC236}">
                <a16:creationId xmlns:a16="http://schemas.microsoft.com/office/drawing/2014/main" id="{CC470CC0-310F-4A48-9003-04DB4DC9A3D5}"/>
              </a:ext>
            </a:extLst>
          </p:cNvPr>
          <p:cNvSpPr txBox="1"/>
          <p:nvPr/>
        </p:nvSpPr>
        <p:spPr>
          <a:xfrm>
            <a:off x="1409699" y="2671031"/>
            <a:ext cx="3539110" cy="646331"/>
          </a:xfrm>
          <a:prstGeom prst="rect">
            <a:avLst/>
          </a:prstGeom>
          <a:noFill/>
        </p:spPr>
        <p:txBody>
          <a:bodyPr wrap="square" rtlCol="0">
            <a:spAutoFit/>
          </a:bodyPr>
          <a:lstStyle/>
          <a:p>
            <a:pPr algn="ctr"/>
            <a:r>
              <a:rPr lang="da-DK" b="1" dirty="0"/>
              <a:t>Indholdsorienteret vinkel</a:t>
            </a:r>
          </a:p>
          <a:p>
            <a:pPr algn="ctr"/>
            <a:r>
              <a:rPr lang="da-DK" dirty="0"/>
              <a:t>Fagdidaktik</a:t>
            </a:r>
          </a:p>
        </p:txBody>
      </p:sp>
      <p:sp>
        <p:nvSpPr>
          <p:cNvPr id="10" name="Tekstfelt 9">
            <a:extLst>
              <a:ext uri="{FF2B5EF4-FFF2-40B4-BE49-F238E27FC236}">
                <a16:creationId xmlns:a16="http://schemas.microsoft.com/office/drawing/2014/main" id="{66015FCD-E2FF-483F-A9A0-2A9040403931}"/>
              </a:ext>
            </a:extLst>
          </p:cNvPr>
          <p:cNvSpPr txBox="1"/>
          <p:nvPr/>
        </p:nvSpPr>
        <p:spPr>
          <a:xfrm>
            <a:off x="6453473" y="2671030"/>
            <a:ext cx="6093618" cy="646331"/>
          </a:xfrm>
          <a:prstGeom prst="rect">
            <a:avLst/>
          </a:prstGeom>
          <a:noFill/>
        </p:spPr>
        <p:txBody>
          <a:bodyPr wrap="square">
            <a:spAutoFit/>
          </a:bodyPr>
          <a:lstStyle/>
          <a:p>
            <a:pPr algn="ctr"/>
            <a:r>
              <a:rPr lang="da-DK" b="1" dirty="0"/>
              <a:t>Læringsorienteret vinkel</a:t>
            </a:r>
          </a:p>
          <a:p>
            <a:pPr algn="ctr"/>
            <a:r>
              <a:rPr lang="da-DK" dirty="0"/>
              <a:t>Læringsteori</a:t>
            </a:r>
          </a:p>
        </p:txBody>
      </p:sp>
      <p:sp>
        <p:nvSpPr>
          <p:cNvPr id="13" name="Tekstfelt 12">
            <a:extLst>
              <a:ext uri="{FF2B5EF4-FFF2-40B4-BE49-F238E27FC236}">
                <a16:creationId xmlns:a16="http://schemas.microsoft.com/office/drawing/2014/main" id="{0110DF8A-8B45-408E-911E-F8789DF0A42D}"/>
              </a:ext>
            </a:extLst>
          </p:cNvPr>
          <p:cNvSpPr txBox="1"/>
          <p:nvPr/>
        </p:nvSpPr>
        <p:spPr>
          <a:xfrm>
            <a:off x="3075696" y="5922094"/>
            <a:ext cx="6272212" cy="646331"/>
          </a:xfrm>
          <a:prstGeom prst="rect">
            <a:avLst/>
          </a:prstGeom>
          <a:noFill/>
        </p:spPr>
        <p:txBody>
          <a:bodyPr wrap="square">
            <a:spAutoFit/>
          </a:bodyPr>
          <a:lstStyle/>
          <a:p>
            <a:pPr algn="ctr"/>
            <a:r>
              <a:rPr lang="da-DK" b="1" dirty="0"/>
              <a:t>Samspilsorienteret vinkel</a:t>
            </a:r>
          </a:p>
          <a:p>
            <a:pPr algn="ctr"/>
            <a:r>
              <a:rPr lang="da-DK" dirty="0"/>
              <a:t>Psykodynamisk teori</a:t>
            </a:r>
          </a:p>
        </p:txBody>
      </p:sp>
    </p:spTree>
    <p:extLst>
      <p:ext uri="{BB962C8B-B14F-4D97-AF65-F5344CB8AC3E}">
        <p14:creationId xmlns:p14="http://schemas.microsoft.com/office/powerpoint/2010/main" val="3491092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CC397A5-0FDC-CF48-82C1-BED54AC36A4A}"/>
              </a:ext>
            </a:extLst>
          </p:cNvPr>
          <p:cNvSpPr>
            <a:spLocks noGrp="1"/>
          </p:cNvSpPr>
          <p:nvPr>
            <p:ph type="title"/>
          </p:nvPr>
        </p:nvSpPr>
        <p:spPr>
          <a:xfrm>
            <a:off x="847607" y="482139"/>
            <a:ext cx="7643250" cy="914400"/>
          </a:xfrm>
        </p:spPr>
        <p:txBody>
          <a:bodyPr/>
          <a:lstStyle/>
          <a:p>
            <a:r>
              <a:rPr lang="en-US" sz="2400" dirty="0" err="1"/>
              <a:t>Læringstrekant</a:t>
            </a:r>
            <a:br>
              <a:rPr lang="en-US" dirty="0"/>
            </a:br>
            <a:br>
              <a:rPr lang="en-US" dirty="0"/>
            </a:br>
            <a:endParaRPr lang="en-US" sz="1600" dirty="0"/>
          </a:p>
        </p:txBody>
      </p:sp>
      <p:sp>
        <p:nvSpPr>
          <p:cNvPr id="4" name="Rektangel 3">
            <a:extLst>
              <a:ext uri="{FF2B5EF4-FFF2-40B4-BE49-F238E27FC236}">
                <a16:creationId xmlns:a16="http://schemas.microsoft.com/office/drawing/2014/main" id="{962607EB-ADAC-4CE1-B7A6-8E49C1C884D1}"/>
              </a:ext>
            </a:extLst>
          </p:cNvPr>
          <p:cNvSpPr/>
          <p:nvPr/>
        </p:nvSpPr>
        <p:spPr>
          <a:xfrm>
            <a:off x="5614416" y="4517136"/>
            <a:ext cx="294087" cy="2011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Ligebenet trekant 2">
            <a:extLst>
              <a:ext uri="{FF2B5EF4-FFF2-40B4-BE49-F238E27FC236}">
                <a16:creationId xmlns:a16="http://schemas.microsoft.com/office/drawing/2014/main" id="{EF0A9E5D-250C-405A-A72B-84C8781B14AB}"/>
              </a:ext>
            </a:extLst>
          </p:cNvPr>
          <p:cNvSpPr/>
          <p:nvPr/>
        </p:nvSpPr>
        <p:spPr>
          <a:xfrm rot="10800000">
            <a:off x="4211782" y="2269327"/>
            <a:ext cx="3822528" cy="3328987"/>
          </a:xfrm>
          <a:prstGeom prst="triangle">
            <a:avLst/>
          </a:prstGeom>
          <a:solidFill>
            <a:srgbClr val="75B0AF"/>
          </a:solidFill>
          <a:ln>
            <a:solidFill>
              <a:srgbClr val="75B0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 name="Tekstfelt 4">
            <a:extLst>
              <a:ext uri="{FF2B5EF4-FFF2-40B4-BE49-F238E27FC236}">
                <a16:creationId xmlns:a16="http://schemas.microsoft.com/office/drawing/2014/main" id="{58479B24-73A5-4ADB-90F2-BCF4A62C924A}"/>
              </a:ext>
            </a:extLst>
          </p:cNvPr>
          <p:cNvSpPr txBox="1"/>
          <p:nvPr/>
        </p:nvSpPr>
        <p:spPr>
          <a:xfrm>
            <a:off x="3145365" y="1899995"/>
            <a:ext cx="1295518" cy="369332"/>
          </a:xfrm>
          <a:prstGeom prst="rect">
            <a:avLst/>
          </a:prstGeom>
          <a:noFill/>
        </p:spPr>
        <p:txBody>
          <a:bodyPr wrap="square" rtlCol="0">
            <a:spAutoFit/>
          </a:bodyPr>
          <a:lstStyle/>
          <a:p>
            <a:r>
              <a:rPr lang="da-DK" b="1" dirty="0"/>
              <a:t>Indhold</a:t>
            </a:r>
          </a:p>
        </p:txBody>
      </p:sp>
      <p:sp>
        <p:nvSpPr>
          <p:cNvPr id="11" name="Tekstfelt 10">
            <a:extLst>
              <a:ext uri="{FF2B5EF4-FFF2-40B4-BE49-F238E27FC236}">
                <a16:creationId xmlns:a16="http://schemas.microsoft.com/office/drawing/2014/main" id="{E006BFAA-F6FC-4695-AD10-746C95B85A89}"/>
              </a:ext>
            </a:extLst>
          </p:cNvPr>
          <p:cNvSpPr txBox="1"/>
          <p:nvPr/>
        </p:nvSpPr>
        <p:spPr>
          <a:xfrm>
            <a:off x="8126557" y="1836150"/>
            <a:ext cx="1592435" cy="369332"/>
          </a:xfrm>
          <a:prstGeom prst="rect">
            <a:avLst/>
          </a:prstGeom>
          <a:noFill/>
        </p:spPr>
        <p:txBody>
          <a:bodyPr wrap="square" rtlCol="0">
            <a:spAutoFit/>
          </a:bodyPr>
          <a:lstStyle/>
          <a:p>
            <a:r>
              <a:rPr lang="da-DK" b="1" dirty="0"/>
              <a:t>Drivkraft</a:t>
            </a:r>
          </a:p>
        </p:txBody>
      </p:sp>
      <p:sp>
        <p:nvSpPr>
          <p:cNvPr id="12" name="Tekstfelt 11">
            <a:extLst>
              <a:ext uri="{FF2B5EF4-FFF2-40B4-BE49-F238E27FC236}">
                <a16:creationId xmlns:a16="http://schemas.microsoft.com/office/drawing/2014/main" id="{73544997-1C70-4D63-A812-AEA87A374427}"/>
              </a:ext>
            </a:extLst>
          </p:cNvPr>
          <p:cNvSpPr txBox="1"/>
          <p:nvPr/>
        </p:nvSpPr>
        <p:spPr>
          <a:xfrm>
            <a:off x="5575626" y="5573219"/>
            <a:ext cx="1200150" cy="369332"/>
          </a:xfrm>
          <a:prstGeom prst="rect">
            <a:avLst/>
          </a:prstGeom>
          <a:noFill/>
        </p:spPr>
        <p:txBody>
          <a:bodyPr wrap="square" rtlCol="0">
            <a:spAutoFit/>
          </a:bodyPr>
          <a:lstStyle/>
          <a:p>
            <a:r>
              <a:rPr lang="da-DK" b="1" dirty="0"/>
              <a:t>Samspil</a:t>
            </a:r>
          </a:p>
        </p:txBody>
      </p:sp>
      <p:sp>
        <p:nvSpPr>
          <p:cNvPr id="13" name="Tekstfelt 12">
            <a:extLst>
              <a:ext uri="{FF2B5EF4-FFF2-40B4-BE49-F238E27FC236}">
                <a16:creationId xmlns:a16="http://schemas.microsoft.com/office/drawing/2014/main" id="{68430417-708E-4010-9B84-B708954DC755}"/>
              </a:ext>
            </a:extLst>
          </p:cNvPr>
          <p:cNvSpPr txBox="1"/>
          <p:nvPr/>
        </p:nvSpPr>
        <p:spPr>
          <a:xfrm>
            <a:off x="7024998" y="1142821"/>
            <a:ext cx="4617643" cy="662437"/>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ctr"/>
            <a:r>
              <a:rPr lang="da-DK" dirty="0"/>
              <a:t>En tilskyndelse hos individet til at bruge mental energi på læringen</a:t>
            </a:r>
          </a:p>
        </p:txBody>
      </p:sp>
      <p:sp>
        <p:nvSpPr>
          <p:cNvPr id="14" name="Tekstfelt 13">
            <a:extLst>
              <a:ext uri="{FF2B5EF4-FFF2-40B4-BE49-F238E27FC236}">
                <a16:creationId xmlns:a16="http://schemas.microsoft.com/office/drawing/2014/main" id="{B1CA2591-9861-4D10-9037-CDE8061EF1F1}"/>
              </a:ext>
            </a:extLst>
          </p:cNvPr>
          <p:cNvSpPr txBox="1"/>
          <p:nvPr/>
        </p:nvSpPr>
        <p:spPr>
          <a:xfrm>
            <a:off x="4440883" y="6049730"/>
            <a:ext cx="3685674" cy="65226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da-DK" dirty="0">
                <a:solidFill>
                  <a:schemeClr val="dk1"/>
                </a:solidFill>
              </a:rPr>
              <a:t>Samspillet mellem den lærende og omgivelserne</a:t>
            </a:r>
          </a:p>
        </p:txBody>
      </p:sp>
      <p:sp>
        <p:nvSpPr>
          <p:cNvPr id="16" name="Tekstfelt 15">
            <a:extLst>
              <a:ext uri="{FF2B5EF4-FFF2-40B4-BE49-F238E27FC236}">
                <a16:creationId xmlns:a16="http://schemas.microsoft.com/office/drawing/2014/main" id="{6B9EE305-C99B-459E-B97E-DE2952A31A85}"/>
              </a:ext>
            </a:extLst>
          </p:cNvPr>
          <p:cNvSpPr txBox="1"/>
          <p:nvPr/>
        </p:nvSpPr>
        <p:spPr>
          <a:xfrm>
            <a:off x="225832" y="978045"/>
            <a:ext cx="4038604" cy="92333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da-DK" dirty="0"/>
              <a:t>At skabe mening samt at mestre og fungere hensigtsmæssigt i forhold til omgivelserne</a:t>
            </a:r>
          </a:p>
        </p:txBody>
      </p:sp>
    </p:spTree>
    <p:extLst>
      <p:ext uri="{BB962C8B-B14F-4D97-AF65-F5344CB8AC3E}">
        <p14:creationId xmlns:p14="http://schemas.microsoft.com/office/powerpoint/2010/main" val="3227518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CC397A5-0FDC-CF48-82C1-BED54AC36A4A}"/>
              </a:ext>
            </a:extLst>
          </p:cNvPr>
          <p:cNvSpPr>
            <a:spLocks noGrp="1"/>
          </p:cNvSpPr>
          <p:nvPr>
            <p:ph type="title"/>
          </p:nvPr>
        </p:nvSpPr>
        <p:spPr>
          <a:xfrm>
            <a:off x="847607" y="482139"/>
            <a:ext cx="7643250" cy="914400"/>
          </a:xfrm>
        </p:spPr>
        <p:txBody>
          <a:bodyPr/>
          <a:lstStyle/>
          <a:p>
            <a:r>
              <a:rPr lang="en-US" sz="2400" dirty="0" err="1"/>
              <a:t>Planlægning</a:t>
            </a:r>
            <a:r>
              <a:rPr lang="en-US" sz="2400" dirty="0"/>
              <a:t> – </a:t>
            </a:r>
            <a:r>
              <a:rPr lang="en-US" sz="2400" dirty="0" err="1"/>
              <a:t>eksempel</a:t>
            </a:r>
            <a:r>
              <a:rPr lang="en-US" sz="2400" dirty="0"/>
              <a:t> </a:t>
            </a:r>
            <a:r>
              <a:rPr lang="en-US" sz="2400" dirty="0" err="1"/>
              <a:t>på</a:t>
            </a:r>
            <a:r>
              <a:rPr lang="en-US" sz="2400" dirty="0"/>
              <a:t> </a:t>
            </a:r>
            <a:r>
              <a:rPr lang="en-US" sz="2400" dirty="0" err="1"/>
              <a:t>en</a:t>
            </a:r>
            <a:r>
              <a:rPr lang="en-US" sz="2400" dirty="0"/>
              <a:t> </a:t>
            </a:r>
            <a:r>
              <a:rPr lang="en-US" sz="2400" dirty="0" err="1"/>
              <a:t>lektionsplan</a:t>
            </a:r>
            <a:br>
              <a:rPr lang="en-US" dirty="0"/>
            </a:br>
            <a:br>
              <a:rPr lang="en-US" dirty="0"/>
            </a:br>
            <a:endParaRPr lang="en-US" sz="1600" dirty="0"/>
          </a:p>
        </p:txBody>
      </p:sp>
      <p:sp>
        <p:nvSpPr>
          <p:cNvPr id="7" name="Tekstfelt 6">
            <a:extLst>
              <a:ext uri="{FF2B5EF4-FFF2-40B4-BE49-F238E27FC236}">
                <a16:creationId xmlns:a16="http://schemas.microsoft.com/office/drawing/2014/main" id="{C052675F-C5B8-4ACF-AE08-9267A3ADC98A}"/>
              </a:ext>
            </a:extLst>
          </p:cNvPr>
          <p:cNvSpPr txBox="1"/>
          <p:nvPr/>
        </p:nvSpPr>
        <p:spPr>
          <a:xfrm>
            <a:off x="7215188" y="1228725"/>
            <a:ext cx="4864321" cy="923330"/>
          </a:xfrm>
          <a:prstGeom prst="rect">
            <a:avLst/>
          </a:prstGeom>
          <a:noFill/>
        </p:spPr>
        <p:txBody>
          <a:bodyPr wrap="square">
            <a:spAutoFit/>
          </a:bodyPr>
          <a:lstStyle/>
          <a:p>
            <a:r>
              <a:rPr lang="da-DK" dirty="0">
                <a:latin typeface="+mj-lt"/>
                <a:ea typeface="Calibri" panose="020F0502020204030204" pitchFamily="34" charset="0"/>
                <a:cs typeface="Times New Roman" panose="02020603050405020304" pitchFamily="18" charset="0"/>
              </a:rPr>
              <a:t>En lektionsplan er et vigtigt redskab til at holde styr på alle elementerne i sin undervisning. </a:t>
            </a:r>
          </a:p>
        </p:txBody>
      </p:sp>
      <p:sp>
        <p:nvSpPr>
          <p:cNvPr id="4" name="Rektangel 3">
            <a:extLst>
              <a:ext uri="{FF2B5EF4-FFF2-40B4-BE49-F238E27FC236}">
                <a16:creationId xmlns:a16="http://schemas.microsoft.com/office/drawing/2014/main" id="{962607EB-ADAC-4CE1-B7A6-8E49C1C884D1}"/>
              </a:ext>
            </a:extLst>
          </p:cNvPr>
          <p:cNvSpPr/>
          <p:nvPr/>
        </p:nvSpPr>
        <p:spPr>
          <a:xfrm>
            <a:off x="5614416" y="4517136"/>
            <a:ext cx="294087" cy="2011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5" name="Billede 4" descr="Et billede, der indeholder tekst, skærmbillede, nummer/tal, linje/række&#10;&#10;Automatisk genereret beskrivelse">
            <a:extLst>
              <a:ext uri="{FF2B5EF4-FFF2-40B4-BE49-F238E27FC236}">
                <a16:creationId xmlns:a16="http://schemas.microsoft.com/office/drawing/2014/main" id="{897B8F88-3167-4D4C-85ED-6EA018605A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1907" y="1228725"/>
            <a:ext cx="5846528" cy="4757738"/>
          </a:xfrm>
          <a:prstGeom prst="rect">
            <a:avLst/>
          </a:prstGeom>
        </p:spPr>
      </p:pic>
      <p:sp>
        <p:nvSpPr>
          <p:cNvPr id="2" name="Tekstfelt 1">
            <a:extLst>
              <a:ext uri="{FF2B5EF4-FFF2-40B4-BE49-F238E27FC236}">
                <a16:creationId xmlns:a16="http://schemas.microsoft.com/office/drawing/2014/main" id="{1780801B-F699-4C74-A305-84209D26451C}"/>
              </a:ext>
            </a:extLst>
          </p:cNvPr>
          <p:cNvSpPr txBox="1"/>
          <p:nvPr/>
        </p:nvSpPr>
        <p:spPr>
          <a:xfrm>
            <a:off x="7215188" y="2433047"/>
            <a:ext cx="4300538" cy="1477328"/>
          </a:xfrm>
          <a:prstGeom prst="rect">
            <a:avLst/>
          </a:prstGeom>
          <a:noFill/>
        </p:spPr>
        <p:txBody>
          <a:bodyPr wrap="square" rtlCol="0">
            <a:spAutoFit/>
          </a:bodyPr>
          <a:lstStyle/>
          <a:p>
            <a:r>
              <a:rPr lang="da-DK" sz="1800" b="1" dirty="0">
                <a:latin typeface="+mj-lt"/>
                <a:ea typeface="Calibri" panose="020F0502020204030204" pitchFamily="34" charset="0"/>
                <a:cs typeface="Times New Roman" panose="02020603050405020304" pitchFamily="18" charset="0"/>
              </a:rPr>
              <a:t>Husk:</a:t>
            </a:r>
          </a:p>
          <a:p>
            <a:endParaRPr lang="da-DK" sz="1800" dirty="0">
              <a:latin typeface="+mj-lt"/>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da-DK" sz="1800" dirty="0">
                <a:latin typeface="+mj-lt"/>
                <a:cs typeface="Times New Roman" panose="02020603050405020304" pitchFamily="18" charset="0"/>
              </a:rPr>
              <a:t>Lektionsplaner er personlige og skal dække dine behov som underviser.</a:t>
            </a:r>
          </a:p>
        </p:txBody>
      </p:sp>
      <p:sp>
        <p:nvSpPr>
          <p:cNvPr id="9" name="Tekstfelt 8">
            <a:extLst>
              <a:ext uri="{FF2B5EF4-FFF2-40B4-BE49-F238E27FC236}">
                <a16:creationId xmlns:a16="http://schemas.microsoft.com/office/drawing/2014/main" id="{D954F56E-CDC6-44B2-93F1-F03FDBDC8196}"/>
              </a:ext>
            </a:extLst>
          </p:cNvPr>
          <p:cNvSpPr txBox="1"/>
          <p:nvPr/>
        </p:nvSpPr>
        <p:spPr>
          <a:xfrm>
            <a:off x="7215188" y="4077327"/>
            <a:ext cx="4672012" cy="923330"/>
          </a:xfrm>
          <a:prstGeom prst="rect">
            <a:avLst/>
          </a:prstGeom>
          <a:noFill/>
        </p:spPr>
        <p:txBody>
          <a:bodyPr wrap="square">
            <a:spAutoFit/>
          </a:bodyPr>
          <a:lstStyle/>
          <a:p>
            <a:pPr marL="285750" indent="-285750">
              <a:buFont typeface="Arial" panose="020B0604020202020204" pitchFamily="34" charset="0"/>
              <a:buChar char="•"/>
            </a:pPr>
            <a:r>
              <a:rPr lang="da-DK" dirty="0"/>
              <a:t>Det er vigtigt at være fleksibel, selvom du har en ide om tidsintervaller på forhånd. </a:t>
            </a:r>
          </a:p>
        </p:txBody>
      </p:sp>
      <p:sp>
        <p:nvSpPr>
          <p:cNvPr id="12" name="Tekstfelt 11">
            <a:extLst>
              <a:ext uri="{FF2B5EF4-FFF2-40B4-BE49-F238E27FC236}">
                <a16:creationId xmlns:a16="http://schemas.microsoft.com/office/drawing/2014/main" id="{46296799-DF9F-41C8-A9CA-472B3D994AF6}"/>
              </a:ext>
            </a:extLst>
          </p:cNvPr>
          <p:cNvSpPr txBox="1"/>
          <p:nvPr/>
        </p:nvSpPr>
        <p:spPr>
          <a:xfrm>
            <a:off x="7215188" y="5167610"/>
            <a:ext cx="4672012" cy="923330"/>
          </a:xfrm>
          <a:prstGeom prst="rect">
            <a:avLst/>
          </a:prstGeom>
          <a:noFill/>
        </p:spPr>
        <p:txBody>
          <a:bodyPr wrap="square">
            <a:spAutoFit/>
          </a:bodyPr>
          <a:lstStyle/>
          <a:p>
            <a:pPr marL="285750" indent="-285750">
              <a:buFont typeface="Arial" panose="020B0604020202020204" pitchFamily="34" charset="0"/>
              <a:buChar char="•"/>
            </a:pPr>
            <a:r>
              <a:rPr lang="da-DK" sz="1800" dirty="0">
                <a:latin typeface="+mj-lt"/>
                <a:cs typeface="Times New Roman" panose="02020603050405020304" pitchFamily="18" charset="0"/>
              </a:rPr>
              <a:t>Husk at have fokus på den gode start og afslutning på undervisningen.</a:t>
            </a:r>
          </a:p>
        </p:txBody>
      </p:sp>
    </p:spTree>
    <p:extLst>
      <p:ext uri="{BB962C8B-B14F-4D97-AF65-F5344CB8AC3E}">
        <p14:creationId xmlns:p14="http://schemas.microsoft.com/office/powerpoint/2010/main" val="1545760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CC397A5-0FDC-CF48-82C1-BED54AC36A4A}"/>
              </a:ext>
            </a:extLst>
          </p:cNvPr>
          <p:cNvSpPr>
            <a:spLocks noGrp="1"/>
          </p:cNvSpPr>
          <p:nvPr>
            <p:ph type="title"/>
          </p:nvPr>
        </p:nvSpPr>
        <p:spPr>
          <a:xfrm>
            <a:off x="847607" y="482139"/>
            <a:ext cx="7643250" cy="914400"/>
          </a:xfrm>
        </p:spPr>
        <p:txBody>
          <a:bodyPr/>
          <a:lstStyle/>
          <a:p>
            <a:r>
              <a:rPr lang="en-US" dirty="0" err="1"/>
              <a:t>Forberedelse</a:t>
            </a:r>
            <a:r>
              <a:rPr lang="en-US" dirty="0"/>
              <a:t> </a:t>
            </a:r>
            <a:r>
              <a:rPr lang="en-US" dirty="0" err="1"/>
              <a:t>af</a:t>
            </a:r>
            <a:r>
              <a:rPr lang="en-US" dirty="0"/>
              <a:t> </a:t>
            </a:r>
            <a:r>
              <a:rPr lang="en-US" dirty="0" err="1"/>
              <a:t>undervisningsbesøg</a:t>
            </a:r>
            <a:br>
              <a:rPr lang="en-US" dirty="0"/>
            </a:br>
            <a:br>
              <a:rPr lang="en-US" dirty="0"/>
            </a:br>
            <a:endParaRPr lang="en-US" sz="1600" dirty="0"/>
          </a:p>
        </p:txBody>
      </p:sp>
      <p:sp>
        <p:nvSpPr>
          <p:cNvPr id="4" name="Rektangel 3">
            <a:extLst>
              <a:ext uri="{FF2B5EF4-FFF2-40B4-BE49-F238E27FC236}">
                <a16:creationId xmlns:a16="http://schemas.microsoft.com/office/drawing/2014/main" id="{962607EB-ADAC-4CE1-B7A6-8E49C1C884D1}"/>
              </a:ext>
            </a:extLst>
          </p:cNvPr>
          <p:cNvSpPr/>
          <p:nvPr/>
        </p:nvSpPr>
        <p:spPr>
          <a:xfrm>
            <a:off x="5614416" y="4517136"/>
            <a:ext cx="294087" cy="2011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Tekstfelt 9">
            <a:extLst>
              <a:ext uri="{FF2B5EF4-FFF2-40B4-BE49-F238E27FC236}">
                <a16:creationId xmlns:a16="http://schemas.microsoft.com/office/drawing/2014/main" id="{E4FAEEE9-6062-4267-AC12-A12BF9274105}"/>
              </a:ext>
            </a:extLst>
          </p:cNvPr>
          <p:cNvSpPr txBox="1"/>
          <p:nvPr/>
        </p:nvSpPr>
        <p:spPr>
          <a:xfrm>
            <a:off x="947620" y="2034863"/>
            <a:ext cx="5248393" cy="2308324"/>
          </a:xfrm>
          <a:prstGeom prst="rect">
            <a:avLst/>
          </a:prstGeom>
          <a:noFill/>
        </p:spPr>
        <p:txBody>
          <a:bodyPr wrap="square">
            <a:spAutoFit/>
          </a:bodyPr>
          <a:lstStyle/>
          <a:p>
            <a:r>
              <a:rPr lang="da-DK" dirty="0"/>
              <a:t>På Mercantec skal nærmeste leder observere den nyansattes undervisning mindst én 1 gang det første år med efterfølgende refleksionssamtale. Se mere </a:t>
            </a:r>
            <a:r>
              <a:rPr lang="da-DK" dirty="0">
                <a:hlinkClick r:id="rId3"/>
              </a:rPr>
              <a:t>her</a:t>
            </a:r>
            <a:r>
              <a:rPr lang="da-DK" dirty="0"/>
              <a:t>.</a:t>
            </a:r>
          </a:p>
          <a:p>
            <a:endParaRPr lang="da-DK" dirty="0"/>
          </a:p>
          <a:p>
            <a:r>
              <a:rPr lang="da-DK" dirty="0"/>
              <a:t>Skal vi have et særligt fokus for observationen? </a:t>
            </a:r>
          </a:p>
        </p:txBody>
      </p:sp>
      <p:pic>
        <p:nvPicPr>
          <p:cNvPr id="2" name="Billede 1">
            <a:extLst>
              <a:ext uri="{FF2B5EF4-FFF2-40B4-BE49-F238E27FC236}">
                <a16:creationId xmlns:a16="http://schemas.microsoft.com/office/drawing/2014/main" id="{8687F4A3-766D-46EB-931D-59ABB9FC91CC}"/>
              </a:ext>
            </a:extLst>
          </p:cNvPr>
          <p:cNvPicPr>
            <a:picLocks noChangeAspect="1"/>
          </p:cNvPicPr>
          <p:nvPr/>
        </p:nvPicPr>
        <p:blipFill>
          <a:blip r:embed="rId4"/>
          <a:stretch>
            <a:fillRect/>
          </a:stretch>
        </p:blipFill>
        <p:spPr>
          <a:xfrm>
            <a:off x="6718753" y="1645458"/>
            <a:ext cx="4625640" cy="3087134"/>
          </a:xfrm>
          <a:prstGeom prst="rect">
            <a:avLst/>
          </a:prstGeom>
        </p:spPr>
      </p:pic>
    </p:spTree>
    <p:extLst>
      <p:ext uri="{BB962C8B-B14F-4D97-AF65-F5344CB8AC3E}">
        <p14:creationId xmlns:p14="http://schemas.microsoft.com/office/powerpoint/2010/main" val="32670045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CC397A5-0FDC-CF48-82C1-BED54AC36A4A}"/>
              </a:ext>
            </a:extLst>
          </p:cNvPr>
          <p:cNvSpPr>
            <a:spLocks noGrp="1"/>
          </p:cNvSpPr>
          <p:nvPr>
            <p:ph type="title"/>
          </p:nvPr>
        </p:nvSpPr>
        <p:spPr>
          <a:xfrm>
            <a:off x="847607" y="482139"/>
            <a:ext cx="7643250" cy="914400"/>
          </a:xfrm>
        </p:spPr>
        <p:txBody>
          <a:bodyPr/>
          <a:lstStyle/>
          <a:p>
            <a:r>
              <a:rPr lang="en-US" dirty="0" err="1"/>
              <a:t>Selvstudier</a:t>
            </a:r>
            <a:r>
              <a:rPr lang="en-US" dirty="0"/>
              <a:t> 2</a:t>
            </a:r>
            <a:br>
              <a:rPr lang="en-US" dirty="0"/>
            </a:br>
            <a:br>
              <a:rPr lang="en-US" dirty="0"/>
            </a:br>
            <a:endParaRPr lang="en-US" sz="1600" dirty="0"/>
          </a:p>
        </p:txBody>
      </p:sp>
      <p:sp>
        <p:nvSpPr>
          <p:cNvPr id="4" name="Rektangel 3">
            <a:extLst>
              <a:ext uri="{FF2B5EF4-FFF2-40B4-BE49-F238E27FC236}">
                <a16:creationId xmlns:a16="http://schemas.microsoft.com/office/drawing/2014/main" id="{962607EB-ADAC-4CE1-B7A6-8E49C1C884D1}"/>
              </a:ext>
            </a:extLst>
          </p:cNvPr>
          <p:cNvSpPr/>
          <p:nvPr/>
        </p:nvSpPr>
        <p:spPr>
          <a:xfrm>
            <a:off x="5614416" y="4517136"/>
            <a:ext cx="294087" cy="2011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Tekstfelt 5">
            <a:extLst>
              <a:ext uri="{FF2B5EF4-FFF2-40B4-BE49-F238E27FC236}">
                <a16:creationId xmlns:a16="http://schemas.microsoft.com/office/drawing/2014/main" id="{A6C8B9A3-D35F-4D03-A9E7-88CDA6C7E2B9}"/>
              </a:ext>
            </a:extLst>
          </p:cNvPr>
          <p:cNvSpPr txBox="1"/>
          <p:nvPr/>
        </p:nvSpPr>
        <p:spPr>
          <a:xfrm>
            <a:off x="847607" y="1598843"/>
            <a:ext cx="10610102" cy="3162019"/>
          </a:xfrm>
          <a:prstGeom prst="rect">
            <a:avLst/>
          </a:prstGeom>
          <a:noFill/>
        </p:spPr>
        <p:txBody>
          <a:bodyPr wrap="square">
            <a:spAutoFit/>
          </a:bodyPr>
          <a:lstStyle/>
          <a:p>
            <a:pPr>
              <a:lnSpc>
                <a:spcPct val="107000"/>
              </a:lnSpc>
              <a:spcAft>
                <a:spcPts val="800"/>
              </a:spcAft>
            </a:pPr>
            <a:r>
              <a:rPr lang="da-DK" sz="1800" dirty="0">
                <a:latin typeface="+mn-lt"/>
                <a:ea typeface="Calibri" panose="020F0502020204030204" pitchFamily="34" charset="0"/>
                <a:cs typeface="Times New Roman" panose="02020603050405020304" pitchFamily="18" charset="0"/>
              </a:rPr>
              <a:t>Inden vi mødes igen skal du </a:t>
            </a:r>
            <a:r>
              <a:rPr lang="da-DK" dirty="0">
                <a:ea typeface="Calibri" panose="020F0502020204030204" pitchFamily="34" charset="0"/>
                <a:cs typeface="Times New Roman" panose="02020603050405020304" pitchFamily="18" charset="0"/>
              </a:rPr>
              <a:t>arbejde med</a:t>
            </a:r>
            <a:r>
              <a:rPr lang="da-DK" sz="1800" dirty="0">
                <a:latin typeface="+mn-lt"/>
                <a:ea typeface="Calibri" panose="020F0502020204030204" pitchFamily="34" charset="0"/>
                <a:cs typeface="Times New Roman" panose="02020603050405020304" pitchFamily="18" charset="0"/>
              </a:rPr>
              <a:t> selvstudier 2 i </a:t>
            </a:r>
            <a:r>
              <a:rPr lang="da-DK" sz="1800" dirty="0" err="1">
                <a:latin typeface="+mn-lt"/>
                <a:ea typeface="Calibri" panose="020F0502020204030204" pitchFamily="34" charset="0"/>
                <a:cs typeface="Times New Roman" panose="02020603050405020304" pitchFamily="18" charset="0"/>
              </a:rPr>
              <a:t>LearnSpace</a:t>
            </a:r>
            <a:r>
              <a:rPr lang="da-DK" sz="1800" dirty="0">
                <a:latin typeface="+mn-lt"/>
                <a:ea typeface="Calibri" panose="020F0502020204030204" pitchFamily="34" charset="0"/>
                <a:cs typeface="Times New Roman" panose="02020603050405020304" pitchFamily="18" charset="0"/>
              </a:rPr>
              <a:t>.</a:t>
            </a:r>
          </a:p>
          <a:p>
            <a:pPr>
              <a:lnSpc>
                <a:spcPct val="107000"/>
              </a:lnSpc>
              <a:spcAft>
                <a:spcPts val="800"/>
              </a:spcAft>
            </a:pPr>
            <a:endParaRPr lang="da-DK" sz="1800" dirty="0">
              <a:latin typeface="+mn-lt"/>
              <a:ea typeface="Calibri" panose="020F0502020204030204" pitchFamily="34" charset="0"/>
              <a:cs typeface="Times New Roman" panose="02020603050405020304" pitchFamily="18" charset="0"/>
            </a:endParaRPr>
          </a:p>
          <a:p>
            <a:pPr>
              <a:lnSpc>
                <a:spcPct val="107000"/>
              </a:lnSpc>
              <a:spcAft>
                <a:spcPts val="800"/>
              </a:spcAft>
            </a:pPr>
            <a:r>
              <a:rPr lang="da-DK" dirty="0">
                <a:ea typeface="Calibri" panose="020F0502020204030204" pitchFamily="34" charset="0"/>
                <a:cs typeface="Times New Roman" panose="02020603050405020304" pitchFamily="18" charset="0"/>
              </a:rPr>
              <a:t>Selvstudierne</a:t>
            </a:r>
            <a:r>
              <a:rPr lang="da-DK" sz="1800" dirty="0">
                <a:latin typeface="+mn-lt"/>
                <a:ea typeface="Calibri" panose="020F0502020204030204" pitchFamily="34" charset="0"/>
                <a:cs typeface="Times New Roman" panose="02020603050405020304" pitchFamily="18" charset="0"/>
              </a:rPr>
              <a:t> tager ca. 3 timer. Du skal se på: </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da-DK" dirty="0">
                <a:cs typeface="Times New Roman" panose="02020603050405020304" pitchFamily="18" charset="0"/>
              </a:rPr>
              <a:t>Teori om læring (Erhvervspædagogisk grundbog, kap 2, s.27-33)</a:t>
            </a:r>
          </a:p>
          <a:p>
            <a:pPr marL="285750" indent="-285750">
              <a:lnSpc>
                <a:spcPct val="107000"/>
              </a:lnSpc>
              <a:spcAft>
                <a:spcPts val="800"/>
              </a:spcAft>
              <a:buFont typeface="Arial" panose="020B0604020202020204" pitchFamily="34" charset="0"/>
              <a:buChar char="•"/>
            </a:pPr>
            <a:r>
              <a:rPr lang="da-DK" dirty="0">
                <a:cs typeface="Times New Roman" panose="02020603050405020304" pitchFamily="18" charset="0"/>
              </a:rPr>
              <a:t>Lektionsplanlægning (Erhvervspædagogisk grundbog, kap 1, s.22-25)</a:t>
            </a:r>
          </a:p>
          <a:p>
            <a:pPr marL="285750" indent="-285750">
              <a:lnSpc>
                <a:spcPct val="107000"/>
              </a:lnSpc>
              <a:spcAft>
                <a:spcPts val="800"/>
              </a:spcAft>
              <a:buFont typeface="Arial" panose="020B0604020202020204" pitchFamily="34" charset="0"/>
              <a:buChar char="•"/>
            </a:pPr>
            <a:r>
              <a:rPr lang="da-DK" dirty="0">
                <a:cs typeface="Times New Roman" panose="02020603050405020304" pitchFamily="18" charset="0"/>
              </a:rPr>
              <a:t>Eksempel på en lektionsplan</a:t>
            </a:r>
          </a:p>
          <a:p>
            <a:pPr marL="285750" indent="-285750">
              <a:lnSpc>
                <a:spcPct val="107000"/>
              </a:lnSpc>
              <a:spcAft>
                <a:spcPts val="800"/>
              </a:spcAft>
              <a:buFont typeface="Arial" panose="020B0604020202020204" pitchFamily="34" charset="0"/>
              <a:buChar char="•"/>
            </a:pPr>
            <a:r>
              <a:rPr lang="da-DK" dirty="0">
                <a:cs typeface="Times New Roman" panose="02020603050405020304" pitchFamily="18" charset="0"/>
              </a:rPr>
              <a:t>Model for erhvervspædagogik (Erhvervspædagogisk grundbog, kap 3, s.35-49)</a:t>
            </a:r>
          </a:p>
          <a:p>
            <a:pPr marL="285750" indent="-285750">
              <a:buFont typeface="Arial" panose="020B0604020202020204" pitchFamily="34" charset="0"/>
              <a:buChar char="•"/>
            </a:pPr>
            <a:r>
              <a:rPr lang="da-DK" dirty="0">
                <a:cs typeface="Times New Roman" panose="02020603050405020304" pitchFamily="18" charset="0"/>
              </a:rPr>
              <a:t>Ti kendetegn ved god undervisning</a:t>
            </a:r>
          </a:p>
        </p:txBody>
      </p:sp>
    </p:spTree>
    <p:extLst>
      <p:ext uri="{BB962C8B-B14F-4D97-AF65-F5344CB8AC3E}">
        <p14:creationId xmlns:p14="http://schemas.microsoft.com/office/powerpoint/2010/main" val="3652189364"/>
      </p:ext>
    </p:extLst>
  </p:cSld>
  <p:clrMapOvr>
    <a:masterClrMapping/>
  </p:clrMapOvr>
</p:sld>
</file>

<file path=ppt/theme/theme1.xml><?xml version="1.0" encoding="utf-8"?>
<a:theme xmlns:a="http://schemas.openxmlformats.org/drawingml/2006/main" name="Mercantec_PowerPointSkabelon">
  <a:themeElements>
    <a:clrScheme name="Mercantec Farvepalette">
      <a:dk1>
        <a:sysClr val="windowText" lastClr="000000"/>
      </a:dk1>
      <a:lt1>
        <a:sysClr val="window" lastClr="FFFFFF"/>
      </a:lt1>
      <a:dk2>
        <a:srgbClr val="000000"/>
      </a:dk2>
      <a:lt2>
        <a:srgbClr val="FFFFFF"/>
      </a:lt2>
      <a:accent1>
        <a:srgbClr val="006192"/>
      </a:accent1>
      <a:accent2>
        <a:srgbClr val="00866A"/>
      </a:accent2>
      <a:accent3>
        <a:srgbClr val="77497F"/>
      </a:accent3>
      <a:accent4>
        <a:srgbClr val="A4130E"/>
      </a:accent4>
      <a:accent5>
        <a:srgbClr val="EF7D04"/>
      </a:accent5>
      <a:accent6>
        <a:srgbClr val="906D4B"/>
      </a:accent6>
      <a:hlink>
        <a:srgbClr val="006192"/>
      </a:hlink>
      <a:folHlink>
        <a:srgbClr val="954F72"/>
      </a:folHlink>
    </a:clrScheme>
    <a:fontScheme name="Mercantec skrifttyper">
      <a:majorFont>
        <a:latin typeface="Verdana"/>
        <a:ea typeface=""/>
        <a:cs typeface=""/>
      </a:majorFont>
      <a:minorFont>
        <a:latin typeface="Verdana"/>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æsentation1" id="{103F55F9-2C07-464D-8226-D04B230BEE6D}" vid="{F64C7569-4FC1-4459-905F-C29C6B830E88}"/>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ont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7A7562B0663F20429EC643AE9AF09B52" ma:contentTypeVersion="0" ma:contentTypeDescription="Opret et nyt dokument." ma:contentTypeScope="" ma:versionID="efd8a2d17b240aa7f0b10c4dfd6f5996">
  <xsd:schema xmlns:xsd="http://www.w3.org/2001/XMLSchema" xmlns:xs="http://www.w3.org/2001/XMLSchema" xmlns:p="http://schemas.microsoft.com/office/2006/metadata/properties" targetNamespace="http://schemas.microsoft.com/office/2006/metadata/properties" ma:root="true" ma:fieldsID="ac504b555cbc0eb2a32092f08c35baad">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1E4C9BF-C8FD-4288-9414-728AEA4E8FFB}">
  <ds:schemaRefs>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http://www.w3.org/XML/1998/namespace"/>
  </ds:schemaRefs>
</ds:datastoreItem>
</file>

<file path=customXml/itemProps2.xml><?xml version="1.0" encoding="utf-8"?>
<ds:datastoreItem xmlns:ds="http://schemas.openxmlformats.org/officeDocument/2006/customXml" ds:itemID="{C8F2F92C-F30E-4985-BE4D-FA6047B840DC}">
  <ds:schemaRefs>
    <ds:schemaRef ds:uri="http://schemas.microsoft.com/sharepoint/v3/contenttype/forms"/>
  </ds:schemaRefs>
</ds:datastoreItem>
</file>

<file path=customXml/itemProps3.xml><?xml version="1.0" encoding="utf-8"?>
<ds:datastoreItem xmlns:ds="http://schemas.openxmlformats.org/officeDocument/2006/customXml" ds:itemID="{DAF737FF-D077-4148-9EF1-743FD612CC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12948</TotalTime>
  <Words>731</Words>
  <Application>Microsoft Office PowerPoint</Application>
  <PresentationFormat>Widescreen</PresentationFormat>
  <Paragraphs>76</Paragraphs>
  <Slides>9</Slides>
  <Notes>9</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9</vt:i4>
      </vt:variant>
    </vt:vector>
  </HeadingPairs>
  <TitlesOfParts>
    <vt:vector size="13" baseType="lpstr">
      <vt:lpstr>Arial</vt:lpstr>
      <vt:lpstr>Calibri</vt:lpstr>
      <vt:lpstr>Verdana</vt:lpstr>
      <vt:lpstr>Mercantec_PowerPointSkabelon</vt:lpstr>
      <vt:lpstr>Mit første år som ny underviser</vt:lpstr>
      <vt:lpstr>Undervisningsbesøg og selvstudier  </vt:lpstr>
      <vt:lpstr>Teorier om læring  </vt:lpstr>
      <vt:lpstr>Didaktisk trekant  </vt:lpstr>
      <vt:lpstr>Didaktisk trekant  </vt:lpstr>
      <vt:lpstr>Læringstrekant  </vt:lpstr>
      <vt:lpstr>Planlægning – eksempel på en lektionsplan  </vt:lpstr>
      <vt:lpstr>Forberedelse af undervisningsbesøg  </vt:lpstr>
      <vt:lpstr>Selvstudier 2  </vt:lpstr>
    </vt:vector>
  </TitlesOfParts>
  <Company>Windows User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Gitte Brinck</dc:creator>
  <cp:lastModifiedBy>Marie Sandvad Pedersen</cp:lastModifiedBy>
  <cp:revision>58</cp:revision>
  <cp:lastPrinted>2020-01-20T12:45:01Z</cp:lastPrinted>
  <dcterms:created xsi:type="dcterms:W3CDTF">2018-08-26T19:00:14Z</dcterms:created>
  <dcterms:modified xsi:type="dcterms:W3CDTF">2023-08-02T08:04:41Z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0x0101007A7562B0663F20429EC643AE9AF09B52</vt:lpwstr>
  </property>
</Properties>
</file>