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6"/>
  </p:notesMasterIdLst>
  <p:handoutMasterIdLst>
    <p:handoutMasterId r:id="rId37"/>
  </p:handoutMasterIdLst>
  <p:sldIdLst>
    <p:sldId id="256" r:id="rId5"/>
    <p:sldId id="353" r:id="rId6"/>
    <p:sldId id="354" r:id="rId7"/>
    <p:sldId id="376" r:id="rId8"/>
    <p:sldId id="377" r:id="rId9"/>
    <p:sldId id="378" r:id="rId10"/>
    <p:sldId id="379" r:id="rId11"/>
    <p:sldId id="380" r:id="rId12"/>
    <p:sldId id="382" r:id="rId13"/>
    <p:sldId id="384" r:id="rId14"/>
    <p:sldId id="385" r:id="rId15"/>
    <p:sldId id="386" r:id="rId16"/>
    <p:sldId id="387" r:id="rId17"/>
    <p:sldId id="388" r:id="rId18"/>
    <p:sldId id="389" r:id="rId19"/>
    <p:sldId id="391" r:id="rId20"/>
    <p:sldId id="392" r:id="rId21"/>
    <p:sldId id="393" r:id="rId22"/>
    <p:sldId id="395" r:id="rId23"/>
    <p:sldId id="396" r:id="rId24"/>
    <p:sldId id="394" r:id="rId25"/>
    <p:sldId id="397" r:id="rId26"/>
    <p:sldId id="398" r:id="rId27"/>
    <p:sldId id="399" r:id="rId28"/>
    <p:sldId id="400" r:id="rId29"/>
    <p:sldId id="401" r:id="rId30"/>
    <p:sldId id="402" r:id="rId31"/>
    <p:sldId id="403" r:id="rId32"/>
    <p:sldId id="404" r:id="rId33"/>
    <p:sldId id="405" r:id="rId34"/>
    <p:sldId id="407" r:id="rId35"/>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53"/>
            <p14:sldId id="354"/>
            <p14:sldId id="376"/>
            <p14:sldId id="377"/>
            <p14:sldId id="378"/>
            <p14:sldId id="379"/>
            <p14:sldId id="380"/>
            <p14:sldId id="382"/>
            <p14:sldId id="384"/>
            <p14:sldId id="385"/>
            <p14:sldId id="386"/>
            <p14:sldId id="387"/>
            <p14:sldId id="388"/>
            <p14:sldId id="389"/>
            <p14:sldId id="391"/>
            <p14:sldId id="392"/>
            <p14:sldId id="393"/>
            <p14:sldId id="395"/>
            <p14:sldId id="396"/>
            <p14:sldId id="394"/>
            <p14:sldId id="397"/>
            <p14:sldId id="398"/>
            <p14:sldId id="399"/>
            <p14:sldId id="400"/>
            <p14:sldId id="401"/>
            <p14:sldId id="402"/>
            <p14:sldId id="403"/>
            <p14:sldId id="404"/>
            <p14:sldId id="405"/>
            <p14:sldId id="40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776"/>
    <a:srgbClr val="FF0000"/>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emlayout 2 - Marker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Ingen typografi, intet git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yst layout 3 - Markering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74" autoAdjust="0"/>
  </p:normalViewPr>
  <p:slideViewPr>
    <p:cSldViewPr snapToGrid="0">
      <p:cViewPr varScale="1">
        <p:scale>
          <a:sx n="87" d="100"/>
          <a:sy n="87" d="100"/>
        </p:scale>
        <p:origin x="696" y="96"/>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401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911860F8-2AA1-D34D-9E7C-7A5F96D0F9F4}" type="datetimeFigureOut">
              <a:rPr lang="en-US" smtClean="0"/>
              <a:t>8/17/2023</a:t>
            </a:fld>
            <a:endParaRPr lang="en-US"/>
          </a:p>
        </p:txBody>
      </p:sp>
      <p:sp>
        <p:nvSpPr>
          <p:cNvPr id="4" name="Footer Placehold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DFCA1055-E3DF-46A4-841F-DB9CA14CF536}" type="datetimeFigureOut">
              <a:rPr lang="da-DK" smtClean="0"/>
              <a:t>17-08-2023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2" name="Titel 1"/>
          <p:cNvSpPr>
            <a:spLocks noGrp="1"/>
          </p:cNvSpPr>
          <p:nvPr>
            <p:ph type="title"/>
          </p:nvPr>
        </p:nvSpPr>
        <p:spPr/>
        <p:txBody>
          <a:bodyPr/>
          <a:lstStyle/>
          <a:p>
            <a:r>
              <a:rPr lang="da-DK"/>
              <a:t>Klik for at redigere i master</a:t>
            </a:r>
          </a:p>
        </p:txBody>
      </p:sp>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4">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6538"/>
          <a:stretch/>
        </p:blipFill>
        <p:spPr>
          <a:xfrm>
            <a:off x="0"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2290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45746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pic>
        <p:nvPicPr>
          <p:cNvPr id="6" name="Billede 5" descr="Byggetek-LOGO-hvid.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46790" y="4032372"/>
            <a:ext cx="3844422" cy="2445468"/>
          </a:xfrm>
          <a:prstGeom prst="rect">
            <a:avLst/>
          </a:prstGeom>
        </p:spPr>
      </p:pic>
    </p:spTree>
    <p:extLst>
      <p:ext uri="{BB962C8B-B14F-4D97-AF65-F5344CB8AC3E}">
        <p14:creationId xmlns:p14="http://schemas.microsoft.com/office/powerpoint/2010/main" val="1583737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sidefod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a-DK"/>
              <a:t>Dorthe Skov Pedersen - dosp@mercantec.dk</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80" r:id="rId17"/>
    <p:sldLayoutId id="2147483674" r:id="rId18"/>
    <p:sldLayoutId id="2147483675" r:id="rId19"/>
    <p:sldLayoutId id="2147483676" r:id="rId20"/>
    <p:sldLayoutId id="2147483677" r:id="rId21"/>
  </p:sldLayoutIdLst>
  <p:hf sldNum="0" hdr="0" dt="0"/>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eaQleltIR2c"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www.retsinformation.dk/Forms/R0710.aspx?id=201319" TargetMode="External"/><Relationship Id="rId2" Type="http://schemas.openxmlformats.org/officeDocument/2006/relationships/hyperlink" Target="https://www.retsinformation.dk/forms/r0710.aspx?id=828"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datatilsynet.dk/hvad-siger-reglerne/grundlaeggende-begreber-/hvad-er-databeskyttelse" TargetMode="External"/><Relationship Id="rId2" Type="http://schemas.openxmlformats.org/officeDocument/2006/relationships/hyperlink" Target="http://www.datatilsynet.dk/" TargetMode="External"/><Relationship Id="rId1" Type="http://schemas.openxmlformats.org/officeDocument/2006/relationships/slideLayout" Target="../slideLayouts/slideLayout6.xml"/><Relationship Id="rId4" Type="http://schemas.openxmlformats.org/officeDocument/2006/relationships/hyperlink" Target="https://www.datatilsynet.dk/media/7597/databeskyttelse-i-forbindelse-med-ansaettelsesforhold.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www.rismasystems.com/artikler/2-ar-med-gdpr?ppc_keyword=&amp;gclid=CjwKCAjwx8iIBhBwEiwA2quaqxvc5dVzqIU0jvDhhm-rtyaVpa1yqaaSeN_xYZhiS2s4nX3g1seWkBoCk-cQAvD_BwE" TargetMode="External"/><Relationship Id="rId2" Type="http://schemas.openxmlformats.org/officeDocument/2006/relationships/hyperlink" Target="https://ekstrabladet.dk/112/foerste-brud-paa-ny-lov-tommy-thailand-faar-boede/7846112" TargetMode="Externa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DgLKGzFVDPE" TargetMode="External"/><Relationship Id="rId2" Type="http://schemas.openxmlformats.org/officeDocument/2006/relationships/hyperlink" Target="https://www.youtube.com/watch?v=0TmQWWQzK68" TargetMode="External"/><Relationship Id="rId1" Type="http://schemas.openxmlformats.org/officeDocument/2006/relationships/slideLayout" Target="../slideLayouts/slideLayout6.xml"/><Relationship Id="rId4" Type="http://schemas.openxmlformats.org/officeDocument/2006/relationships/hyperlink" Target="https://www.youtube.com/watch?v=zYbq8WX50eo"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s://sim.dk/media/15775/datasikkerhed-i-borgerservicecentre-regler-og-praksis.pdf"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www.datatilsynet.dk/borger/hvad-er-dine-rettigheder" TargetMode="External"/><Relationship Id="rId2" Type="http://schemas.openxmlformats.org/officeDocument/2006/relationships/hyperlink" Target="https://www.datatilsynet.dk/hvad-siger-reglerne/grundlaeggende-begreber-/hvad-er-dine-forpligtelser"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a:xfrm>
            <a:off x="1524000" y="1136072"/>
            <a:ext cx="9144000" cy="3278909"/>
          </a:xfrm>
        </p:spPr>
        <p:txBody>
          <a:bodyPr>
            <a:normAutofit fontScale="92500" lnSpcReduction="10000"/>
          </a:bodyPr>
          <a:lstStyle/>
          <a:p>
            <a:pPr algn="l"/>
            <a:r>
              <a:rPr lang="da-DK" dirty="0"/>
              <a:t>1 dag med fokus på:</a:t>
            </a:r>
          </a:p>
          <a:p>
            <a:pPr algn="l"/>
            <a:endParaRPr lang="da-DK" dirty="0"/>
          </a:p>
          <a:p>
            <a:pPr marL="342900" indent="-342900" algn="l">
              <a:buFont typeface="Wingdings" panose="05000000000000000000" pitchFamily="2" charset="2"/>
              <a:buChar char="v"/>
            </a:pPr>
            <a:r>
              <a:rPr lang="da-DK" dirty="0"/>
              <a:t>Behandling af personoplysninger i henhold til databeskyttelsesloven</a:t>
            </a:r>
          </a:p>
          <a:p>
            <a:pPr marL="342900" indent="-342900" algn="l">
              <a:buFont typeface="Wingdings" panose="05000000000000000000" pitchFamily="2" charset="2"/>
              <a:buChar char="v"/>
            </a:pPr>
            <a:r>
              <a:rPr lang="da-DK" dirty="0"/>
              <a:t>Skelne mellem forskellige typer af oplysninger</a:t>
            </a:r>
          </a:p>
          <a:p>
            <a:pPr marL="342900" indent="-342900" algn="l">
              <a:buFont typeface="Wingdings" panose="05000000000000000000" pitchFamily="2" charset="2"/>
              <a:buChar char="v"/>
            </a:pPr>
            <a:r>
              <a:rPr lang="da-DK" dirty="0"/>
              <a:t>Patienters rettigheder</a:t>
            </a:r>
          </a:p>
          <a:p>
            <a:pPr marL="342900" indent="-342900" algn="l">
              <a:buFont typeface="Wingdings" panose="05000000000000000000" pitchFamily="2" charset="2"/>
              <a:buChar char="v"/>
            </a:pPr>
            <a:r>
              <a:rPr lang="da-DK" dirty="0"/>
              <a:t>Anmeldelser</a:t>
            </a:r>
          </a:p>
          <a:p>
            <a:pPr marL="342900" indent="-342900" algn="l">
              <a:buFont typeface="Wingdings" panose="05000000000000000000" pitchFamily="2" charset="2"/>
              <a:buChar char="v"/>
            </a:pPr>
            <a:r>
              <a:rPr lang="da-DK" dirty="0"/>
              <a:t>Indsigtsbegæringer</a:t>
            </a:r>
          </a:p>
          <a:p>
            <a:pPr marL="342900" indent="-342900" algn="l">
              <a:buFont typeface="Wingdings" panose="05000000000000000000" pitchFamily="2" charset="2"/>
              <a:buChar char="v"/>
            </a:pPr>
            <a:r>
              <a:rPr lang="da-DK" dirty="0"/>
              <a:t>Vejledninger m.m. fra Datatilsynet</a:t>
            </a:r>
          </a:p>
          <a:p>
            <a:pPr marL="342900" indent="-342900" algn="l">
              <a:buFont typeface="Wingdings" panose="05000000000000000000" pitchFamily="2" charset="2"/>
              <a:buChar char="v"/>
            </a:pPr>
            <a:r>
              <a:rPr lang="da-DK" dirty="0"/>
              <a:t>It- og datasikkerhed privat og offentligt</a:t>
            </a:r>
          </a:p>
          <a:p>
            <a:pPr algn="l"/>
            <a:endParaRPr lang="da-DK" dirty="0"/>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a:xfrm>
            <a:off x="838200" y="221673"/>
            <a:ext cx="10515600" cy="655783"/>
          </a:xfrm>
        </p:spPr>
        <p:txBody>
          <a:bodyPr/>
          <a:lstStyle/>
          <a:p>
            <a:r>
              <a:rPr lang="da-DK"/>
              <a:t>Databeskyttelse GDPR</a:t>
            </a:r>
            <a:endParaRPr lang="da-DK" dirty="0"/>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kort klip om persondata</a:t>
            </a:r>
          </a:p>
        </p:txBody>
      </p:sp>
      <p:sp>
        <p:nvSpPr>
          <p:cNvPr id="2" name="Rektangel 1"/>
          <p:cNvSpPr/>
          <p:nvPr/>
        </p:nvSpPr>
        <p:spPr>
          <a:xfrm>
            <a:off x="847607" y="2320697"/>
            <a:ext cx="5818259" cy="369332"/>
          </a:xfrm>
          <a:prstGeom prst="rect">
            <a:avLst/>
          </a:prstGeom>
        </p:spPr>
        <p:txBody>
          <a:bodyPr wrap="none">
            <a:spAutoFit/>
          </a:bodyPr>
          <a:lstStyle/>
          <a:p>
            <a:r>
              <a:rPr lang="da-DK" dirty="0">
                <a:hlinkClick r:id="rId2"/>
              </a:rPr>
              <a:t>https://www.youtube.com/watch?v=eaQleltIR2c</a:t>
            </a:r>
            <a:endParaRPr lang="da-DK" dirty="0"/>
          </a:p>
        </p:txBody>
      </p:sp>
    </p:spTree>
    <p:extLst>
      <p:ext uri="{BB962C8B-B14F-4D97-AF65-F5344CB8AC3E}">
        <p14:creationId xmlns:p14="http://schemas.microsoft.com/office/powerpoint/2010/main" val="2089562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p:txBody>
          <a:bodyPr/>
          <a:lstStyle/>
          <a:p>
            <a:endParaRPr lang="da-DK" dirty="0"/>
          </a:p>
          <a:p>
            <a:r>
              <a:rPr lang="da-DK" dirty="0"/>
              <a:t>Brainstorm</a:t>
            </a:r>
          </a:p>
          <a:p>
            <a:endParaRPr lang="da-DK" dirty="0"/>
          </a:p>
          <a:p>
            <a:pPr marL="342900" indent="-342900">
              <a:buFont typeface="+mj-lt"/>
              <a:buAutoNum type="arabicPeriod"/>
            </a:pPr>
            <a:r>
              <a:rPr lang="da-DK" dirty="0"/>
              <a:t>Hvem opbevarer personoplysninger på os</a:t>
            </a:r>
          </a:p>
          <a:p>
            <a:pPr marL="342900" indent="-342900">
              <a:buFont typeface="+mj-lt"/>
              <a:buAutoNum type="arabicPeriod"/>
            </a:pPr>
            <a:r>
              <a:rPr lang="da-DK" dirty="0"/>
              <a:t>Hvorfor</a:t>
            </a:r>
          </a:p>
          <a:p>
            <a:endParaRPr lang="da-DK" dirty="0"/>
          </a:p>
        </p:txBody>
      </p:sp>
      <p:sp>
        <p:nvSpPr>
          <p:cNvPr id="3" name="Titel 2"/>
          <p:cNvSpPr>
            <a:spLocks noGrp="1"/>
          </p:cNvSpPr>
          <p:nvPr>
            <p:ph type="title"/>
          </p:nvPr>
        </p:nvSpPr>
        <p:spPr/>
        <p:txBody>
          <a:bodyPr/>
          <a:lstStyle/>
          <a:p>
            <a:r>
              <a:rPr lang="da-DK" dirty="0"/>
              <a:t>Databeskyttelse GDPR</a:t>
            </a:r>
            <a:br>
              <a:rPr lang="da-DK" dirty="0"/>
            </a:br>
            <a:br>
              <a:rPr lang="da-DK" dirty="0"/>
            </a:br>
            <a:r>
              <a:rPr lang="da-DK" dirty="0"/>
              <a:t>Øvelse</a:t>
            </a:r>
          </a:p>
        </p:txBody>
      </p:sp>
    </p:spTree>
    <p:extLst>
      <p:ext uri="{BB962C8B-B14F-4D97-AF65-F5344CB8AC3E}">
        <p14:creationId xmlns:p14="http://schemas.microsoft.com/office/powerpoint/2010/main" val="1020257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p:txBody>
          <a:bodyPr>
            <a:normAutofit lnSpcReduction="10000"/>
          </a:bodyPr>
          <a:lstStyle/>
          <a:p>
            <a:endParaRPr lang="da-DK" dirty="0"/>
          </a:p>
          <a:p>
            <a:r>
              <a:rPr lang="da-DK" dirty="0"/>
              <a:t>Er enhver form for information, som kan henføres til konkrete personer</a:t>
            </a:r>
          </a:p>
          <a:p>
            <a:endParaRPr lang="da-DK" dirty="0"/>
          </a:p>
          <a:p>
            <a:pPr marL="285750" indent="-285750">
              <a:buFont typeface="Arial" panose="020B0604020202020204" pitchFamily="34" charset="0"/>
              <a:buChar char="•"/>
            </a:pPr>
            <a:r>
              <a:rPr lang="da-DK" dirty="0"/>
              <a:t>Navn</a:t>
            </a:r>
          </a:p>
          <a:p>
            <a:pPr marL="285750" indent="-285750">
              <a:buFont typeface="Arial" panose="020B0604020202020204" pitchFamily="34" charset="0"/>
              <a:buChar char="•"/>
            </a:pPr>
            <a:r>
              <a:rPr lang="da-DK" dirty="0"/>
              <a:t>Adresse</a:t>
            </a:r>
          </a:p>
          <a:p>
            <a:pPr marL="285750" indent="-285750">
              <a:buFont typeface="Arial" panose="020B0604020202020204" pitchFamily="34" charset="0"/>
              <a:buChar char="•"/>
            </a:pPr>
            <a:r>
              <a:rPr lang="da-DK" dirty="0"/>
              <a:t>Fødselsdato</a:t>
            </a:r>
          </a:p>
          <a:p>
            <a:pPr marL="285750" indent="-285750">
              <a:buFont typeface="Arial" panose="020B0604020202020204" pitchFamily="34" charset="0"/>
              <a:buChar char="•"/>
            </a:pPr>
            <a:r>
              <a:rPr lang="da-DK" dirty="0"/>
              <a:t>Personnummer</a:t>
            </a:r>
          </a:p>
          <a:p>
            <a:pPr marL="285750" indent="-285750">
              <a:buFont typeface="Arial" panose="020B0604020202020204" pitchFamily="34" charset="0"/>
              <a:buChar char="•"/>
            </a:pPr>
            <a:r>
              <a:rPr lang="da-DK" dirty="0"/>
              <a:t>Uddannelse</a:t>
            </a:r>
          </a:p>
          <a:p>
            <a:pPr marL="285750" indent="-285750">
              <a:buFont typeface="Arial" panose="020B0604020202020204" pitchFamily="34" charset="0"/>
              <a:buChar char="•"/>
            </a:pPr>
            <a:r>
              <a:rPr lang="da-DK" dirty="0"/>
              <a:t>Økonomi</a:t>
            </a:r>
          </a:p>
          <a:p>
            <a:pPr marL="285750" indent="-285750">
              <a:buFont typeface="Arial" panose="020B0604020202020204" pitchFamily="34" charset="0"/>
              <a:buChar char="•"/>
            </a:pPr>
            <a:r>
              <a:rPr lang="da-DK" dirty="0"/>
              <a:t>Foto og fingeraftryk</a:t>
            </a:r>
            <a:br>
              <a:rPr lang="da-DK" dirty="0"/>
            </a:br>
            <a:endParaRPr lang="da-DK" dirty="0"/>
          </a:p>
          <a:p>
            <a:r>
              <a:rPr lang="da-DK" i="1" dirty="0">
                <a:solidFill>
                  <a:srgbClr val="FF0000"/>
                </a:solidFill>
              </a:rPr>
              <a:t>Det afgørende er om personen kan identificeres</a:t>
            </a:r>
          </a:p>
          <a:p>
            <a:endParaRPr lang="da-DK" dirty="0"/>
          </a:p>
        </p:txBody>
      </p:sp>
      <p:sp>
        <p:nvSpPr>
          <p:cNvPr id="3" name="Titel 2"/>
          <p:cNvSpPr>
            <a:spLocks noGrp="1"/>
          </p:cNvSpPr>
          <p:nvPr>
            <p:ph type="title"/>
          </p:nvPr>
        </p:nvSpPr>
        <p:spPr/>
        <p:txBody>
          <a:bodyPr/>
          <a:lstStyle/>
          <a:p>
            <a:r>
              <a:rPr lang="da-DK" dirty="0"/>
              <a:t>Databeskyttelse GDPR</a:t>
            </a:r>
            <a:br>
              <a:rPr lang="da-DK" dirty="0"/>
            </a:br>
            <a:br>
              <a:rPr lang="da-DK" dirty="0"/>
            </a:br>
            <a:r>
              <a:rPr lang="da-DK" dirty="0"/>
              <a:t>personoplysning - definition</a:t>
            </a:r>
          </a:p>
        </p:txBody>
      </p:sp>
    </p:spTree>
    <p:extLst>
      <p:ext uri="{BB962C8B-B14F-4D97-AF65-F5344CB8AC3E}">
        <p14:creationId xmlns:p14="http://schemas.microsoft.com/office/powerpoint/2010/main" val="443522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sz="half" idx="1"/>
          </p:nvPr>
        </p:nvSpPr>
        <p:spPr>
          <a:xfrm>
            <a:off x="690512" y="1573594"/>
            <a:ext cx="10675525" cy="4611600"/>
          </a:xfrm>
        </p:spPr>
        <p:txBody>
          <a:bodyPr>
            <a:normAutofit/>
          </a:bodyPr>
          <a:lstStyle/>
          <a:p>
            <a:endParaRPr lang="da-DK" dirty="0"/>
          </a:p>
          <a:p>
            <a:pPr marL="285750" indent="-285750">
              <a:buFont typeface="Arial" panose="020B0604020202020204" pitchFamily="34" charset="0"/>
              <a:buChar char="•"/>
            </a:pPr>
            <a:r>
              <a:rPr lang="da-DK" dirty="0"/>
              <a:t>Handler om, hvornår og hvordan personoplysninger må behandles</a:t>
            </a:r>
          </a:p>
          <a:p>
            <a:pPr marL="285750" indent="-285750">
              <a:buFont typeface="Arial" panose="020B0604020202020204" pitchFamily="34" charset="0"/>
              <a:buChar char="•"/>
            </a:pPr>
            <a:r>
              <a:rPr lang="da-DK" dirty="0"/>
              <a:t>Gælder for al elektronisk behandling af personoplysninger</a:t>
            </a:r>
          </a:p>
          <a:p>
            <a:pPr marL="285750" indent="-285750">
              <a:buFont typeface="Arial" panose="020B0604020202020204" pitchFamily="34" charset="0"/>
              <a:buChar char="•"/>
            </a:pPr>
            <a:r>
              <a:rPr lang="da-DK" dirty="0"/>
              <a:t>Gælder også for manuel behandling af personoplysninger, der er indeholdt i registre</a:t>
            </a:r>
          </a:p>
          <a:p>
            <a:endParaRPr lang="da-DK" dirty="0"/>
          </a:p>
          <a:p>
            <a:r>
              <a:rPr lang="da-DK" dirty="0"/>
              <a:t>Hvem er omfattet?</a:t>
            </a:r>
          </a:p>
          <a:p>
            <a:pPr marL="285750" indent="-285750">
              <a:buFont typeface="Arial" panose="020B0604020202020204" pitchFamily="34" charset="0"/>
              <a:buChar char="•"/>
            </a:pPr>
            <a:r>
              <a:rPr lang="da-DK" dirty="0"/>
              <a:t>Private virksomheder</a:t>
            </a:r>
          </a:p>
          <a:p>
            <a:pPr marL="285750" indent="-285750">
              <a:buFont typeface="Arial" panose="020B0604020202020204" pitchFamily="34" charset="0"/>
              <a:buChar char="•"/>
            </a:pPr>
            <a:r>
              <a:rPr lang="da-DK" dirty="0"/>
              <a:t>Foreninger</a:t>
            </a:r>
          </a:p>
          <a:p>
            <a:pPr marL="285750" indent="-285750">
              <a:buFont typeface="Arial" panose="020B0604020202020204" pitchFamily="34" charset="0"/>
              <a:buChar char="•"/>
            </a:pPr>
            <a:r>
              <a:rPr lang="da-DK" dirty="0"/>
              <a:t>Organisationer</a:t>
            </a:r>
          </a:p>
          <a:p>
            <a:pPr marL="285750" indent="-285750">
              <a:buFont typeface="Arial" panose="020B0604020202020204" pitchFamily="34" charset="0"/>
              <a:buChar char="•"/>
            </a:pPr>
            <a:r>
              <a:rPr lang="da-DK" dirty="0"/>
              <a:t>Offentlige myndigheder (undtaget er PET og FE)</a:t>
            </a:r>
          </a:p>
          <a:p>
            <a:endParaRPr lang="da-DK" dirty="0"/>
          </a:p>
        </p:txBody>
      </p:sp>
      <p:sp>
        <p:nvSpPr>
          <p:cNvPr id="3" name="Titel 2"/>
          <p:cNvSpPr>
            <a:spLocks noGrp="1"/>
          </p:cNvSpPr>
          <p:nvPr>
            <p:ph type="title"/>
          </p:nvPr>
        </p:nvSpPr>
        <p:spPr>
          <a:xfrm>
            <a:off x="598148" y="480291"/>
            <a:ext cx="9127666" cy="858981"/>
          </a:xfrm>
        </p:spPr>
        <p:txBody>
          <a:bodyPr/>
          <a:lstStyle/>
          <a:p>
            <a:r>
              <a:rPr lang="da-DK" dirty="0"/>
              <a:t>Databeskyttelse GDPR</a:t>
            </a:r>
            <a:br>
              <a:rPr lang="da-DK" dirty="0"/>
            </a:br>
            <a:br>
              <a:rPr lang="da-DK" dirty="0"/>
            </a:br>
            <a:r>
              <a:rPr lang="da-DK" dirty="0"/>
              <a:t>Persondatalov erstattes af ny dansk lov fra 25. maj 2018</a:t>
            </a:r>
          </a:p>
        </p:txBody>
      </p:sp>
    </p:spTree>
    <p:extLst>
      <p:ext uri="{BB962C8B-B14F-4D97-AF65-F5344CB8AC3E}">
        <p14:creationId xmlns:p14="http://schemas.microsoft.com/office/powerpoint/2010/main" val="1949734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Årtiers udvikling på dataområdet</a:t>
            </a:r>
          </a:p>
        </p:txBody>
      </p:sp>
      <p:sp>
        <p:nvSpPr>
          <p:cNvPr id="5" name="Rektangel 4"/>
          <p:cNvSpPr/>
          <p:nvPr/>
        </p:nvSpPr>
        <p:spPr>
          <a:xfrm>
            <a:off x="847607" y="2332518"/>
            <a:ext cx="4555666" cy="3693319"/>
          </a:xfrm>
          <a:prstGeom prst="rect">
            <a:avLst/>
          </a:prstGeom>
        </p:spPr>
        <p:txBody>
          <a:bodyPr wrap="square">
            <a:spAutoFit/>
          </a:bodyPr>
          <a:lstStyle/>
          <a:p>
            <a:pPr marL="285750" indent="-285750">
              <a:buFont typeface="Wingdings" panose="05000000000000000000" pitchFamily="2" charset="2"/>
              <a:buChar char="Ø"/>
            </a:pPr>
            <a:r>
              <a:rPr lang="da-DK" dirty="0"/>
              <a:t>Eksplosiv udvikling</a:t>
            </a:r>
            <a:br>
              <a:rPr lang="da-DK" dirty="0"/>
            </a:br>
            <a:endParaRPr lang="da-DK" dirty="0"/>
          </a:p>
          <a:p>
            <a:pPr marL="285750" indent="-285750">
              <a:buFont typeface="Wingdings" panose="05000000000000000000" pitchFamily="2" charset="2"/>
              <a:buChar char="Ø"/>
            </a:pPr>
            <a:r>
              <a:rPr lang="da-DK" dirty="0"/>
              <a:t>Databehandling</a:t>
            </a:r>
            <a:br>
              <a:rPr lang="da-DK" dirty="0"/>
            </a:br>
            <a:endParaRPr lang="da-DK" dirty="0"/>
          </a:p>
          <a:p>
            <a:pPr marL="285750" indent="-285750">
              <a:buFont typeface="Wingdings" panose="05000000000000000000" pitchFamily="2" charset="2"/>
              <a:buChar char="Ø"/>
            </a:pPr>
            <a:r>
              <a:rPr lang="da-DK" dirty="0"/>
              <a:t>Internet</a:t>
            </a:r>
            <a:br>
              <a:rPr lang="da-DK" dirty="0"/>
            </a:br>
            <a:endParaRPr lang="da-DK" dirty="0"/>
          </a:p>
          <a:p>
            <a:pPr marL="285750" indent="-285750">
              <a:buFont typeface="Wingdings" panose="05000000000000000000" pitchFamily="2" charset="2"/>
              <a:buChar char="Ø"/>
            </a:pPr>
            <a:r>
              <a:rPr lang="da-DK" dirty="0"/>
              <a:t>Datacentre</a:t>
            </a:r>
            <a:br>
              <a:rPr lang="da-DK" dirty="0"/>
            </a:br>
            <a:endParaRPr lang="da-DK" dirty="0"/>
          </a:p>
          <a:p>
            <a:pPr marL="285750" indent="-285750">
              <a:buFont typeface="Wingdings" panose="05000000000000000000" pitchFamily="2" charset="2"/>
              <a:buChar char="Ø"/>
            </a:pPr>
            <a:r>
              <a:rPr lang="da-DK" dirty="0"/>
              <a:t>E-handel</a:t>
            </a:r>
            <a:br>
              <a:rPr lang="da-DK" dirty="0"/>
            </a:br>
            <a:endParaRPr lang="da-DK" dirty="0"/>
          </a:p>
          <a:p>
            <a:pPr marL="285750" indent="-285750">
              <a:buFont typeface="Wingdings" panose="05000000000000000000" pitchFamily="2" charset="2"/>
              <a:buChar char="Ø"/>
            </a:pPr>
            <a:r>
              <a:rPr lang="da-DK" dirty="0"/>
              <a:t>Cookies</a:t>
            </a:r>
            <a:br>
              <a:rPr lang="da-DK" dirty="0"/>
            </a:br>
            <a:endParaRPr lang="da-DK" dirty="0"/>
          </a:p>
          <a:p>
            <a:pPr marL="285750" indent="-285750">
              <a:buFont typeface="Wingdings" panose="05000000000000000000" pitchFamily="2" charset="2"/>
              <a:buChar char="Ø"/>
            </a:pPr>
            <a:r>
              <a:rPr lang="da-DK" dirty="0"/>
              <a:t>Kortlægning af adfærdsmønstre</a:t>
            </a:r>
          </a:p>
        </p:txBody>
      </p:sp>
      <p:sp>
        <p:nvSpPr>
          <p:cNvPr id="6" name="Rektangel 5"/>
          <p:cNvSpPr/>
          <p:nvPr/>
        </p:nvSpPr>
        <p:spPr>
          <a:xfrm>
            <a:off x="6059055" y="2332518"/>
            <a:ext cx="5255491" cy="3693319"/>
          </a:xfrm>
          <a:prstGeom prst="rect">
            <a:avLst/>
          </a:prstGeom>
        </p:spPr>
        <p:txBody>
          <a:bodyPr wrap="square">
            <a:spAutoFit/>
          </a:bodyPr>
          <a:lstStyle/>
          <a:p>
            <a:pPr marL="285750" indent="-285750">
              <a:buFont typeface="Wingdings" panose="05000000000000000000" pitchFamily="2" charset="2"/>
              <a:buChar char="Ø"/>
            </a:pPr>
            <a:r>
              <a:rPr lang="da-DK" dirty="0"/>
              <a:t>Nogle sløser med datasikkerhed</a:t>
            </a:r>
            <a:br>
              <a:rPr lang="da-DK" dirty="0"/>
            </a:br>
            <a:endParaRPr lang="da-DK" dirty="0"/>
          </a:p>
          <a:p>
            <a:pPr marL="285750" indent="-285750">
              <a:buFont typeface="Wingdings" panose="05000000000000000000" pitchFamily="2" charset="2"/>
              <a:buChar char="Ø"/>
            </a:pPr>
            <a:r>
              <a:rPr lang="da-DK" dirty="0"/>
              <a:t>Udnytter data til skade for andre</a:t>
            </a:r>
            <a:br>
              <a:rPr lang="da-DK" dirty="0"/>
            </a:br>
            <a:endParaRPr lang="da-DK" dirty="0"/>
          </a:p>
          <a:p>
            <a:pPr marL="285750" indent="-285750">
              <a:buFont typeface="Wingdings" panose="05000000000000000000" pitchFamily="2" charset="2"/>
              <a:buChar char="Ø"/>
            </a:pPr>
            <a:r>
              <a:rPr lang="da-DK" dirty="0" err="1"/>
              <a:t>Cyberkriminalitet</a:t>
            </a:r>
            <a:br>
              <a:rPr lang="da-DK" dirty="0"/>
            </a:br>
            <a:endParaRPr lang="da-DK" dirty="0"/>
          </a:p>
          <a:p>
            <a:pPr marL="285750" indent="-285750">
              <a:buFont typeface="Wingdings" panose="05000000000000000000" pitchFamily="2" charset="2"/>
              <a:buChar char="Ø"/>
            </a:pPr>
            <a:r>
              <a:rPr lang="da-DK" dirty="0"/>
              <a:t>Hacking</a:t>
            </a:r>
            <a:br>
              <a:rPr lang="da-DK" dirty="0"/>
            </a:br>
            <a:endParaRPr lang="da-DK" dirty="0"/>
          </a:p>
          <a:p>
            <a:pPr marL="285750" indent="-285750">
              <a:buFont typeface="Wingdings" panose="05000000000000000000" pitchFamily="2" charset="2"/>
              <a:buChar char="Ø"/>
            </a:pPr>
            <a:r>
              <a:rPr lang="da-DK" dirty="0"/>
              <a:t>Identitetstyveri</a:t>
            </a:r>
            <a:br>
              <a:rPr lang="da-DK" dirty="0"/>
            </a:br>
            <a:endParaRPr lang="da-DK" dirty="0"/>
          </a:p>
          <a:p>
            <a:pPr marL="285750" indent="-285750">
              <a:buFont typeface="Wingdings" panose="05000000000000000000" pitchFamily="2" charset="2"/>
              <a:buChar char="Ø"/>
            </a:pPr>
            <a:r>
              <a:rPr lang="da-DK" dirty="0"/>
              <a:t>Ulovlig indsamling af data</a:t>
            </a:r>
            <a:br>
              <a:rPr lang="da-DK" dirty="0"/>
            </a:br>
            <a:endParaRPr lang="da-DK" dirty="0"/>
          </a:p>
          <a:p>
            <a:pPr marL="285750" indent="-285750">
              <a:buFont typeface="Wingdings" panose="05000000000000000000" pitchFamily="2" charset="2"/>
              <a:buChar char="Ø"/>
            </a:pPr>
            <a:r>
              <a:rPr lang="da-DK" dirty="0"/>
              <a:t>Ulovlig anvendelse af personoplysninger</a:t>
            </a:r>
          </a:p>
        </p:txBody>
      </p:sp>
      <p:sp>
        <p:nvSpPr>
          <p:cNvPr id="7" name="Rektangel 6"/>
          <p:cNvSpPr/>
          <p:nvPr/>
        </p:nvSpPr>
        <p:spPr>
          <a:xfrm>
            <a:off x="847607" y="1851951"/>
            <a:ext cx="1217000" cy="369332"/>
          </a:xfrm>
          <a:prstGeom prst="rect">
            <a:avLst/>
          </a:prstGeom>
        </p:spPr>
        <p:txBody>
          <a:bodyPr wrap="none">
            <a:spAutoFit/>
          </a:bodyPr>
          <a:lstStyle/>
          <a:p>
            <a:r>
              <a:rPr lang="da-DK" b="1" dirty="0"/>
              <a:t>Positive</a:t>
            </a:r>
            <a:endParaRPr lang="da-DK" dirty="0"/>
          </a:p>
        </p:txBody>
      </p:sp>
      <p:sp>
        <p:nvSpPr>
          <p:cNvPr id="8" name="Rektangel 7"/>
          <p:cNvSpPr/>
          <p:nvPr/>
        </p:nvSpPr>
        <p:spPr>
          <a:xfrm>
            <a:off x="6059055" y="1851951"/>
            <a:ext cx="1420582" cy="369332"/>
          </a:xfrm>
          <a:prstGeom prst="rect">
            <a:avLst/>
          </a:prstGeom>
        </p:spPr>
        <p:txBody>
          <a:bodyPr wrap="none">
            <a:spAutoFit/>
          </a:bodyPr>
          <a:lstStyle/>
          <a:p>
            <a:r>
              <a:rPr lang="da-DK" b="1" dirty="0"/>
              <a:t>Negative</a:t>
            </a:r>
            <a:r>
              <a:rPr lang="da-DK" dirty="0"/>
              <a:t> </a:t>
            </a:r>
          </a:p>
        </p:txBody>
      </p:sp>
    </p:spTree>
    <p:extLst>
      <p:ext uri="{BB962C8B-B14F-4D97-AF65-F5344CB8AC3E}">
        <p14:creationId xmlns:p14="http://schemas.microsoft.com/office/powerpoint/2010/main" val="4020007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Loven</a:t>
            </a:r>
          </a:p>
        </p:txBody>
      </p:sp>
      <p:sp>
        <p:nvSpPr>
          <p:cNvPr id="2" name="Rektangel 1"/>
          <p:cNvSpPr/>
          <p:nvPr/>
        </p:nvSpPr>
        <p:spPr>
          <a:xfrm>
            <a:off x="847607" y="2016359"/>
            <a:ext cx="9090720" cy="2585323"/>
          </a:xfrm>
          <a:prstGeom prst="rect">
            <a:avLst/>
          </a:prstGeom>
        </p:spPr>
        <p:txBody>
          <a:bodyPr wrap="square">
            <a:spAutoFit/>
          </a:bodyPr>
          <a:lstStyle/>
          <a:p>
            <a:r>
              <a:rPr lang="da-DK" dirty="0"/>
              <a:t>Databeskyttelsesforordningen - Databeskyttelsesloven:</a:t>
            </a:r>
          </a:p>
          <a:p>
            <a:r>
              <a:rPr lang="da-DK" dirty="0"/>
              <a:t>Lov om behandling af personoplysninger</a:t>
            </a:r>
          </a:p>
          <a:p>
            <a:endParaRPr lang="da-DK" dirty="0"/>
          </a:p>
          <a:p>
            <a:r>
              <a:rPr lang="da-DK" dirty="0">
                <a:hlinkClick r:id="rId2"/>
              </a:rPr>
              <a:t>https://www.retsinformation.dk/forms/r0710.aspx?id=828</a:t>
            </a:r>
            <a:br>
              <a:rPr lang="da-DK" dirty="0"/>
            </a:br>
            <a:endParaRPr lang="da-DK" dirty="0"/>
          </a:p>
          <a:p>
            <a:endParaRPr lang="da-DK" dirty="0"/>
          </a:p>
          <a:p>
            <a:r>
              <a:rPr lang="da-DK" dirty="0"/>
              <a:t>Databeskyttelsesloven dansk lov efter Databeskyttelsesforordningen (EU)</a:t>
            </a:r>
            <a:br>
              <a:rPr lang="da-DK" dirty="0"/>
            </a:br>
            <a:endParaRPr lang="da-DK" dirty="0"/>
          </a:p>
          <a:p>
            <a:r>
              <a:rPr lang="da-DK" dirty="0">
                <a:hlinkClick r:id="rId3"/>
              </a:rPr>
              <a:t>https://www.retsinformation.dk/Forms/R0710.aspx?id=201319</a:t>
            </a:r>
            <a:endParaRPr lang="da-DK" dirty="0"/>
          </a:p>
        </p:txBody>
      </p:sp>
    </p:spTree>
    <p:extLst>
      <p:ext uri="{BB962C8B-B14F-4D97-AF65-F5344CB8AC3E}">
        <p14:creationId xmlns:p14="http://schemas.microsoft.com/office/powerpoint/2010/main" val="3539951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Lovens tilblivelse kort og godt</a:t>
            </a:r>
          </a:p>
        </p:txBody>
      </p:sp>
      <p:sp>
        <p:nvSpPr>
          <p:cNvPr id="4" name="Rektangel 3"/>
          <p:cNvSpPr/>
          <p:nvPr/>
        </p:nvSpPr>
        <p:spPr>
          <a:xfrm>
            <a:off x="847606" y="1527107"/>
            <a:ext cx="10014357" cy="4247317"/>
          </a:xfrm>
          <a:prstGeom prst="rect">
            <a:avLst/>
          </a:prstGeom>
        </p:spPr>
        <p:txBody>
          <a:bodyPr wrap="square">
            <a:spAutoFit/>
          </a:bodyPr>
          <a:lstStyle/>
          <a:p>
            <a:pPr marL="342900" indent="-342900">
              <a:buFont typeface="+mj-lt"/>
              <a:buAutoNum type="arabicPeriod"/>
            </a:pPr>
            <a:r>
              <a:rPr lang="da-DK" dirty="0">
                <a:highlight>
                  <a:srgbClr val="FFFF00"/>
                </a:highlight>
              </a:rPr>
              <a:t>2012 fremsatte EU- kommissionen forslag til databeskyttelsesreform som erstatning for det tidligere persondatadirektiv</a:t>
            </a:r>
            <a:br>
              <a:rPr lang="da-DK" dirty="0"/>
            </a:br>
            <a:endParaRPr lang="da-DK" dirty="0"/>
          </a:p>
          <a:p>
            <a:pPr marL="342900" indent="-342900">
              <a:buFont typeface="+mj-lt"/>
              <a:buAutoNum type="arabicPeriod"/>
            </a:pPr>
            <a:r>
              <a:rPr lang="da-DK" dirty="0"/>
              <a:t>2016 Reformen bliver vedtaget som databeskyttelsesforordning</a:t>
            </a:r>
            <a:br>
              <a:rPr lang="da-DK" dirty="0"/>
            </a:br>
            <a:endParaRPr lang="da-DK" dirty="0"/>
          </a:p>
          <a:p>
            <a:pPr marL="342900" indent="-342900">
              <a:buFont typeface="+mj-lt"/>
              <a:buAutoNum type="arabicPeriod"/>
            </a:pPr>
            <a:r>
              <a:rPr lang="da-DK" dirty="0"/>
              <a:t>2016 – 2018 implementeringstid og mulighed for indførelse af egne regler i de enkelte medlemslande</a:t>
            </a:r>
            <a:br>
              <a:rPr lang="da-DK" dirty="0"/>
            </a:br>
            <a:endParaRPr lang="da-DK" dirty="0"/>
          </a:p>
          <a:p>
            <a:pPr marL="342900" indent="-342900">
              <a:buFont typeface="+mj-lt"/>
              <a:buAutoNum type="arabicPeriod"/>
            </a:pPr>
            <a:r>
              <a:rPr lang="da-DK" dirty="0"/>
              <a:t>Danmark vedtog databeskyttelsesloven med tilføjelser, bl.a. om behandling og videregivelse af oplysninger om strafbare forhold</a:t>
            </a:r>
            <a:br>
              <a:rPr lang="da-DK" dirty="0"/>
            </a:br>
            <a:endParaRPr lang="da-DK" dirty="0"/>
          </a:p>
          <a:p>
            <a:pPr marL="342900" indent="-342900">
              <a:buFont typeface="+mj-lt"/>
              <a:buAutoNum type="arabicPeriod"/>
            </a:pPr>
            <a:r>
              <a:rPr lang="da-DK" dirty="0">
                <a:highlight>
                  <a:srgbClr val="FFFF00"/>
                </a:highlight>
              </a:rPr>
              <a:t>25. maj 2018 trådte databeskyttelsesloven i kraft i Danmark</a:t>
            </a:r>
            <a:br>
              <a:rPr lang="da-DK" dirty="0"/>
            </a:br>
            <a:endParaRPr lang="da-DK" dirty="0"/>
          </a:p>
          <a:p>
            <a:pPr marL="342900" indent="-342900">
              <a:buFont typeface="+mj-lt"/>
              <a:buAutoNum type="arabicPeriod"/>
            </a:pPr>
            <a:r>
              <a:rPr lang="da-DK" dirty="0"/>
              <a:t>Ved problemstillinger om persondata skal der relateres både til EU’s Databeskyttelsesforordning og efterfølgende den danske Databeskyttelseslov. </a:t>
            </a:r>
          </a:p>
        </p:txBody>
      </p:sp>
    </p:spTree>
    <p:extLst>
      <p:ext uri="{BB962C8B-B14F-4D97-AF65-F5344CB8AC3E}">
        <p14:creationId xmlns:p14="http://schemas.microsoft.com/office/powerpoint/2010/main" val="4060632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err="1"/>
              <a:t>GDPR</a:t>
            </a:r>
            <a:r>
              <a:rPr lang="da-DK" dirty="0"/>
              <a:t> – kun fysiske personer</a:t>
            </a:r>
          </a:p>
        </p:txBody>
      </p:sp>
      <p:sp>
        <p:nvSpPr>
          <p:cNvPr id="4" name="Rektangel 3"/>
          <p:cNvSpPr/>
          <p:nvPr/>
        </p:nvSpPr>
        <p:spPr>
          <a:xfrm>
            <a:off x="847606" y="1527107"/>
            <a:ext cx="10014357" cy="369332"/>
          </a:xfrm>
          <a:prstGeom prst="rect">
            <a:avLst/>
          </a:prstGeom>
        </p:spPr>
        <p:txBody>
          <a:bodyPr wrap="square">
            <a:spAutoFit/>
          </a:bodyPr>
          <a:lstStyle/>
          <a:p>
            <a:r>
              <a:rPr lang="da-DK" dirty="0"/>
              <a:t> </a:t>
            </a:r>
          </a:p>
        </p:txBody>
      </p:sp>
      <p:sp>
        <p:nvSpPr>
          <p:cNvPr id="5" name="Rektangel 4"/>
          <p:cNvSpPr/>
          <p:nvPr/>
        </p:nvSpPr>
        <p:spPr>
          <a:xfrm>
            <a:off x="847605" y="1822394"/>
            <a:ext cx="9349339" cy="3139321"/>
          </a:xfrm>
          <a:prstGeom prst="rect">
            <a:avLst/>
          </a:prstGeom>
        </p:spPr>
        <p:txBody>
          <a:bodyPr wrap="square">
            <a:spAutoFit/>
          </a:bodyPr>
          <a:lstStyle/>
          <a:p>
            <a:r>
              <a:rPr lang="da-DK" dirty="0"/>
              <a:t>GDRP = General Data </a:t>
            </a:r>
            <a:r>
              <a:rPr lang="da-DK" dirty="0" err="1"/>
              <a:t>Protection</a:t>
            </a:r>
            <a:r>
              <a:rPr lang="da-DK" dirty="0"/>
              <a:t> </a:t>
            </a:r>
            <a:r>
              <a:rPr lang="da-DK" dirty="0" err="1"/>
              <a:t>Regulation</a:t>
            </a:r>
            <a:r>
              <a:rPr lang="da-DK" dirty="0"/>
              <a:t>/databeskyttelsesforordning</a:t>
            </a:r>
          </a:p>
          <a:p>
            <a:endParaRPr lang="da-DK" dirty="0"/>
          </a:p>
          <a:p>
            <a:pPr marL="285750" indent="-285750">
              <a:buFont typeface="Arial" panose="020B0604020202020204" pitchFamily="34" charset="0"/>
              <a:buChar char="•"/>
            </a:pPr>
            <a:r>
              <a:rPr lang="da-DK" dirty="0"/>
              <a:t>Gælder kun fysiske personer</a:t>
            </a:r>
            <a:br>
              <a:rPr lang="da-DK" dirty="0"/>
            </a:br>
            <a:endParaRPr lang="da-DK" dirty="0"/>
          </a:p>
          <a:p>
            <a:pPr marL="285750" indent="-285750">
              <a:buFont typeface="Arial" panose="020B0604020202020204" pitchFamily="34" charset="0"/>
              <a:buChar char="•"/>
            </a:pPr>
            <a:r>
              <a:rPr lang="da-DK" dirty="0"/>
              <a:t>Gælder private virksomheder, der drives i eget navn</a:t>
            </a:r>
            <a:br>
              <a:rPr lang="da-DK" dirty="0"/>
            </a:br>
            <a:endParaRPr lang="da-DK" dirty="0"/>
          </a:p>
          <a:p>
            <a:pPr marL="285750" indent="-285750">
              <a:buFont typeface="Arial" panose="020B0604020202020204" pitchFamily="34" charset="0"/>
              <a:buChar char="•"/>
            </a:pPr>
            <a:r>
              <a:rPr lang="da-DK" dirty="0"/>
              <a:t>Den registrerede er den loven skal beskytte</a:t>
            </a:r>
            <a:br>
              <a:rPr lang="da-DK" dirty="0"/>
            </a:br>
            <a:endParaRPr lang="da-DK" dirty="0"/>
          </a:p>
          <a:p>
            <a:pPr marL="285750" indent="-285750">
              <a:buFont typeface="Arial" panose="020B0604020202020204" pitchFamily="34" charset="0"/>
              <a:buChar char="•"/>
            </a:pPr>
            <a:r>
              <a:rPr lang="da-DK" dirty="0"/>
              <a:t>Gælder ved automatisk databehandling, e-mail, journalnotat mm.</a:t>
            </a:r>
            <a:br>
              <a:rPr lang="da-DK" dirty="0"/>
            </a:br>
            <a:endParaRPr lang="da-DK" dirty="0"/>
          </a:p>
          <a:p>
            <a:pPr marL="285750" indent="-285750">
              <a:buFont typeface="Arial" panose="020B0604020202020204" pitchFamily="34" charset="0"/>
              <a:buChar char="•"/>
            </a:pPr>
            <a:r>
              <a:rPr lang="da-DK" dirty="0"/>
              <a:t>Gælder ved manuel databehandling ved indgåelse i registre, mappe</a:t>
            </a:r>
          </a:p>
        </p:txBody>
      </p:sp>
    </p:spTree>
    <p:extLst>
      <p:ext uri="{BB962C8B-B14F-4D97-AF65-F5344CB8AC3E}">
        <p14:creationId xmlns:p14="http://schemas.microsoft.com/office/powerpoint/2010/main" val="3177783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Behandling af oplysninger</a:t>
            </a:r>
          </a:p>
        </p:txBody>
      </p:sp>
      <p:sp>
        <p:nvSpPr>
          <p:cNvPr id="5" name="Rektangel 4"/>
          <p:cNvSpPr/>
          <p:nvPr/>
        </p:nvSpPr>
        <p:spPr>
          <a:xfrm>
            <a:off x="847606" y="1564052"/>
            <a:ext cx="10531593" cy="4801314"/>
          </a:xfrm>
          <a:prstGeom prst="rect">
            <a:avLst/>
          </a:prstGeom>
        </p:spPr>
        <p:txBody>
          <a:bodyPr wrap="square">
            <a:spAutoFit/>
          </a:bodyPr>
          <a:lstStyle/>
          <a:p>
            <a:r>
              <a:rPr lang="da-DK" dirty="0"/>
              <a:t>Offentlige myndigheder og private virksomhed</a:t>
            </a:r>
            <a:br>
              <a:rPr lang="da-DK" dirty="0"/>
            </a:br>
            <a:endParaRPr lang="da-DK" dirty="0"/>
          </a:p>
          <a:p>
            <a:r>
              <a:rPr lang="da-DK" dirty="0"/>
              <a:t>Lov om behandling af personoplysninger sætter rammerne for, hvordan både offentlige myndigheder og private virksomheder skal håndtere personoplysninger</a:t>
            </a:r>
            <a:br>
              <a:rPr lang="da-DK" dirty="0"/>
            </a:br>
            <a:endParaRPr lang="da-DK" dirty="0"/>
          </a:p>
          <a:p>
            <a:pPr marL="285750" indent="-285750">
              <a:buFont typeface="Arial" panose="020B0604020202020204" pitchFamily="34" charset="0"/>
              <a:buChar char="•"/>
            </a:pPr>
            <a:r>
              <a:rPr lang="da-DK" dirty="0"/>
              <a:t>Når der indsamles/registreres oplysninger </a:t>
            </a:r>
            <a:r>
              <a:rPr lang="da-DK"/>
              <a:t>om patienter, borgere </a:t>
            </a:r>
            <a:r>
              <a:rPr lang="da-DK" dirty="0"/>
              <a:t>eller kunder</a:t>
            </a:r>
            <a:br>
              <a:rPr lang="da-DK" dirty="0"/>
            </a:br>
            <a:endParaRPr lang="da-DK" dirty="0"/>
          </a:p>
          <a:p>
            <a:pPr marL="285750" indent="-285750">
              <a:buFont typeface="Arial" panose="020B0604020202020204" pitchFamily="34" charset="0"/>
              <a:buChar char="•"/>
            </a:pPr>
            <a:r>
              <a:rPr lang="da-DK" dirty="0"/>
              <a:t>Når du sender skatteoplysninger via internettet</a:t>
            </a:r>
            <a:br>
              <a:rPr lang="da-DK" dirty="0"/>
            </a:br>
            <a:endParaRPr lang="da-DK" dirty="0"/>
          </a:p>
          <a:p>
            <a:pPr marL="285750" indent="-285750">
              <a:buFont typeface="Arial" panose="020B0604020202020204" pitchFamily="34" charset="0"/>
              <a:buChar char="•"/>
            </a:pPr>
            <a:r>
              <a:rPr lang="da-DK" dirty="0"/>
              <a:t>Når du køber varer over internettet og registrerer oplysninger om dig selv</a:t>
            </a:r>
            <a:br>
              <a:rPr lang="da-DK" dirty="0"/>
            </a:br>
            <a:endParaRPr lang="da-DK" dirty="0"/>
          </a:p>
          <a:p>
            <a:pPr marL="285750" indent="-285750">
              <a:buFont typeface="Arial" panose="020B0604020202020204" pitchFamily="34" charset="0"/>
              <a:buChar char="•"/>
            </a:pPr>
            <a:r>
              <a:rPr lang="da-DK" dirty="0"/>
              <a:t>Når myndighed eller virksomhed ønsker at kontrollere eller overvåge medarbejderes brug af internettet</a:t>
            </a:r>
            <a:br>
              <a:rPr lang="da-DK" dirty="0"/>
            </a:br>
            <a:endParaRPr lang="da-DK" dirty="0"/>
          </a:p>
          <a:p>
            <a:pPr marL="285750" indent="-285750">
              <a:buFont typeface="Arial" panose="020B0604020202020204" pitchFamily="34" charset="0"/>
              <a:buChar char="•"/>
            </a:pPr>
            <a:r>
              <a:rPr lang="da-DK" dirty="0"/>
              <a:t>Når kommunen behandler ansøgning om sygedagpenge</a:t>
            </a:r>
            <a:br>
              <a:rPr lang="da-DK" dirty="0"/>
            </a:br>
            <a:endParaRPr lang="da-DK" dirty="0"/>
          </a:p>
          <a:p>
            <a:pPr marL="285750" indent="-285750">
              <a:buFont typeface="Arial" panose="020B0604020202020204" pitchFamily="34" charset="0"/>
              <a:buChar char="•"/>
            </a:pPr>
            <a:r>
              <a:rPr lang="da-DK" dirty="0"/>
              <a:t>I loven findes der flere konkrete regler og behandling af personoplysninger</a:t>
            </a:r>
          </a:p>
        </p:txBody>
      </p:sp>
    </p:spTree>
    <p:extLst>
      <p:ext uri="{BB962C8B-B14F-4D97-AF65-F5344CB8AC3E}">
        <p14:creationId xmlns:p14="http://schemas.microsoft.com/office/powerpoint/2010/main" val="1953472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Håndtering af personoplysninger</a:t>
            </a:r>
          </a:p>
        </p:txBody>
      </p:sp>
      <p:sp>
        <p:nvSpPr>
          <p:cNvPr id="2" name="Rektangel 1"/>
          <p:cNvSpPr/>
          <p:nvPr/>
        </p:nvSpPr>
        <p:spPr>
          <a:xfrm>
            <a:off x="847607" y="1582525"/>
            <a:ext cx="9441702" cy="4524315"/>
          </a:xfrm>
          <a:prstGeom prst="rect">
            <a:avLst/>
          </a:prstGeom>
        </p:spPr>
        <p:txBody>
          <a:bodyPr wrap="square">
            <a:spAutoFit/>
          </a:bodyPr>
          <a:lstStyle/>
          <a:p>
            <a:r>
              <a:rPr lang="da-DK" dirty="0"/>
              <a:t>Der skelnes mellem: Almindelige – og Følsomme personoplysninger</a:t>
            </a:r>
          </a:p>
          <a:p>
            <a:endParaRPr lang="da-DK" dirty="0"/>
          </a:p>
          <a:p>
            <a:r>
              <a:rPr lang="da-DK" b="1" dirty="0"/>
              <a:t>Almindelige personoplysninger – ikke følsomme</a:t>
            </a:r>
            <a:br>
              <a:rPr lang="da-DK" b="1" dirty="0"/>
            </a:br>
            <a:endParaRPr lang="da-DK" b="1" dirty="0"/>
          </a:p>
          <a:p>
            <a:pPr marL="285750" indent="-285750">
              <a:buFont typeface="Arial" panose="020B0604020202020204" pitchFamily="34" charset="0"/>
              <a:buChar char="•"/>
            </a:pPr>
            <a:r>
              <a:rPr lang="da-DK" dirty="0"/>
              <a:t>Oplysninger, der ikke røber noget</a:t>
            </a:r>
            <a:br>
              <a:rPr lang="da-DK" dirty="0"/>
            </a:br>
            <a:endParaRPr lang="da-DK" dirty="0"/>
          </a:p>
          <a:p>
            <a:pPr marL="285750" indent="-285750">
              <a:buFont typeface="Arial" panose="020B0604020202020204" pitchFamily="34" charset="0"/>
              <a:buChar char="•"/>
            </a:pPr>
            <a:r>
              <a:rPr lang="da-DK" dirty="0"/>
              <a:t>Navn, adresse, fødselsdag, uddannelse, familie, økonomi, skat, sygedag, bolig, bil, CV, ansættelse mv. </a:t>
            </a:r>
            <a:br>
              <a:rPr lang="da-DK" dirty="0"/>
            </a:br>
            <a:endParaRPr lang="da-DK" dirty="0"/>
          </a:p>
          <a:p>
            <a:pPr marL="285750" indent="-285750">
              <a:buFont typeface="Arial" panose="020B0604020202020204" pitchFamily="34" charset="0"/>
              <a:buChar char="•"/>
            </a:pPr>
            <a:r>
              <a:rPr lang="da-DK" dirty="0"/>
              <a:t>Sådanne normale oplysninger vil normalt kunne registreres i det omfang virksomheden skal bruge oplysningerne</a:t>
            </a:r>
            <a:br>
              <a:rPr lang="da-DK" dirty="0"/>
            </a:br>
            <a:endParaRPr lang="da-DK" dirty="0"/>
          </a:p>
          <a:p>
            <a:pPr marL="285750" indent="-285750">
              <a:buFont typeface="Arial" panose="020B0604020202020204" pitchFamily="34" charset="0"/>
              <a:buChar char="•"/>
            </a:pPr>
            <a:r>
              <a:rPr lang="da-DK" dirty="0"/>
              <a:t>Virksomheder på normalt registrerer de oplysninger om en ansøger, som personen selv afgiver i  sin ansøgning</a:t>
            </a:r>
            <a:br>
              <a:rPr lang="da-DK" dirty="0"/>
            </a:br>
            <a:endParaRPr lang="da-DK" dirty="0"/>
          </a:p>
          <a:p>
            <a:pPr marL="285750" indent="-285750">
              <a:buFont typeface="Arial" panose="020B0604020202020204" pitchFamily="34" charset="0"/>
              <a:buChar char="•"/>
            </a:pPr>
            <a:r>
              <a:rPr lang="da-DK" dirty="0"/>
              <a:t>Regler om almindelige personoplysninger findes i lovens § 6</a:t>
            </a:r>
          </a:p>
        </p:txBody>
      </p:sp>
    </p:spTree>
    <p:extLst>
      <p:ext uri="{BB962C8B-B14F-4D97-AF65-F5344CB8AC3E}">
        <p14:creationId xmlns:p14="http://schemas.microsoft.com/office/powerpoint/2010/main" val="2670577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Håndtering af personoplysninger</a:t>
            </a:r>
          </a:p>
        </p:txBody>
      </p:sp>
      <p:sp>
        <p:nvSpPr>
          <p:cNvPr id="4" name="Rektangel 3"/>
          <p:cNvSpPr/>
          <p:nvPr/>
        </p:nvSpPr>
        <p:spPr>
          <a:xfrm>
            <a:off x="847607" y="1219201"/>
            <a:ext cx="10623957" cy="5765316"/>
          </a:xfrm>
          <a:prstGeom prst="rect">
            <a:avLst/>
          </a:prstGeom>
        </p:spPr>
        <p:txBody>
          <a:bodyPr wrap="square">
            <a:spAutoFit/>
          </a:bodyPr>
          <a:lstStyle/>
          <a:p>
            <a:r>
              <a:rPr lang="da-DK" dirty="0"/>
              <a:t>Der skelnes mellem: Almindelige – og Følsomme personoplysninger</a:t>
            </a:r>
          </a:p>
          <a:p>
            <a:endParaRPr lang="da-DK" dirty="0"/>
          </a:p>
          <a:p>
            <a:r>
              <a:rPr lang="da-DK" b="1" dirty="0"/>
              <a:t>Følsømme personoplysninger</a:t>
            </a:r>
            <a:br>
              <a:rPr lang="da-DK" b="1" dirty="0"/>
            </a:br>
            <a:endParaRPr lang="da-DK" b="1" dirty="0"/>
          </a:p>
          <a:p>
            <a:pPr marL="285750" indent="-285750">
              <a:buFont typeface="Arial" panose="020B0604020202020204" pitchFamily="34" charset="0"/>
              <a:buChar char="•"/>
            </a:pPr>
            <a:r>
              <a:rPr lang="da-DK" dirty="0"/>
              <a:t>Race, etnisk oprindelse, politisk, religiøs eller filosofisk overbevisning, fagforening, genetiske data, helbredsoplysning, seksuelle forhold mv.</a:t>
            </a:r>
            <a:br>
              <a:rPr lang="da-DK" dirty="0"/>
            </a:br>
            <a:endParaRPr lang="da-DK" dirty="0"/>
          </a:p>
          <a:p>
            <a:pPr marL="285750" indent="-285750">
              <a:buFont typeface="Arial" panose="020B0604020202020204" pitchFamily="34" charset="0"/>
              <a:buChar char="•"/>
            </a:pPr>
            <a:r>
              <a:rPr lang="da-DK" dirty="0"/>
              <a:t>Oplysning om misbrug af alkohol og nydelsesmidler</a:t>
            </a:r>
            <a:br>
              <a:rPr lang="da-DK" dirty="0"/>
            </a:br>
            <a:endParaRPr lang="da-DK" dirty="0"/>
          </a:p>
          <a:p>
            <a:pPr marL="285750" indent="-285750">
              <a:buFont typeface="Arial" panose="020B0604020202020204" pitchFamily="34" charset="0"/>
              <a:buChar char="•"/>
            </a:pPr>
            <a:r>
              <a:rPr lang="da-DK" dirty="0"/>
              <a:t>Private forhold som bortvist fra job </a:t>
            </a:r>
            <a:r>
              <a:rPr lang="da-DK" dirty="0" err="1"/>
              <a:t>pga</a:t>
            </a:r>
            <a:r>
              <a:rPr lang="da-DK" dirty="0"/>
              <a:t> tilsidesættelse af ansættelsesforholdet</a:t>
            </a:r>
            <a:br>
              <a:rPr lang="da-DK" dirty="0"/>
            </a:br>
            <a:endParaRPr lang="da-DK" dirty="0"/>
          </a:p>
          <a:p>
            <a:pPr marL="285750" indent="-285750">
              <a:buFont typeface="Arial" panose="020B0604020202020204" pitchFamily="34" charset="0"/>
              <a:buChar char="•"/>
            </a:pPr>
            <a:r>
              <a:rPr lang="da-DK" dirty="0"/>
              <a:t>Personlighedstest</a:t>
            </a:r>
            <a:br>
              <a:rPr lang="da-DK" dirty="0"/>
            </a:br>
            <a:endParaRPr lang="da-DK" dirty="0"/>
          </a:p>
          <a:p>
            <a:pPr marL="285750" indent="-285750">
              <a:buFont typeface="Arial" panose="020B0604020202020204" pitchFamily="34" charset="0"/>
              <a:buChar char="•"/>
            </a:pPr>
            <a:r>
              <a:rPr lang="da-DK" dirty="0"/>
              <a:t>Følsomme oplysninger er omfattet af bestemmelserne i lovens §§ 7 og 8</a:t>
            </a:r>
            <a:br>
              <a:rPr lang="da-DK" dirty="0"/>
            </a:br>
            <a:endParaRPr lang="da-DK" dirty="0"/>
          </a:p>
          <a:p>
            <a:pPr marL="285750" indent="-285750">
              <a:buFont typeface="Arial" panose="020B0604020202020204" pitchFamily="34" charset="0"/>
              <a:buChar char="•"/>
            </a:pPr>
            <a:r>
              <a:rPr lang="da-DK" dirty="0"/>
              <a:t>Som hovedregel må en virksomhed kun registrere følsomme oplysninger på en medarbejder, hvis medarbejderen har givet udtrykkeligt samtykke til det</a:t>
            </a:r>
            <a:br>
              <a:rPr lang="da-DK" dirty="0"/>
            </a:br>
            <a:endParaRPr lang="da-DK" dirty="0"/>
          </a:p>
          <a:p>
            <a:pPr marL="285750" indent="-285750">
              <a:buFont typeface="Arial" panose="020B0604020202020204" pitchFamily="34" charset="0"/>
              <a:buChar char="•"/>
            </a:pPr>
            <a:r>
              <a:rPr lang="da-DK" dirty="0"/>
              <a:t>En myndighed kan have registreret helbredsoplysninger om person i forbindelse med en aftale i henhold til dagpengelovens § 28</a:t>
            </a:r>
          </a:p>
        </p:txBody>
      </p:sp>
    </p:spTree>
    <p:extLst>
      <p:ext uri="{BB962C8B-B14F-4D97-AF65-F5344CB8AC3E}">
        <p14:creationId xmlns:p14="http://schemas.microsoft.com/office/powerpoint/2010/main" val="1794362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Niveauer af personoplysninger</a:t>
            </a:r>
          </a:p>
        </p:txBody>
      </p:sp>
      <p:pic>
        <p:nvPicPr>
          <p:cNvPr id="4" name="Billede 3"/>
          <p:cNvPicPr>
            <a:picLocks noChangeAspect="1"/>
          </p:cNvPicPr>
          <p:nvPr/>
        </p:nvPicPr>
        <p:blipFill>
          <a:blip r:embed="rId2"/>
          <a:stretch>
            <a:fillRect/>
          </a:stretch>
        </p:blipFill>
        <p:spPr>
          <a:xfrm>
            <a:off x="1517112" y="1489724"/>
            <a:ext cx="7914639" cy="5008879"/>
          </a:xfrm>
          <a:prstGeom prst="rect">
            <a:avLst/>
          </a:prstGeom>
        </p:spPr>
      </p:pic>
    </p:spTree>
    <p:extLst>
      <p:ext uri="{BB962C8B-B14F-4D97-AF65-F5344CB8AC3E}">
        <p14:creationId xmlns:p14="http://schemas.microsoft.com/office/powerpoint/2010/main" val="2829164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Databeskyttelse GDPR</a:t>
            </a:r>
            <a:br>
              <a:rPr lang="da-DK" dirty="0"/>
            </a:br>
            <a:br>
              <a:rPr lang="da-DK" dirty="0"/>
            </a:br>
            <a:r>
              <a:rPr lang="da-DK" dirty="0"/>
              <a:t>Behandling af personoplysninger</a:t>
            </a:r>
          </a:p>
        </p:txBody>
      </p:sp>
      <p:sp>
        <p:nvSpPr>
          <p:cNvPr id="4" name="Rektangel 3"/>
          <p:cNvSpPr/>
          <p:nvPr/>
        </p:nvSpPr>
        <p:spPr>
          <a:xfrm>
            <a:off x="847607" y="1924087"/>
            <a:ext cx="9746502" cy="4247317"/>
          </a:xfrm>
          <a:prstGeom prst="rect">
            <a:avLst/>
          </a:prstGeom>
        </p:spPr>
        <p:txBody>
          <a:bodyPr wrap="square">
            <a:spAutoFit/>
          </a:bodyPr>
          <a:lstStyle/>
          <a:p>
            <a:pPr marL="285750" indent="-285750">
              <a:buFont typeface="Arial" panose="020B0604020202020204" pitchFamily="34" charset="0"/>
              <a:buChar char="•"/>
            </a:pPr>
            <a:r>
              <a:rPr lang="da-DK" dirty="0"/>
              <a:t>Behandling af personoplysninger </a:t>
            </a:r>
            <a:r>
              <a:rPr lang="da-DK" i="1" dirty="0"/>
              <a:t>kræver </a:t>
            </a:r>
            <a:r>
              <a:rPr lang="da-DK" dirty="0"/>
              <a:t>hjemmel</a:t>
            </a:r>
            <a:br>
              <a:rPr lang="da-DK" dirty="0"/>
            </a:br>
            <a:endParaRPr lang="da-DK" dirty="0"/>
          </a:p>
          <a:p>
            <a:pPr marL="285750" indent="-285750">
              <a:buFont typeface="Arial" panose="020B0604020202020204" pitchFamily="34" charset="0"/>
              <a:buChar char="•"/>
            </a:pPr>
            <a:r>
              <a:rPr lang="da-DK" dirty="0"/>
              <a:t>Den behandlingsansvarlig skal kunne påvise der er hjemmel til behandlingen</a:t>
            </a:r>
            <a:br>
              <a:rPr lang="da-DK" dirty="0"/>
            </a:br>
            <a:br>
              <a:rPr lang="da-DK" dirty="0"/>
            </a:br>
            <a:endParaRPr lang="da-DK" dirty="0"/>
          </a:p>
          <a:p>
            <a:endParaRPr lang="da-DK" dirty="0"/>
          </a:p>
          <a:p>
            <a:endParaRPr lang="da-DK" dirty="0"/>
          </a:p>
          <a:p>
            <a:r>
              <a:rPr lang="da-DK" dirty="0"/>
              <a:t>Fra Gyldendal – den store danske:</a:t>
            </a:r>
          </a:p>
          <a:p>
            <a:r>
              <a:rPr lang="da-DK" dirty="0"/>
              <a:t>Hjemmel, juridisk begreb, der optræder i to varianter. </a:t>
            </a:r>
          </a:p>
          <a:p>
            <a:endParaRPr lang="da-DK" dirty="0"/>
          </a:p>
          <a:p>
            <a:r>
              <a:rPr lang="da-DK" dirty="0"/>
              <a:t>Hjemmel bruges for det første helt bredt som udtryk for private personers og offentlige myndigheders retlige bemyndigelse til at foretage handlinger, træffe afgørelser, indgå aftaler eller foretage andre retligt relevante dispositioner. </a:t>
            </a:r>
          </a:p>
          <a:p>
            <a:endParaRPr lang="da-DK" dirty="0"/>
          </a:p>
          <a:p>
            <a:r>
              <a:rPr lang="da-DK" dirty="0"/>
              <a:t>28. maj 2014</a:t>
            </a:r>
          </a:p>
        </p:txBody>
      </p:sp>
    </p:spTree>
    <p:extLst>
      <p:ext uri="{BB962C8B-B14F-4D97-AF65-F5344CB8AC3E}">
        <p14:creationId xmlns:p14="http://schemas.microsoft.com/office/powerpoint/2010/main" val="2452351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Hjemmel</a:t>
            </a:r>
          </a:p>
        </p:txBody>
      </p:sp>
      <p:sp>
        <p:nvSpPr>
          <p:cNvPr id="2" name="Rektangel 1"/>
          <p:cNvSpPr/>
          <p:nvPr/>
        </p:nvSpPr>
        <p:spPr>
          <a:xfrm>
            <a:off x="903024" y="1979505"/>
            <a:ext cx="10919520" cy="4247317"/>
          </a:xfrm>
          <a:prstGeom prst="rect">
            <a:avLst/>
          </a:prstGeom>
        </p:spPr>
        <p:txBody>
          <a:bodyPr wrap="square">
            <a:spAutoFit/>
          </a:bodyPr>
          <a:lstStyle/>
          <a:p>
            <a:r>
              <a:rPr lang="da-DK" b="1" dirty="0"/>
              <a:t>Hjemmel der danner grundlag for behandling af persondataoplysninger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Samtykke fra den registrerede – ingen formkrav skal</a:t>
            </a:r>
            <a:br>
              <a:rPr lang="da-DK" dirty="0"/>
            </a:br>
            <a:endParaRPr lang="da-DK" dirty="0"/>
          </a:p>
          <a:p>
            <a:pPr marL="285750" indent="-285750">
              <a:buFont typeface="Arial" panose="020B0604020202020204" pitchFamily="34" charset="0"/>
              <a:buChar char="•"/>
            </a:pPr>
            <a:r>
              <a:rPr lang="da-DK" dirty="0"/>
              <a:t>Samtykke bør være skriftlig og skal kunne tilbagekaldes</a:t>
            </a:r>
            <a:br>
              <a:rPr lang="da-DK" dirty="0"/>
            </a:br>
            <a:endParaRPr lang="da-DK" dirty="0"/>
          </a:p>
          <a:p>
            <a:pPr marL="285750" indent="-285750">
              <a:buFont typeface="Arial" panose="020B0604020202020204" pitchFamily="34" charset="0"/>
              <a:buChar char="•"/>
            </a:pPr>
            <a:r>
              <a:rPr lang="da-DK" dirty="0"/>
              <a:t>Hvis behandling er nødvendig – i tilfælde af faktura fra værksted eller lign.</a:t>
            </a:r>
            <a:br>
              <a:rPr lang="da-DK" dirty="0"/>
            </a:br>
            <a:endParaRPr lang="da-DK" dirty="0"/>
          </a:p>
          <a:p>
            <a:pPr marL="285750" indent="-285750">
              <a:buFont typeface="Arial" panose="020B0604020202020204" pitchFamily="34" charset="0"/>
              <a:buChar char="•"/>
            </a:pPr>
            <a:r>
              <a:rPr lang="da-DK" dirty="0"/>
              <a:t>Offentlig myndighed ved stillingtagen til sociale ydelser, SU eller lign.</a:t>
            </a:r>
            <a:br>
              <a:rPr lang="da-DK" dirty="0"/>
            </a:br>
            <a:endParaRPr lang="da-DK" dirty="0"/>
          </a:p>
          <a:p>
            <a:pPr marL="285750" indent="-285750">
              <a:buFont typeface="Arial" panose="020B0604020202020204" pitchFamily="34" charset="0"/>
              <a:buChar char="•"/>
            </a:pPr>
            <a:r>
              <a:rPr lang="da-DK" dirty="0"/>
              <a:t>Vitale interesser – situationer hvor den registrerede er alvorlig syg</a:t>
            </a:r>
            <a:br>
              <a:rPr lang="da-DK" dirty="0"/>
            </a:br>
            <a:endParaRPr lang="da-DK" dirty="0"/>
          </a:p>
          <a:p>
            <a:pPr marL="285750" indent="-285750">
              <a:buFont typeface="Arial" panose="020B0604020202020204" pitchFamily="34" charset="0"/>
              <a:buChar char="•"/>
            </a:pPr>
            <a:r>
              <a:rPr lang="da-DK" dirty="0"/>
              <a:t>Hvis databehandlinger sker for at varetage opgaver i samfundets interesse</a:t>
            </a:r>
            <a:br>
              <a:rPr lang="da-DK" dirty="0"/>
            </a:br>
            <a:endParaRPr lang="da-DK" dirty="0"/>
          </a:p>
          <a:p>
            <a:pPr marL="285750" indent="-285750">
              <a:buFont typeface="Arial" panose="020B0604020202020204" pitchFamily="34" charset="0"/>
              <a:buChar char="•"/>
            </a:pPr>
            <a:r>
              <a:rPr lang="da-DK" dirty="0"/>
              <a:t>Interesseafvejningsreglen i den private sektor</a:t>
            </a:r>
          </a:p>
        </p:txBody>
      </p:sp>
    </p:spTree>
    <p:extLst>
      <p:ext uri="{BB962C8B-B14F-4D97-AF65-F5344CB8AC3E}">
        <p14:creationId xmlns:p14="http://schemas.microsoft.com/office/powerpoint/2010/main" val="2014933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Hvilke oplysninger behandler I?</a:t>
            </a:r>
          </a:p>
        </p:txBody>
      </p:sp>
      <p:sp>
        <p:nvSpPr>
          <p:cNvPr id="4" name="Rektangel 3"/>
          <p:cNvSpPr/>
          <p:nvPr/>
        </p:nvSpPr>
        <p:spPr>
          <a:xfrm>
            <a:off x="903024" y="2274838"/>
            <a:ext cx="9718794" cy="3139321"/>
          </a:xfrm>
          <a:prstGeom prst="rect">
            <a:avLst/>
          </a:prstGeom>
        </p:spPr>
        <p:txBody>
          <a:bodyPr wrap="square">
            <a:spAutoFit/>
          </a:bodyPr>
          <a:lstStyle/>
          <a:p>
            <a:r>
              <a:rPr lang="da-DK" dirty="0"/>
              <a:t>Drøft 2 og 2:</a:t>
            </a:r>
            <a:br>
              <a:rPr lang="da-DK" dirty="0"/>
            </a:br>
            <a:endParaRPr lang="da-DK" dirty="0"/>
          </a:p>
          <a:p>
            <a:pPr marL="285750" indent="-285750">
              <a:buFont typeface="Arial" panose="020B0604020202020204" pitchFamily="34" charset="0"/>
              <a:buChar char="•"/>
            </a:pPr>
            <a:r>
              <a:rPr lang="da-DK" dirty="0"/>
              <a:t>Hvilke personoplysninger behandler I?</a:t>
            </a:r>
            <a:br>
              <a:rPr lang="da-DK" dirty="0"/>
            </a:br>
            <a:endParaRPr lang="da-DK" dirty="0"/>
          </a:p>
          <a:p>
            <a:pPr marL="285750" indent="-285750">
              <a:buFont typeface="Arial" panose="020B0604020202020204" pitchFamily="34" charset="0"/>
              <a:buChar char="•"/>
            </a:pPr>
            <a:r>
              <a:rPr lang="da-DK" dirty="0"/>
              <a:t>Hvilke personfølsomme oplysninger behandler I?</a:t>
            </a:r>
            <a:br>
              <a:rPr lang="da-DK" dirty="0"/>
            </a:br>
            <a:endParaRPr lang="da-DK" dirty="0"/>
          </a:p>
          <a:p>
            <a:pPr marL="285750" indent="-285750">
              <a:buFont typeface="Arial" panose="020B0604020202020204" pitchFamily="34" charset="0"/>
              <a:buChar char="•"/>
            </a:pPr>
            <a:r>
              <a:rPr lang="da-DK" dirty="0"/>
              <a:t>Hvordan behandles patienternes oplysninger?</a:t>
            </a:r>
            <a:br>
              <a:rPr lang="da-DK" dirty="0"/>
            </a:br>
            <a:endParaRPr lang="da-DK" dirty="0"/>
          </a:p>
          <a:p>
            <a:pPr marL="285750" indent="-285750">
              <a:buFont typeface="Arial" panose="020B0604020202020204" pitchFamily="34" charset="0"/>
              <a:buChar char="•"/>
            </a:pPr>
            <a:r>
              <a:rPr lang="da-DK" dirty="0"/>
              <a:t>Hvad sker der ved fejl?</a:t>
            </a:r>
          </a:p>
          <a:p>
            <a:endParaRPr lang="da-DK" dirty="0"/>
          </a:p>
          <a:p>
            <a:r>
              <a:rPr lang="da-DK" dirty="0"/>
              <a:t>Noter jeres drøftelser og bidrag til snak på klassen.</a:t>
            </a:r>
          </a:p>
        </p:txBody>
      </p:sp>
    </p:spTree>
    <p:extLst>
      <p:ext uri="{BB962C8B-B14F-4D97-AF65-F5344CB8AC3E}">
        <p14:creationId xmlns:p14="http://schemas.microsoft.com/office/powerpoint/2010/main" val="3795016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Private handlinger</a:t>
            </a:r>
          </a:p>
        </p:txBody>
      </p:sp>
      <p:sp>
        <p:nvSpPr>
          <p:cNvPr id="2" name="Rektangel 1"/>
          <p:cNvSpPr/>
          <p:nvPr/>
        </p:nvSpPr>
        <p:spPr>
          <a:xfrm>
            <a:off x="812799" y="1997839"/>
            <a:ext cx="9670473" cy="2308324"/>
          </a:xfrm>
          <a:prstGeom prst="rect">
            <a:avLst/>
          </a:prstGeom>
        </p:spPr>
        <p:txBody>
          <a:bodyPr wrap="square">
            <a:spAutoFit/>
          </a:bodyPr>
          <a:lstStyle/>
          <a:p>
            <a:pPr marL="285750" indent="-285750">
              <a:buFont typeface="Arial" panose="020B0604020202020204" pitchFamily="34" charset="0"/>
              <a:buChar char="•"/>
            </a:pPr>
            <a:r>
              <a:rPr lang="da-DK" dirty="0"/>
              <a:t>Rent private handlinger falder uden for det område, som forordningen og loven dækker.</a:t>
            </a:r>
            <a:br>
              <a:rPr lang="da-DK" dirty="0"/>
            </a:br>
            <a:endParaRPr lang="da-DK" dirty="0"/>
          </a:p>
          <a:p>
            <a:pPr marL="285750" indent="-285750">
              <a:buFont typeface="Arial" panose="020B0604020202020204" pitchFamily="34" charset="0"/>
              <a:buChar char="•"/>
            </a:pPr>
            <a:r>
              <a:rPr lang="da-DK" i="1" dirty="0"/>
              <a:t>Dine noter og private notater fra for eks. undervisning er ikke omfattet af databeskyttelsesforordningen og databeskyttelsesloven. </a:t>
            </a:r>
          </a:p>
          <a:p>
            <a:pPr marL="285750" indent="-285750">
              <a:buFont typeface="Arial" panose="020B0604020202020204" pitchFamily="34" charset="0"/>
              <a:buChar char="•"/>
            </a:pPr>
            <a:endParaRPr lang="da-DK" i="1" dirty="0"/>
          </a:p>
          <a:p>
            <a:pPr marL="285750" indent="-285750">
              <a:buFont typeface="Arial" panose="020B0604020202020204" pitchFamily="34" charset="0"/>
              <a:buChar char="•"/>
            </a:pPr>
            <a:r>
              <a:rPr lang="da-DK" i="1" dirty="0"/>
              <a:t>Hvis du på din computer har en oversigt over alle dem, du sender julehilsner til, betragtes det også som privat og er ikke omfattet.</a:t>
            </a:r>
          </a:p>
        </p:txBody>
      </p:sp>
    </p:spTree>
    <p:extLst>
      <p:ext uri="{BB962C8B-B14F-4D97-AF65-F5344CB8AC3E}">
        <p14:creationId xmlns:p14="http://schemas.microsoft.com/office/powerpoint/2010/main" val="4264701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Politidirektivet</a:t>
            </a:r>
          </a:p>
        </p:txBody>
      </p:sp>
      <p:sp>
        <p:nvSpPr>
          <p:cNvPr id="2" name="Rektangel 1"/>
          <p:cNvSpPr/>
          <p:nvPr/>
        </p:nvSpPr>
        <p:spPr>
          <a:xfrm>
            <a:off x="903023" y="2551837"/>
            <a:ext cx="10383813" cy="1477328"/>
          </a:xfrm>
          <a:prstGeom prst="rect">
            <a:avLst/>
          </a:prstGeom>
        </p:spPr>
        <p:txBody>
          <a:bodyPr wrap="square">
            <a:spAutoFit/>
          </a:bodyPr>
          <a:lstStyle/>
          <a:p>
            <a:r>
              <a:rPr lang="da-DK" dirty="0"/>
              <a:t>Er der tale om efterforskning og strafferetlig forfølgning, er politi og anklagemyndighed ikke omfattet af databeskyttelsesforordningen og databeskyttelsesloven</a:t>
            </a:r>
            <a:r>
              <a:rPr lang="da-DK"/>
              <a:t>. </a:t>
            </a:r>
            <a:br>
              <a:rPr lang="da-DK"/>
            </a:br>
            <a:br>
              <a:rPr lang="da-DK" dirty="0"/>
            </a:br>
            <a:endParaRPr lang="da-DK" dirty="0"/>
          </a:p>
          <a:p>
            <a:r>
              <a:rPr lang="da-DK" dirty="0"/>
              <a:t>Her gælder det såkaldte ”politidirektiv”: EU direktiv, som er implementeret i dansk lov.</a:t>
            </a:r>
          </a:p>
        </p:txBody>
      </p:sp>
    </p:spTree>
    <p:extLst>
      <p:ext uri="{BB962C8B-B14F-4D97-AF65-F5344CB8AC3E}">
        <p14:creationId xmlns:p14="http://schemas.microsoft.com/office/powerpoint/2010/main" val="256275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Den dataansvarlige</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2" name="Rektangel 1"/>
          <p:cNvSpPr/>
          <p:nvPr/>
        </p:nvSpPr>
        <p:spPr>
          <a:xfrm>
            <a:off x="903024" y="1554816"/>
            <a:ext cx="9709558" cy="4247317"/>
          </a:xfrm>
          <a:prstGeom prst="rect">
            <a:avLst/>
          </a:prstGeom>
        </p:spPr>
        <p:txBody>
          <a:bodyPr wrap="square">
            <a:spAutoFit/>
          </a:bodyPr>
          <a:lstStyle/>
          <a:p>
            <a:pPr marL="285750" indent="-285750">
              <a:buFontTx/>
              <a:buChar char="-"/>
            </a:pPr>
            <a:r>
              <a:rPr lang="da-DK" dirty="0"/>
              <a:t>Er den person, der behandler personoplysningerne</a:t>
            </a:r>
            <a:br>
              <a:rPr lang="da-DK" dirty="0"/>
            </a:br>
            <a:endParaRPr lang="da-DK" dirty="0"/>
          </a:p>
          <a:p>
            <a:pPr marL="285750" indent="-285750">
              <a:buFontTx/>
              <a:buChar char="-"/>
            </a:pPr>
            <a:r>
              <a:rPr lang="da-DK" dirty="0"/>
              <a:t>Det kan både være en offentlig myndighed og et privat firma</a:t>
            </a:r>
            <a:br>
              <a:rPr lang="da-DK" dirty="0"/>
            </a:br>
            <a:endParaRPr lang="da-DK" dirty="0"/>
          </a:p>
          <a:p>
            <a:pPr marL="285750" indent="-285750">
              <a:buFontTx/>
              <a:buChar char="-"/>
            </a:pPr>
            <a:r>
              <a:rPr lang="da-DK" dirty="0"/>
              <a:t>Skal godtgøre om der er hjemmel</a:t>
            </a:r>
            <a:br>
              <a:rPr lang="da-DK" dirty="0"/>
            </a:br>
            <a:endParaRPr lang="da-DK" dirty="0"/>
          </a:p>
          <a:p>
            <a:pPr marL="285750" indent="-285750">
              <a:buFontTx/>
              <a:buChar char="-"/>
            </a:pPr>
            <a:r>
              <a:rPr lang="da-DK" dirty="0"/>
              <a:t>Oplysningspligten om rettigheder</a:t>
            </a:r>
            <a:br>
              <a:rPr lang="da-DK" dirty="0"/>
            </a:br>
            <a:endParaRPr lang="da-DK" dirty="0"/>
          </a:p>
          <a:p>
            <a:pPr marL="285750" indent="-285750">
              <a:buFontTx/>
              <a:buChar char="-"/>
            </a:pPr>
            <a:r>
              <a:rPr lang="da-DK" dirty="0"/>
              <a:t>Indberette eventuelle brud</a:t>
            </a:r>
            <a:br>
              <a:rPr lang="da-DK" dirty="0"/>
            </a:br>
            <a:endParaRPr lang="da-DK" dirty="0"/>
          </a:p>
          <a:p>
            <a:endParaRPr lang="da-DK" dirty="0"/>
          </a:p>
          <a:p>
            <a:r>
              <a:rPr lang="da-DK" b="1" dirty="0"/>
              <a:t>Definition:</a:t>
            </a:r>
          </a:p>
          <a:p>
            <a:r>
              <a:rPr lang="da-DK" i="1" dirty="0"/>
              <a:t>Den dataansvarlige er en fysisk eller juridisk person, en offentlig myndighed eller et organ, der alene elle sammen med andre afgør, til hvilke formål og med hvilke hjælpemidler der må foretages behandling af personoplysninger.</a:t>
            </a:r>
          </a:p>
        </p:txBody>
      </p:sp>
    </p:spTree>
    <p:extLst>
      <p:ext uri="{BB962C8B-B14F-4D97-AF65-F5344CB8AC3E}">
        <p14:creationId xmlns:p14="http://schemas.microsoft.com/office/powerpoint/2010/main" val="3935267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Databehandleren</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5" name="Rektangel 4"/>
          <p:cNvSpPr/>
          <p:nvPr/>
        </p:nvSpPr>
        <p:spPr>
          <a:xfrm>
            <a:off x="903024" y="1720840"/>
            <a:ext cx="9755740" cy="3693319"/>
          </a:xfrm>
          <a:prstGeom prst="rect">
            <a:avLst/>
          </a:prstGeom>
        </p:spPr>
        <p:txBody>
          <a:bodyPr wrap="square">
            <a:spAutoFit/>
          </a:bodyPr>
          <a:lstStyle/>
          <a:p>
            <a:pPr marL="285750" indent="-285750">
              <a:buFont typeface="Arial" panose="020B0604020202020204" pitchFamily="34" charset="0"/>
              <a:buChar char="•"/>
            </a:pPr>
            <a:r>
              <a:rPr lang="da-DK" dirty="0"/>
              <a:t>Behandler dataene på den dataansvarliges vegne</a:t>
            </a:r>
            <a:br>
              <a:rPr lang="da-DK" dirty="0"/>
            </a:br>
            <a:endParaRPr lang="da-DK" dirty="0"/>
          </a:p>
          <a:p>
            <a:pPr marL="285750" indent="-285750">
              <a:buFont typeface="Arial" panose="020B0604020202020204" pitchFamily="34" charset="0"/>
              <a:buChar char="•"/>
            </a:pPr>
            <a:r>
              <a:rPr lang="da-DK" dirty="0"/>
              <a:t>Kan være it-firma, KMD mv.</a:t>
            </a:r>
            <a:br>
              <a:rPr lang="da-DK" dirty="0"/>
            </a:br>
            <a:endParaRPr lang="da-DK" dirty="0"/>
          </a:p>
          <a:p>
            <a:pPr marL="285750" indent="-285750">
              <a:buFont typeface="Arial" panose="020B0604020202020204" pitchFamily="34" charset="0"/>
              <a:buChar char="•"/>
            </a:pPr>
            <a:r>
              <a:rPr lang="da-DK" dirty="0"/>
              <a:t>Ved ekstern it mm. Skal der indgås en databehandleraftale mellem databehandler og dataansvarlig – hvad må og skal gøres</a:t>
            </a:r>
            <a:br>
              <a:rPr lang="da-DK" dirty="0"/>
            </a:br>
            <a:br>
              <a:rPr lang="da-DK" dirty="0"/>
            </a:br>
            <a:br>
              <a:rPr lang="da-DK" dirty="0"/>
            </a:br>
            <a:endParaRPr lang="da-DK" dirty="0"/>
          </a:p>
          <a:p>
            <a:endParaRPr lang="da-DK" dirty="0"/>
          </a:p>
          <a:p>
            <a:r>
              <a:rPr lang="da-DK" b="1" dirty="0"/>
              <a:t>Definition</a:t>
            </a:r>
          </a:p>
          <a:p>
            <a:r>
              <a:rPr lang="da-DK" i="1" dirty="0"/>
              <a:t>En fysisk eller juridisk person, en offentlig myndighed, en institution elle ret anden organ, der behandler personoplysninger på den dataansvarliges vegne.</a:t>
            </a:r>
          </a:p>
        </p:txBody>
      </p:sp>
    </p:spTree>
    <p:extLst>
      <p:ext uri="{BB962C8B-B14F-4D97-AF65-F5344CB8AC3E}">
        <p14:creationId xmlns:p14="http://schemas.microsoft.com/office/powerpoint/2010/main" val="4094281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Nye begreber, DPO</a:t>
            </a:r>
          </a:p>
        </p:txBody>
      </p:sp>
      <p:sp>
        <p:nvSpPr>
          <p:cNvPr id="4" name="Rektangel 3"/>
          <p:cNvSpPr/>
          <p:nvPr/>
        </p:nvSpPr>
        <p:spPr>
          <a:xfrm>
            <a:off x="903024" y="1499398"/>
            <a:ext cx="10845631" cy="4801314"/>
          </a:xfrm>
          <a:prstGeom prst="rect">
            <a:avLst/>
          </a:prstGeom>
        </p:spPr>
        <p:txBody>
          <a:bodyPr wrap="square">
            <a:spAutoFit/>
          </a:bodyPr>
          <a:lstStyle/>
          <a:p>
            <a:br>
              <a:rPr lang="da-DK" dirty="0"/>
            </a:br>
            <a:r>
              <a:rPr lang="da-DK" dirty="0"/>
              <a:t>Data </a:t>
            </a:r>
            <a:r>
              <a:rPr lang="da-DK" dirty="0" err="1"/>
              <a:t>Protection</a:t>
            </a:r>
            <a:r>
              <a:rPr lang="da-DK" dirty="0"/>
              <a:t> Officer. Krav om offentlige myndigheder og nogle private</a:t>
            </a:r>
            <a:br>
              <a:rPr lang="da-DK" dirty="0"/>
            </a:br>
            <a:r>
              <a:rPr lang="da-DK" dirty="0"/>
              <a:t>virksomheder skal have en databeskyttelsesrådgiver</a:t>
            </a:r>
            <a:br>
              <a:rPr lang="da-DK" dirty="0"/>
            </a:br>
            <a:endParaRPr lang="da-DK" dirty="0"/>
          </a:p>
          <a:p>
            <a:r>
              <a:rPr lang="da-DK" dirty="0"/>
              <a:t>Den dataansvarlige skal:</a:t>
            </a:r>
          </a:p>
          <a:p>
            <a:pPr marL="285750" indent="-285750">
              <a:buFont typeface="Arial" panose="020B0604020202020204" pitchFamily="34" charset="0"/>
              <a:buChar char="•"/>
            </a:pPr>
            <a:r>
              <a:rPr lang="da-DK" dirty="0"/>
              <a:t>Føre fortegnelse over behandlingsaktiviteter</a:t>
            </a:r>
            <a:br>
              <a:rPr lang="da-DK" dirty="0"/>
            </a:br>
            <a:endParaRPr lang="da-DK" dirty="0"/>
          </a:p>
          <a:p>
            <a:pPr marL="285750" indent="-285750">
              <a:buFont typeface="Arial" panose="020B0604020202020204" pitchFamily="34" charset="0"/>
              <a:buChar char="•"/>
            </a:pPr>
            <a:r>
              <a:rPr lang="da-DK" dirty="0"/>
              <a:t>Foretage konsekvensanalyser ved databehandling – høj risiko for registrerede</a:t>
            </a:r>
            <a:br>
              <a:rPr lang="da-DK" dirty="0"/>
            </a:br>
            <a:endParaRPr lang="da-DK" dirty="0"/>
          </a:p>
          <a:p>
            <a:pPr marL="285750" indent="-285750">
              <a:buFont typeface="Arial" panose="020B0604020202020204" pitchFamily="34" charset="0"/>
              <a:buChar char="•"/>
            </a:pPr>
            <a:r>
              <a:rPr lang="da-DK" dirty="0"/>
              <a:t>Ikke længere anmelde behandling af personoplysninger til Datatilsynet</a:t>
            </a:r>
            <a:br>
              <a:rPr lang="da-DK" dirty="0"/>
            </a:br>
            <a:endParaRPr lang="da-DK" dirty="0"/>
          </a:p>
          <a:p>
            <a:pPr marL="285750" indent="-285750">
              <a:buFont typeface="Arial" panose="020B0604020202020204" pitchFamily="34" charset="0"/>
              <a:buChar char="•"/>
            </a:pPr>
            <a:r>
              <a:rPr lang="da-DK" dirty="0"/>
              <a:t>Kortlægge risici og sikre sig bedst muligt mod misbrug og datalæk</a:t>
            </a:r>
            <a:br>
              <a:rPr lang="da-DK" dirty="0"/>
            </a:br>
            <a:endParaRPr lang="da-DK" dirty="0"/>
          </a:p>
          <a:p>
            <a:pPr marL="285750" indent="-285750">
              <a:buFont typeface="Arial" panose="020B0604020202020204" pitchFamily="34" charset="0"/>
              <a:buChar char="•"/>
            </a:pPr>
            <a:r>
              <a:rPr lang="da-DK" dirty="0"/>
              <a:t>Der er indført regler om Adfærdskodekser, certificering og databeskyttelse gennem design</a:t>
            </a:r>
            <a:br>
              <a:rPr lang="da-DK" dirty="0"/>
            </a:br>
            <a:endParaRPr lang="da-DK" dirty="0"/>
          </a:p>
          <a:p>
            <a:pPr marL="285750" indent="-285750">
              <a:buFont typeface="Arial" panose="020B0604020202020204" pitchFamily="34" charset="0"/>
              <a:buChar char="•"/>
            </a:pPr>
            <a:r>
              <a:rPr lang="da-DK" dirty="0"/>
              <a:t>Krav til samtykke, den registrerede kan altid tilbagekalde dit samtykke </a:t>
            </a:r>
          </a:p>
        </p:txBody>
      </p:sp>
    </p:spTree>
    <p:extLst>
      <p:ext uri="{BB962C8B-B14F-4D97-AF65-F5344CB8AC3E}">
        <p14:creationId xmlns:p14="http://schemas.microsoft.com/office/powerpoint/2010/main" val="1953191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Den registreredes rettigheder</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2" name="Rektangel 1"/>
          <p:cNvSpPr/>
          <p:nvPr/>
        </p:nvSpPr>
        <p:spPr>
          <a:xfrm>
            <a:off x="903024" y="1877981"/>
            <a:ext cx="10226794" cy="3970318"/>
          </a:xfrm>
          <a:prstGeom prst="rect">
            <a:avLst/>
          </a:prstGeom>
        </p:spPr>
        <p:txBody>
          <a:bodyPr wrap="square">
            <a:spAutoFit/>
          </a:bodyPr>
          <a:lstStyle/>
          <a:p>
            <a:pPr marL="285750" indent="-285750">
              <a:buFont typeface="Arial" panose="020B0604020202020204" pitchFamily="34" charset="0"/>
              <a:buChar char="•"/>
            </a:pPr>
            <a:r>
              <a:rPr lang="da-DK" dirty="0"/>
              <a:t>Oplysningspligten – retten til at blive informeret</a:t>
            </a:r>
            <a:br>
              <a:rPr lang="da-DK" dirty="0"/>
            </a:br>
            <a:endParaRPr lang="da-DK" dirty="0"/>
          </a:p>
          <a:p>
            <a:pPr marL="285750" indent="-285750">
              <a:buFont typeface="Arial" panose="020B0604020202020204" pitchFamily="34" charset="0"/>
              <a:buChar char="•"/>
            </a:pPr>
            <a:r>
              <a:rPr lang="da-DK" dirty="0"/>
              <a:t>Indsigtsretten – retten til få indsigt i personoplysninger om en selv</a:t>
            </a:r>
            <a:br>
              <a:rPr lang="da-DK" dirty="0"/>
            </a:br>
            <a:endParaRPr lang="da-DK" dirty="0"/>
          </a:p>
          <a:p>
            <a:pPr marL="285750" indent="-285750">
              <a:buFont typeface="Arial" panose="020B0604020202020204" pitchFamily="34" charset="0"/>
              <a:buChar char="•"/>
            </a:pPr>
            <a:r>
              <a:rPr lang="da-DK" dirty="0"/>
              <a:t>Retten til berigtigelse – få forkerte oplysninger berigtiget</a:t>
            </a:r>
            <a:br>
              <a:rPr lang="da-DK" dirty="0"/>
            </a:br>
            <a:endParaRPr lang="da-DK" dirty="0"/>
          </a:p>
          <a:p>
            <a:pPr marL="285750" indent="-285750">
              <a:buFont typeface="Arial" panose="020B0604020202020204" pitchFamily="34" charset="0"/>
              <a:buChar char="•"/>
            </a:pPr>
            <a:r>
              <a:rPr lang="da-DK" dirty="0"/>
              <a:t>Retten til at blive glemt – i private virksomheder at få sine data slettet</a:t>
            </a:r>
            <a:br>
              <a:rPr lang="da-DK" dirty="0"/>
            </a:br>
            <a:endParaRPr lang="da-DK" dirty="0"/>
          </a:p>
          <a:p>
            <a:pPr marL="285750" indent="-285750">
              <a:buFont typeface="Arial" panose="020B0604020202020204" pitchFamily="34" charset="0"/>
              <a:buChar char="•"/>
            </a:pPr>
            <a:r>
              <a:rPr lang="da-DK" dirty="0"/>
              <a:t>Retten til at gøre indsigelser – mod ens data anvendes til markedsføring</a:t>
            </a:r>
            <a:br>
              <a:rPr lang="da-DK" dirty="0"/>
            </a:br>
            <a:endParaRPr lang="da-DK" dirty="0"/>
          </a:p>
          <a:p>
            <a:pPr marL="285750" indent="-285750">
              <a:buFont typeface="Arial" panose="020B0604020202020204" pitchFamily="34" charset="0"/>
              <a:buChar char="•"/>
            </a:pPr>
            <a:r>
              <a:rPr lang="da-DK" dirty="0"/>
              <a:t>Retten til at gøre indsigelser med automatisk individuelle afgørelser: profilering, en banks kreditvurdering af én</a:t>
            </a:r>
            <a:br>
              <a:rPr lang="da-DK" dirty="0"/>
            </a:br>
            <a:endParaRPr lang="da-DK" dirty="0"/>
          </a:p>
          <a:p>
            <a:pPr marL="285750" indent="-285750">
              <a:buFont typeface="Arial" panose="020B0604020202020204" pitchFamily="34" charset="0"/>
              <a:buChar char="•"/>
            </a:pPr>
            <a:r>
              <a:rPr lang="da-DK" dirty="0" err="1"/>
              <a:t>Dataportabilitet</a:t>
            </a:r>
            <a:r>
              <a:rPr lang="da-DK" dirty="0"/>
              <a:t> – retten til at flytte sine data fra en privat virksomhed til en anden</a:t>
            </a:r>
          </a:p>
        </p:txBody>
      </p:sp>
    </p:spTree>
    <p:extLst>
      <p:ext uri="{BB962C8B-B14F-4D97-AF65-F5344CB8AC3E}">
        <p14:creationId xmlns:p14="http://schemas.microsoft.com/office/powerpoint/2010/main" val="1656304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Databeskyttelsesrådgiver DPO</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5" name="Rektangel 4"/>
          <p:cNvSpPr/>
          <p:nvPr/>
        </p:nvSpPr>
        <p:spPr>
          <a:xfrm>
            <a:off x="903024" y="1684216"/>
            <a:ext cx="9958940" cy="4524315"/>
          </a:xfrm>
          <a:prstGeom prst="rect">
            <a:avLst/>
          </a:prstGeom>
        </p:spPr>
        <p:txBody>
          <a:bodyPr wrap="square">
            <a:spAutoFit/>
          </a:bodyPr>
          <a:lstStyle/>
          <a:p>
            <a:pPr marL="285750" indent="-285750">
              <a:buFont typeface="Arial" panose="020B0604020202020204" pitchFamily="34" charset="0"/>
              <a:buChar char="•"/>
            </a:pPr>
            <a:r>
              <a:rPr lang="da-DK" dirty="0"/>
              <a:t>Skal rådgive den dataansvarlige og sikre denne overholder sine pligter i henhold til Databeskyttelsesforordningen/databeskyttelsesloven</a:t>
            </a:r>
            <a:br>
              <a:rPr lang="da-DK" dirty="0"/>
            </a:br>
            <a:endParaRPr lang="da-DK" dirty="0"/>
          </a:p>
          <a:p>
            <a:pPr marL="285750" indent="-285750">
              <a:buFont typeface="Arial" panose="020B0604020202020204" pitchFamily="34" charset="0"/>
              <a:buChar char="•"/>
            </a:pPr>
            <a:r>
              <a:rPr lang="da-DK" dirty="0"/>
              <a:t>Det offentlige skal have en databeskyttelsesrådgiver</a:t>
            </a:r>
            <a:br>
              <a:rPr lang="da-DK" dirty="0"/>
            </a:br>
            <a:endParaRPr lang="da-DK" dirty="0"/>
          </a:p>
          <a:p>
            <a:pPr marL="285750" indent="-285750">
              <a:buFont typeface="Arial" panose="020B0604020202020204" pitchFamily="34" charset="0"/>
              <a:buChar char="•"/>
            </a:pPr>
            <a:r>
              <a:rPr lang="da-DK" dirty="0"/>
              <a:t>Private virksomheder skal kun have databeskyttelsesrådgiver, såfremt:</a:t>
            </a:r>
            <a:br>
              <a:rPr lang="da-DK" dirty="0"/>
            </a:br>
            <a:endParaRPr lang="da-DK" dirty="0"/>
          </a:p>
          <a:p>
            <a:pPr marL="800100" lvl="1" indent="-342900">
              <a:buFont typeface="+mj-lt"/>
              <a:buAutoNum type="arabicPeriod"/>
            </a:pPr>
            <a:r>
              <a:rPr lang="da-DK" dirty="0"/>
              <a:t>Behandling af personfølsomme oplysninger er virksomhedens kerneaktivitet</a:t>
            </a:r>
            <a:br>
              <a:rPr lang="da-DK" dirty="0"/>
            </a:br>
            <a:endParaRPr lang="da-DK" dirty="0"/>
          </a:p>
          <a:p>
            <a:pPr marL="800100" lvl="1" indent="-342900">
              <a:buFont typeface="+mj-lt"/>
              <a:buAutoNum type="arabicPeriod"/>
            </a:pPr>
            <a:r>
              <a:rPr lang="da-DK" dirty="0"/>
              <a:t>Virksomheden skal behandle personoplysninger i stort omfang</a:t>
            </a:r>
            <a:br>
              <a:rPr lang="da-DK" dirty="0"/>
            </a:br>
            <a:endParaRPr lang="da-DK" dirty="0"/>
          </a:p>
          <a:p>
            <a:pPr marL="800100" lvl="1" indent="-342900">
              <a:buFont typeface="+mj-lt"/>
              <a:buAutoNum type="arabicPeriod"/>
            </a:pPr>
            <a:r>
              <a:rPr lang="da-DK" dirty="0"/>
              <a:t>Behandlingen består i regelmæssige og systematisk overvågning af personer, eller behandler følsomme oplysninger, eller oplysning om strafbare forhold</a:t>
            </a:r>
            <a:br>
              <a:rPr lang="da-DK" dirty="0"/>
            </a:br>
            <a:endParaRPr lang="da-DK" dirty="0"/>
          </a:p>
          <a:p>
            <a:pPr marL="800100" lvl="1" indent="-342900">
              <a:buFont typeface="+mj-lt"/>
              <a:buAutoNum type="arabicPeriod"/>
            </a:pPr>
            <a:r>
              <a:rPr lang="da-DK" dirty="0"/>
              <a:t>Typisk forsikringsselskaber, privathospitaler, teleudbydere og udbydere af markedsundersøgelser</a:t>
            </a:r>
          </a:p>
        </p:txBody>
      </p:sp>
    </p:spTree>
    <p:extLst>
      <p:ext uri="{BB962C8B-B14F-4D97-AF65-F5344CB8AC3E}">
        <p14:creationId xmlns:p14="http://schemas.microsoft.com/office/powerpoint/2010/main" val="3232114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Datatilsynet</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2" name="Rektangel 1"/>
          <p:cNvSpPr/>
          <p:nvPr/>
        </p:nvSpPr>
        <p:spPr>
          <a:xfrm>
            <a:off x="822036" y="1859340"/>
            <a:ext cx="8266546" cy="3139321"/>
          </a:xfrm>
          <a:prstGeom prst="rect">
            <a:avLst/>
          </a:prstGeom>
        </p:spPr>
        <p:txBody>
          <a:bodyPr wrap="square">
            <a:spAutoFit/>
          </a:bodyPr>
          <a:lstStyle/>
          <a:p>
            <a:r>
              <a:rPr lang="da-DK" dirty="0">
                <a:hlinkClick r:id="rId2"/>
              </a:rPr>
              <a:t>www.Datatilsynet.dk</a:t>
            </a:r>
            <a:endParaRPr lang="da-DK" dirty="0"/>
          </a:p>
          <a:p>
            <a:endParaRPr lang="da-DK" dirty="0"/>
          </a:p>
          <a:p>
            <a:r>
              <a:rPr lang="da-DK" dirty="0">
                <a:hlinkClick r:id="rId3"/>
              </a:rPr>
              <a:t>Hvad er databeskyttelse? (datatilsynet.dk)</a:t>
            </a:r>
            <a:endParaRPr lang="da-DK" dirty="0"/>
          </a:p>
          <a:p>
            <a:endParaRPr lang="da-DK" dirty="0"/>
          </a:p>
          <a:p>
            <a:r>
              <a:rPr lang="da-DK" dirty="0">
                <a:hlinkClick r:id="rId4"/>
              </a:rPr>
              <a:t>databeskyttelse-i-forbindelse-med-ansaettelsesforhold.pdf (datatilsynet.dk)</a:t>
            </a:r>
            <a:endParaRPr lang="da-DK" dirty="0"/>
          </a:p>
          <a:p>
            <a:br>
              <a:rPr lang="da-DK" dirty="0"/>
            </a:br>
            <a:br>
              <a:rPr lang="da-DK" dirty="0"/>
            </a:br>
            <a:br>
              <a:rPr lang="da-DK" dirty="0"/>
            </a:br>
            <a:endParaRPr lang="da-DK" dirty="0"/>
          </a:p>
          <a:p>
            <a:r>
              <a:rPr lang="da-DK" dirty="0"/>
              <a:t>Gå ind på Datatilsynets hjemmeside og orientere dig om, hvad der er.</a:t>
            </a:r>
          </a:p>
        </p:txBody>
      </p:sp>
    </p:spTree>
    <p:extLst>
      <p:ext uri="{BB962C8B-B14F-4D97-AF65-F5344CB8AC3E}">
        <p14:creationId xmlns:p14="http://schemas.microsoft.com/office/powerpoint/2010/main" val="1230163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Datatilsynets kompetencer</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5" name="Rektangel 4"/>
          <p:cNvSpPr/>
          <p:nvPr/>
        </p:nvSpPr>
        <p:spPr>
          <a:xfrm>
            <a:off x="903024" y="1647088"/>
            <a:ext cx="10383812" cy="4247317"/>
          </a:xfrm>
          <a:prstGeom prst="rect">
            <a:avLst/>
          </a:prstGeom>
        </p:spPr>
        <p:txBody>
          <a:bodyPr wrap="square">
            <a:spAutoFit/>
          </a:bodyPr>
          <a:lstStyle/>
          <a:p>
            <a:pPr marL="285750" indent="-285750">
              <a:buFont typeface="Arial" panose="020B0604020202020204" pitchFamily="34" charset="0"/>
              <a:buChar char="•"/>
            </a:pPr>
            <a:r>
              <a:rPr lang="da-DK" dirty="0"/>
              <a:t>Statslig tilsynsmyndighed – består af råd og sekretariat</a:t>
            </a:r>
            <a:br>
              <a:rPr lang="da-DK" dirty="0"/>
            </a:br>
            <a:endParaRPr lang="da-DK" dirty="0"/>
          </a:p>
          <a:p>
            <a:pPr marL="285750" indent="-285750">
              <a:buFont typeface="Arial" panose="020B0604020202020204" pitchFamily="34" charset="0"/>
              <a:buChar char="•"/>
            </a:pPr>
            <a:r>
              <a:rPr lang="da-DK" dirty="0"/>
              <a:t>Skal fremme dataansvarliges og databehandleres kendskab til og forpligtelser i henhold til forordningen</a:t>
            </a:r>
            <a:br>
              <a:rPr lang="da-DK" dirty="0"/>
            </a:br>
            <a:endParaRPr lang="da-DK" dirty="0"/>
          </a:p>
          <a:p>
            <a:pPr marL="285750" indent="-285750">
              <a:buFont typeface="Arial" panose="020B0604020202020204" pitchFamily="34" charset="0"/>
              <a:buChar char="•"/>
            </a:pPr>
            <a:r>
              <a:rPr lang="da-DK" dirty="0"/>
              <a:t>Er forpligtet til at samarbejde med europæiske myndigheder i grænseoverskridende sager også i henhold til Schengen</a:t>
            </a:r>
            <a:br>
              <a:rPr lang="da-DK" dirty="0"/>
            </a:br>
            <a:endParaRPr lang="da-DK" dirty="0"/>
          </a:p>
          <a:p>
            <a:pPr marL="285750" indent="-285750">
              <a:buFont typeface="Arial" panose="020B0604020202020204" pitchFamily="34" charset="0"/>
              <a:buChar char="•"/>
            </a:pPr>
            <a:r>
              <a:rPr lang="da-DK" dirty="0"/>
              <a:t>Foretage tilsynsbesøg hos danske myndigheder og virksomheder</a:t>
            </a:r>
            <a:br>
              <a:rPr lang="da-DK" dirty="0"/>
            </a:br>
            <a:endParaRPr lang="da-DK" dirty="0"/>
          </a:p>
          <a:p>
            <a:pPr marL="285750" indent="-285750">
              <a:buFont typeface="Arial" panose="020B0604020202020204" pitchFamily="34" charset="0"/>
              <a:buChar char="•"/>
            </a:pPr>
            <a:r>
              <a:rPr lang="da-DK" dirty="0"/>
              <a:t>Behandle klagesager og egen driftsager</a:t>
            </a:r>
            <a:br>
              <a:rPr lang="da-DK" dirty="0"/>
            </a:br>
            <a:endParaRPr lang="da-DK" dirty="0"/>
          </a:p>
          <a:p>
            <a:pPr marL="285750" indent="-285750">
              <a:buFont typeface="Arial" panose="020B0604020202020204" pitchFamily="34" charset="0"/>
              <a:buChar char="•"/>
            </a:pPr>
            <a:r>
              <a:rPr lang="da-DK" dirty="0"/>
              <a:t>Behandle anmeldelser og ansøgning om tilladelser</a:t>
            </a:r>
            <a:br>
              <a:rPr lang="da-DK" dirty="0"/>
            </a:br>
            <a:endParaRPr lang="da-DK" dirty="0"/>
          </a:p>
          <a:p>
            <a:pPr marL="285750" indent="-285750">
              <a:buFont typeface="Arial" panose="020B0604020202020204" pitchFamily="34" charset="0"/>
              <a:buChar char="•"/>
            </a:pPr>
            <a:r>
              <a:rPr lang="da-DK" dirty="0"/>
              <a:t>Afgivelse af udtalelser ved bekendtgørelser, cirkulære mv</a:t>
            </a:r>
          </a:p>
        </p:txBody>
      </p:sp>
    </p:spTree>
    <p:extLst>
      <p:ext uri="{BB962C8B-B14F-4D97-AF65-F5344CB8AC3E}">
        <p14:creationId xmlns:p14="http://schemas.microsoft.com/office/powerpoint/2010/main" val="325823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Erstatninger og bøder</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2" name="Rektangel 1"/>
          <p:cNvSpPr/>
          <p:nvPr/>
        </p:nvSpPr>
        <p:spPr>
          <a:xfrm>
            <a:off x="903024" y="1804014"/>
            <a:ext cx="8989121" cy="3970318"/>
          </a:xfrm>
          <a:prstGeom prst="rect">
            <a:avLst/>
          </a:prstGeom>
        </p:spPr>
        <p:txBody>
          <a:bodyPr wrap="square">
            <a:spAutoFit/>
          </a:bodyPr>
          <a:lstStyle/>
          <a:p>
            <a:r>
              <a:rPr lang="da-DK" dirty="0"/>
              <a:t>Omvendt bevisbyrde – dvs. den dataansvarlige skal bevise sin uskyld, hvis der skal se frifindelse i en sag om erstatningskrav.</a:t>
            </a:r>
            <a:br>
              <a:rPr lang="da-DK" dirty="0"/>
            </a:br>
            <a:br>
              <a:rPr lang="da-DK" dirty="0"/>
            </a:br>
            <a:endParaRPr lang="da-DK" dirty="0"/>
          </a:p>
          <a:p>
            <a:endParaRPr lang="da-DK" dirty="0"/>
          </a:p>
          <a:p>
            <a:r>
              <a:rPr lang="da-DK" b="1" dirty="0"/>
              <a:t>Overtrædelser sanktioneres med bøde, de kan være betragtelige</a:t>
            </a:r>
            <a:r>
              <a:rPr lang="da-DK" dirty="0"/>
              <a:t>…</a:t>
            </a:r>
            <a:br>
              <a:rPr lang="da-DK" dirty="0"/>
            </a:br>
            <a:endParaRPr lang="da-DK" dirty="0"/>
          </a:p>
          <a:p>
            <a:pPr marL="342900" indent="-342900">
              <a:buFont typeface="+mj-lt"/>
              <a:buAutoNum type="arabicPeriod"/>
            </a:pPr>
            <a:r>
              <a:rPr lang="da-DK" dirty="0"/>
              <a:t>Private virksomheder kan i alvorlige blive tildelt bøde på 20 </a:t>
            </a:r>
            <a:r>
              <a:rPr lang="da-DK" dirty="0" err="1"/>
              <a:t>mio</a:t>
            </a:r>
            <a:r>
              <a:rPr lang="da-DK" dirty="0"/>
              <a:t> euro eller alternativt 4% af virksomhedens samlede globale omsætning overstiger 20 mio. euro.</a:t>
            </a:r>
            <a:br>
              <a:rPr lang="da-DK" dirty="0"/>
            </a:br>
            <a:br>
              <a:rPr lang="da-DK" dirty="0"/>
            </a:br>
            <a:endParaRPr lang="da-DK" dirty="0"/>
          </a:p>
          <a:p>
            <a:pPr marL="342900" indent="-342900">
              <a:buFont typeface="+mj-lt"/>
              <a:buAutoNum type="arabicPeriod"/>
            </a:pPr>
            <a:r>
              <a:rPr lang="da-DK" dirty="0"/>
              <a:t>Offentlige virksomheder kan ligeledes idømmes bødestraf. Her er strafferammen fastlagt til maksimalt 16 </a:t>
            </a:r>
            <a:r>
              <a:rPr lang="da-DK" dirty="0" err="1"/>
              <a:t>mio</a:t>
            </a:r>
            <a:r>
              <a:rPr lang="da-DK" dirty="0"/>
              <a:t> kr.</a:t>
            </a:r>
          </a:p>
        </p:txBody>
      </p:sp>
    </p:spTree>
    <p:extLst>
      <p:ext uri="{BB962C8B-B14F-4D97-AF65-F5344CB8AC3E}">
        <p14:creationId xmlns:p14="http://schemas.microsoft.com/office/powerpoint/2010/main" val="2414872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Første dom, 24. oktober 2019</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5" name="Rektangel 4"/>
          <p:cNvSpPr/>
          <p:nvPr/>
        </p:nvSpPr>
        <p:spPr>
          <a:xfrm>
            <a:off x="903023" y="2754853"/>
            <a:ext cx="10845631" cy="369332"/>
          </a:xfrm>
          <a:prstGeom prst="rect">
            <a:avLst/>
          </a:prstGeom>
        </p:spPr>
        <p:txBody>
          <a:bodyPr wrap="square">
            <a:spAutoFit/>
          </a:bodyPr>
          <a:lstStyle/>
          <a:p>
            <a:r>
              <a:rPr lang="da-DK" dirty="0">
                <a:hlinkClick r:id="rId2"/>
              </a:rPr>
              <a:t>https://ekstrabladet.dk/112/foerste-brud-paa-ny-lov-tommy-thailand-faar-boede/7846112</a:t>
            </a:r>
            <a:endParaRPr lang="da-DK" dirty="0"/>
          </a:p>
        </p:txBody>
      </p:sp>
      <p:sp>
        <p:nvSpPr>
          <p:cNvPr id="6" name="Rektangel 5"/>
          <p:cNvSpPr/>
          <p:nvPr/>
        </p:nvSpPr>
        <p:spPr>
          <a:xfrm>
            <a:off x="903022" y="4150098"/>
            <a:ext cx="10688613" cy="369332"/>
          </a:xfrm>
          <a:prstGeom prst="rect">
            <a:avLst/>
          </a:prstGeom>
        </p:spPr>
        <p:txBody>
          <a:bodyPr wrap="square">
            <a:spAutoFit/>
          </a:bodyPr>
          <a:lstStyle/>
          <a:p>
            <a:r>
              <a:rPr lang="da-DK" dirty="0">
                <a:hlinkClick r:id="rId3"/>
              </a:rPr>
              <a:t>2 år med GDPR - Vigtige domme og afgørelser (rismasystems.com)</a:t>
            </a:r>
            <a:endParaRPr lang="da-DK" dirty="0"/>
          </a:p>
        </p:txBody>
      </p:sp>
    </p:spTree>
    <p:extLst>
      <p:ext uri="{BB962C8B-B14F-4D97-AF65-F5344CB8AC3E}">
        <p14:creationId xmlns:p14="http://schemas.microsoft.com/office/powerpoint/2010/main" val="13843944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Grundprincipperne i loven</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2" name="Rektangel 1"/>
          <p:cNvSpPr/>
          <p:nvPr/>
        </p:nvSpPr>
        <p:spPr>
          <a:xfrm>
            <a:off x="903024" y="2136339"/>
            <a:ext cx="10180612" cy="2585323"/>
          </a:xfrm>
          <a:prstGeom prst="rect">
            <a:avLst/>
          </a:prstGeom>
        </p:spPr>
        <p:txBody>
          <a:bodyPr wrap="square">
            <a:spAutoFit/>
          </a:bodyPr>
          <a:lstStyle/>
          <a:p>
            <a:pPr marL="285750" indent="-285750">
              <a:buFont typeface="Arial" panose="020B0604020202020204" pitchFamily="34" charset="0"/>
              <a:buChar char="•"/>
            </a:pPr>
            <a:r>
              <a:rPr lang="da-DK" dirty="0"/>
              <a:t>God databehandlingsskik, skal være rimelig og lovlig</a:t>
            </a:r>
            <a:br>
              <a:rPr lang="da-DK" dirty="0"/>
            </a:br>
            <a:endParaRPr lang="da-DK" dirty="0"/>
          </a:p>
          <a:p>
            <a:pPr marL="285750" indent="-285750">
              <a:buFont typeface="Arial" panose="020B0604020202020204" pitchFamily="34" charset="0"/>
              <a:buChar char="•"/>
            </a:pPr>
            <a:r>
              <a:rPr lang="da-DK" dirty="0"/>
              <a:t>Formålsbestemthed, angivne og saglige formål</a:t>
            </a:r>
            <a:br>
              <a:rPr lang="da-DK" dirty="0"/>
            </a:br>
            <a:endParaRPr lang="da-DK" dirty="0"/>
          </a:p>
          <a:p>
            <a:pPr marL="285750" indent="-285750">
              <a:buFont typeface="Arial" panose="020B0604020202020204" pitchFamily="34" charset="0"/>
              <a:buChar char="•"/>
            </a:pPr>
            <a:r>
              <a:rPr lang="da-DK" dirty="0"/>
              <a:t>Proportionalitet relevante og tilstrækkelige oplysninger-kun nødvendigt</a:t>
            </a:r>
            <a:br>
              <a:rPr lang="da-DK" dirty="0"/>
            </a:br>
            <a:endParaRPr lang="da-DK" dirty="0"/>
          </a:p>
          <a:p>
            <a:pPr marL="285750" indent="-285750">
              <a:buFont typeface="Arial" panose="020B0604020202020204" pitchFamily="34" charset="0"/>
              <a:buChar char="•"/>
            </a:pPr>
            <a:r>
              <a:rPr lang="da-DK" dirty="0"/>
              <a:t>Datakvalitet, ajourføring og kontrol, rigtige og ikke vildledende oplysninger</a:t>
            </a:r>
            <a:br>
              <a:rPr lang="da-DK" dirty="0"/>
            </a:br>
            <a:endParaRPr lang="da-DK" dirty="0"/>
          </a:p>
          <a:p>
            <a:pPr marL="285750" indent="-285750">
              <a:buFont typeface="Arial" panose="020B0604020202020204" pitchFamily="34" charset="0"/>
              <a:buChar char="•"/>
            </a:pPr>
            <a:r>
              <a:rPr lang="da-DK" dirty="0"/>
              <a:t>Sletning, når der ikke er brug for oplysningerne længere</a:t>
            </a:r>
          </a:p>
        </p:txBody>
      </p:sp>
    </p:spTree>
    <p:extLst>
      <p:ext uri="{BB962C8B-B14F-4D97-AF65-F5344CB8AC3E}">
        <p14:creationId xmlns:p14="http://schemas.microsoft.com/office/powerpoint/2010/main" val="1310467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Nye tider, kriminalitet og data som handelsvare</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5" name="Rektangel 4"/>
          <p:cNvSpPr/>
          <p:nvPr/>
        </p:nvSpPr>
        <p:spPr>
          <a:xfrm>
            <a:off x="903024" y="2201147"/>
            <a:ext cx="8240976" cy="1477328"/>
          </a:xfrm>
          <a:prstGeom prst="rect">
            <a:avLst/>
          </a:prstGeom>
        </p:spPr>
        <p:txBody>
          <a:bodyPr wrap="square">
            <a:spAutoFit/>
          </a:bodyPr>
          <a:lstStyle/>
          <a:p>
            <a:endParaRPr lang="da-DK" dirty="0">
              <a:hlinkClick r:id="rId2"/>
            </a:endParaRPr>
          </a:p>
          <a:p>
            <a:r>
              <a:rPr lang="da-DK" dirty="0">
                <a:hlinkClick r:id="rId3"/>
              </a:rPr>
              <a:t>https://www.youtube.com/watch?v=DgLKGzFVDPE</a:t>
            </a:r>
            <a:br>
              <a:rPr lang="da-DK" dirty="0"/>
            </a:br>
            <a:endParaRPr lang="da-DK" dirty="0"/>
          </a:p>
          <a:p>
            <a:endParaRPr lang="da-DK" dirty="0"/>
          </a:p>
          <a:p>
            <a:r>
              <a:rPr lang="da-DK" dirty="0">
                <a:hlinkClick r:id="rId4"/>
              </a:rPr>
              <a:t>https://www.youtube.com/watch?v=zYbq8WX50eo</a:t>
            </a:r>
            <a:endParaRPr lang="da-DK" dirty="0"/>
          </a:p>
        </p:txBody>
      </p:sp>
    </p:spTree>
    <p:extLst>
      <p:ext uri="{BB962C8B-B14F-4D97-AF65-F5344CB8AC3E}">
        <p14:creationId xmlns:p14="http://schemas.microsoft.com/office/powerpoint/2010/main" val="2828034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Datasikkerhed i borgerservicecentre</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2" name="Rektangel 1"/>
          <p:cNvSpPr/>
          <p:nvPr/>
        </p:nvSpPr>
        <p:spPr>
          <a:xfrm>
            <a:off x="903023" y="3105835"/>
            <a:ext cx="10660903" cy="369332"/>
          </a:xfrm>
          <a:prstGeom prst="rect">
            <a:avLst/>
          </a:prstGeom>
        </p:spPr>
        <p:txBody>
          <a:bodyPr wrap="square">
            <a:spAutoFit/>
          </a:bodyPr>
          <a:lstStyle/>
          <a:p>
            <a:r>
              <a:rPr lang="da-DK" dirty="0">
                <a:hlinkClick r:id="rId2"/>
              </a:rPr>
              <a:t>https://sim.dk/media/15775/datasikkerhed-i-borgerservicecentre-regler-og-praksis.pdf</a:t>
            </a:r>
            <a:endParaRPr lang="da-DK" dirty="0"/>
          </a:p>
        </p:txBody>
      </p:sp>
    </p:spTree>
    <p:extLst>
      <p:ext uri="{BB962C8B-B14F-4D97-AF65-F5344CB8AC3E}">
        <p14:creationId xmlns:p14="http://schemas.microsoft.com/office/powerpoint/2010/main" val="4124136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903024" y="491374"/>
            <a:ext cx="7945412" cy="914400"/>
          </a:xfrm>
        </p:spPr>
        <p:txBody>
          <a:bodyPr/>
          <a:lstStyle/>
          <a:p>
            <a:r>
              <a:rPr lang="da-DK" dirty="0"/>
              <a:t>Databeskyttelse GDPR</a:t>
            </a:r>
            <a:br>
              <a:rPr lang="da-DK" dirty="0"/>
            </a:br>
            <a:br>
              <a:rPr lang="da-DK" dirty="0"/>
            </a:br>
            <a:r>
              <a:rPr lang="da-DK" dirty="0"/>
              <a:t>Test din viden</a:t>
            </a:r>
          </a:p>
        </p:txBody>
      </p:sp>
      <p:sp>
        <p:nvSpPr>
          <p:cNvPr id="4" name="Rektangel 3"/>
          <p:cNvSpPr/>
          <p:nvPr/>
        </p:nvSpPr>
        <p:spPr>
          <a:xfrm>
            <a:off x="903024" y="1554816"/>
            <a:ext cx="10845631" cy="646331"/>
          </a:xfrm>
          <a:prstGeom prst="rect">
            <a:avLst/>
          </a:prstGeom>
        </p:spPr>
        <p:txBody>
          <a:bodyPr wrap="square">
            <a:spAutoFit/>
          </a:bodyPr>
          <a:lstStyle/>
          <a:p>
            <a:br>
              <a:rPr lang="da-DK" dirty="0"/>
            </a:br>
            <a:endParaRPr lang="da-DK" dirty="0"/>
          </a:p>
        </p:txBody>
      </p:sp>
      <p:sp>
        <p:nvSpPr>
          <p:cNvPr id="2" name="Rektangel 1"/>
          <p:cNvSpPr/>
          <p:nvPr/>
        </p:nvSpPr>
        <p:spPr>
          <a:xfrm>
            <a:off x="903024" y="2819646"/>
            <a:ext cx="10171376" cy="1477328"/>
          </a:xfrm>
          <a:prstGeom prst="rect">
            <a:avLst/>
          </a:prstGeom>
        </p:spPr>
        <p:txBody>
          <a:bodyPr wrap="square">
            <a:spAutoFit/>
          </a:bodyPr>
          <a:lstStyle/>
          <a:p>
            <a:r>
              <a:rPr lang="da-DK" dirty="0">
                <a:hlinkClick r:id="rId2"/>
              </a:rPr>
              <a:t>Hvad er dine forpligtelser? (datatilsynet.dk)</a:t>
            </a:r>
            <a:br>
              <a:rPr lang="da-DK" dirty="0"/>
            </a:br>
            <a:br>
              <a:rPr lang="da-DK" dirty="0"/>
            </a:br>
            <a:endParaRPr lang="da-DK" dirty="0"/>
          </a:p>
          <a:p>
            <a:r>
              <a:rPr lang="da-DK" dirty="0">
                <a:hlinkClick r:id="rId3"/>
              </a:rPr>
              <a:t>Hvad er dine rettigheder (datatilsynet.dk)</a:t>
            </a:r>
            <a:endParaRPr lang="da-DK" dirty="0"/>
          </a:p>
          <a:p>
            <a:endParaRPr lang="da-DK" dirty="0"/>
          </a:p>
        </p:txBody>
      </p:sp>
    </p:spTree>
    <p:extLst>
      <p:ext uri="{BB962C8B-B14F-4D97-AF65-F5344CB8AC3E}">
        <p14:creationId xmlns:p14="http://schemas.microsoft.com/office/powerpoint/2010/main" val="3560188769"/>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illede" ma:contentTypeID="0x0101009148F5A04DDD49CBA7127AADA5FB792B00AADE34325A8B49CDA8BB4DB53328F21400A3BFB6E595283D4D8433B64B3CE3DE2F" ma:contentTypeVersion="3" ma:contentTypeDescription="Overfør et billede." ma:contentTypeScope="" ma:versionID="0ad9683641d034a83704543ee0ec8a82">
  <xsd:schema xmlns:xsd="http://www.w3.org/2001/XMLSchema" xmlns:xs="http://www.w3.org/2001/XMLSchema" xmlns:p="http://schemas.microsoft.com/office/2006/metadata/properties" xmlns:ns1="http://schemas.microsoft.com/sharepoint/v3" xmlns:ns2="EB706D5F-456F-497D-AAD5-6FEBB0B0211F" xmlns:ns3="http://schemas.microsoft.com/sharepoint/v3/fields" xmlns:ns4="3c996ffb-f037-402b-a47a-8bcfdd035357" targetNamespace="http://schemas.microsoft.com/office/2006/metadata/properties" ma:root="true" ma:fieldsID="2472f380073eb982f750051012354a6f" ns1:_="" ns2:_="" ns3:_="" ns4:_="">
    <xsd:import namespace="http://schemas.microsoft.com/sharepoint/v3"/>
    <xsd:import namespace="EB706D5F-456F-497D-AAD5-6FEBB0B0211F"/>
    <xsd:import namespace="http://schemas.microsoft.com/sharepoint/v3/fields"/>
    <xsd:import namespace="3c996ffb-f037-402b-a47a-8bcfdd035357"/>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PortalDepartment" minOccurs="0"/>
                <xsd:element ref="ns4:d67304936df247ab9448bd970a61aa05" minOccurs="0"/>
                <xsd:element ref="ns4:TaxCatchAll" minOccurs="0"/>
                <xsd:element ref="ns4:TaxCatchAllLabel" minOccurs="0"/>
                <xsd:element ref="ns1:Comment" minOccurs="0"/>
                <xsd:element ref="ns1:PublishingStartDate" minOccurs="0"/>
                <xsd:element ref="ns1:PublishingExpirationDate" minOccurs="0"/>
                <xsd:element ref="ns1:AverageRating" minOccurs="0"/>
                <xsd:element ref="ns1:Rating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sti" ma:hidden="true" ma:list="Docs" ma:internalName="FileRef" ma:readOnly="true" ma:showField="FullUrl">
      <xsd:simpleType>
        <xsd:restriction base="dms:Lookup"/>
      </xsd:simpleType>
    </xsd:element>
    <xsd:element name="File_x0020_Type" ma:index="9" nillable="true" ma:displayName="Filtype" ma:hidden="true" ma:internalName="File_x0020_Type" ma:readOnly="true">
      <xsd:simpleType>
        <xsd:restriction base="dms:Text"/>
      </xsd:simpleType>
    </xsd:element>
    <xsd:element name="HTML_x0020_File_x0020_Type" ma:index="10" nillable="true" ma:displayName="HTML-filtype" ma:hidden="true" ma:internalName="HTML_x0020_File_x0020_Type" ma:readOnly="true">
      <xsd:simpleType>
        <xsd:restriction base="dms:Text"/>
      </xsd:simpleType>
    </xsd:element>
    <xsd:element name="FSObjType" ma:index="11" nillable="true" ma:displayName="Elementtype" ma:hidden="true" ma:list="Docs" ma:internalName="FSObjType" ma:readOnly="true" ma:showField="FSType">
      <xsd:simpleType>
        <xsd:restriction base="dms:Lookup"/>
      </xsd:simpleType>
    </xsd:element>
    <xsd:element name="Comment" ma:index="31" nillable="true" ma:displayName="Beskrivelse" ma:internalName="Comment">
      <xsd:simpleType>
        <xsd:restriction base="dms:Note">
          <xsd:maxLength value="255"/>
        </xsd:restriction>
      </xsd:simpleType>
    </xsd:element>
    <xsd:element name="PublishingStartDate" ma:index="33" nillable="true" ma:displayName="Startdato for planlægning" ma:description="" ma:hidden="true" ma:internalName="PublishingStartDate">
      <xsd:simpleType>
        <xsd:restriction base="dms:Unknown"/>
      </xsd:simpleType>
    </xsd:element>
    <xsd:element name="PublishingExpirationDate" ma:index="34" nillable="true" ma:displayName="Slutdato for planlægning" ma:description="" ma:hidden="true" ma:internalName="PublishingExpirationDate">
      <xsd:simpleType>
        <xsd:restriction base="dms:Unknown"/>
      </xsd:simpleType>
    </xsd:element>
    <xsd:element name="AverageRating" ma:index="35" nillable="true" ma:displayName="Bedømmelse (0-5)" ma:decimals="2" ma:description="Gennemsnitlig værdi af alle de bedømmelser, der er afsendt" ma:internalName="AverageRating" ma:readOnly="true">
      <xsd:simpleType>
        <xsd:restriction base="dms:Number"/>
      </xsd:simpleType>
    </xsd:element>
    <xsd:element name="RatingCount" ma:index="36" nillable="true" ma:displayName="Antal bedømmelser" ma:decimals="0" ma:description="Antal afsendte bedømmelser" ma:internalName="RatingCount"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EB706D5F-456F-497D-AAD5-6FEBB0B0211F" elementFormDefault="qualified">
    <xsd:import namespace="http://schemas.microsoft.com/office/2006/documentManagement/types"/>
    <xsd:import namespace="http://schemas.microsoft.com/office/infopath/2007/PartnerControls"/>
    <xsd:element name="ThumbnailExists" ma:index="17" nillable="true" ma:displayName="Miniature findes" ma:default="FALSE" ma:hidden="true" ma:internalName="ThumbnailExists" ma:readOnly="true">
      <xsd:simpleType>
        <xsd:restriction base="dms:Boolean"/>
      </xsd:simpleType>
    </xsd:element>
    <xsd:element name="PreviewExists" ma:index="18" nillable="true" ma:displayName="Eksempel findes" ma:default="FALSE" ma:hidden="true" ma:internalName="PreviewExists" ma:readOnly="true">
      <xsd:simpleType>
        <xsd:restriction base="dms:Boolean"/>
      </xsd:simpleType>
    </xsd:element>
    <xsd:element name="ImageWidth" ma:index="19" nillable="true" ma:displayName="Bredde" ma:internalName="ImageWidth" ma:readOnly="true">
      <xsd:simpleType>
        <xsd:restriction base="dms:Unknown"/>
      </xsd:simpleType>
    </xsd:element>
    <xsd:element name="ImageHeight" ma:index="21" nillable="true" ma:displayName="Højde" ma:internalName="ImageHeight" ma:readOnly="true">
      <xsd:simpleType>
        <xsd:restriction base="dms:Unknown"/>
      </xsd:simpleType>
    </xsd:element>
    <xsd:element name="ImageCreateDate" ma:index="24" nillable="true" ma:displayName="Den dato, billedet blev taget"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5"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996ffb-f037-402b-a47a-8bcfdd035357" elementFormDefault="qualified">
    <xsd:import namespace="http://schemas.microsoft.com/office/2006/documentManagement/types"/>
    <xsd:import namespace="http://schemas.microsoft.com/office/infopath/2007/PartnerControls"/>
    <xsd:element name="PortalDepartment" ma:index="26" nillable="true" ma:displayName="Afdeling" ma:description="" ma:list="{86812872-a11f-4df6-977d-8f99a1e8ad9a}" ma:internalName="PortalDepartment" ma:showField="Title" ma:web="3c996ffb-f037-402b-a47a-8bcfdd035357">
      <xsd:simpleType>
        <xsd:restriction base="dms:Lookup"/>
      </xsd:simpleType>
    </xsd:element>
    <xsd:element name="d67304936df247ab9448bd970a61aa05" ma:index="27" nillable="true" ma:taxonomy="true" ma:internalName="d67304936df247ab9448bd970a61aa05" ma:taxonomyFieldName="PortalKeyword" ma:displayName="Emneord" ma:fieldId="{d6730493-6df2-47ab-9448-bd970a61aa05}" ma:taxonomyMulti="true" ma:sspId="096cdf37-b7a3-4fbf-a883-aacf7423ed80" ma:termSetId="036ed975-de4a-4957-8501-ee7be3b72637" ma:anchorId="00000000-0000-0000-0000-000000000000" ma:open="false" ma:isKeyword="false">
      <xsd:complexType>
        <xsd:sequence>
          <xsd:element ref="pc:Terms" minOccurs="0" maxOccurs="1"/>
        </xsd:sequence>
      </xsd:complexType>
    </xsd:element>
    <xsd:element name="TaxCatchAll" ma:index="28" nillable="true" ma:displayName="Taxonomy Catch All Column" ma:description="" ma:hidden="true" ma:list="{2cf95d04-3adb-4f67-ba37-ba8bd7c7bc1c}" ma:internalName="TaxCatchAll" ma:showField="CatchAllData" ma:web="3c996ffb-f037-402b-a47a-8bcfdd035357">
      <xsd:complexType>
        <xsd:complexContent>
          <xsd:extension base="dms:MultiChoiceLookup">
            <xsd:sequence>
              <xsd:element name="Value" type="dms:Lookup" maxOccurs="unbounded" minOccurs="0" nillable="true"/>
            </xsd:sequence>
          </xsd:extension>
        </xsd:complexContent>
      </xsd:complexType>
    </xsd:element>
    <xsd:element name="TaxCatchAllLabel" ma:index="29" nillable="true" ma:displayName="Taxonomy Catch All Column1" ma:description="" ma:hidden="true" ma:list="{2cf95d04-3adb-4f67-ba37-ba8bd7c7bc1c}" ma:internalName="TaxCatchAllLabel" ma:readOnly="true" ma:showField="CatchAllDataLabel" ma:web="3c996ffb-f037-402b-a47a-8bcfdd0353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3" ma:displayName="Forfatter"/>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ma:index="22" ma:displayName="Kommentarer"/>
        <xsd:element name="keywords" minOccurs="0" maxOccurs="1" type="xsd:string" ma:index="32" ma:displayName="Nøgleord"/>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mageCreateDate xmlns="EB706D5F-456F-497D-AAD5-6FEBB0B0211F" xsi:nil="true"/>
    <TaxCatchAll xmlns="3c996ffb-f037-402b-a47a-8bcfdd035357"/>
    <PublishingExpirationDate xmlns="http://schemas.microsoft.com/sharepoint/v3" xsi:nil="true"/>
    <PortalDepartment xmlns="3c996ffb-f037-402b-a47a-8bcfdd035357" xsi:nil="true"/>
    <PublishingStartDate xmlns="http://schemas.microsoft.com/sharepoint/v3" xsi:nil="true"/>
    <wic_System_Copyright xmlns="http://schemas.microsoft.com/sharepoint/v3/fields" xsi:nil="true"/>
    <d67304936df247ab9448bd970a61aa05 xmlns="3c996ffb-f037-402b-a47a-8bcfdd035357">
      <Terms xmlns="http://schemas.microsoft.com/office/infopath/2007/PartnerControls"/>
    </d67304936df247ab9448bd970a61aa05>
    <Comment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C10891-CCB8-434F-9B6A-725439B191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B706D5F-456F-497D-AAD5-6FEBB0B0211F"/>
    <ds:schemaRef ds:uri="http://schemas.microsoft.com/sharepoint/v3/fields"/>
    <ds:schemaRef ds:uri="3c996ffb-f037-402b-a47a-8bcfdd0353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5D2663-2B44-4E9B-B382-8A8C802675DD}">
  <ds:schemaRefs>
    <ds:schemaRef ds:uri="3c996ffb-f037-402b-a47a-8bcfdd035357"/>
    <ds:schemaRef ds:uri="EB706D5F-456F-497D-AAD5-6FEBB0B0211F"/>
    <ds:schemaRef ds:uri="http://purl.org/dc/elements/1.1/"/>
    <ds:schemaRef ds:uri="http://schemas.microsoft.com/office/2006/metadata/properties"/>
    <ds:schemaRef ds:uri="http://schemas.microsoft.com/sharepoint/v3"/>
    <ds:schemaRef ds:uri="http://schemas.microsoft.com/sharepoint/v3/field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1D212C4D-A1B6-4A45-BEB8-58C435515C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12918</TotalTime>
  <Words>1903</Words>
  <Application>Microsoft Office PowerPoint</Application>
  <PresentationFormat>Widescreen</PresentationFormat>
  <Paragraphs>243</Paragraphs>
  <Slides>31</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31</vt:i4>
      </vt:variant>
    </vt:vector>
  </HeadingPairs>
  <TitlesOfParts>
    <vt:vector size="36" baseType="lpstr">
      <vt:lpstr>Arial</vt:lpstr>
      <vt:lpstr>Calibri</vt:lpstr>
      <vt:lpstr>Verdana</vt:lpstr>
      <vt:lpstr>Wingdings</vt:lpstr>
      <vt:lpstr>Mercantec_PowerPointSkabelon</vt:lpstr>
      <vt:lpstr>Databeskyttelse GDPR</vt:lpstr>
      <vt:lpstr>Databeskyttelse GDPR  kort klip om persondata</vt:lpstr>
      <vt:lpstr>Databeskyttelse GDPR  Øvelse</vt:lpstr>
      <vt:lpstr>Databeskyttelse GDPR  personoplysning - definition</vt:lpstr>
      <vt:lpstr>Databeskyttelse GDPR  Persondatalov erstattes af ny dansk lov fra 25. maj 2018</vt:lpstr>
      <vt:lpstr>Databeskyttelse GDPR  Årtiers udvikling på dataområdet</vt:lpstr>
      <vt:lpstr>Databeskyttelse GDPR  Loven</vt:lpstr>
      <vt:lpstr>Databeskyttelse GDPR  Lovens tilblivelse kort og godt</vt:lpstr>
      <vt:lpstr>Databeskyttelse GDPR  GDPR – kun fysiske personer</vt:lpstr>
      <vt:lpstr>Databeskyttelse GDPR  Behandling af oplysninger</vt:lpstr>
      <vt:lpstr>Databeskyttelse GDPR  Håndtering af personoplysninger</vt:lpstr>
      <vt:lpstr>Databeskyttelse GDPR  Håndtering af personoplysninger</vt:lpstr>
      <vt:lpstr>Databeskyttelse GDPR  Niveauer af personoplysninger</vt:lpstr>
      <vt:lpstr>Databeskyttelse GDPR  Behandling af personoplysninger</vt:lpstr>
      <vt:lpstr>Databeskyttelse GDPR  Hjemmel</vt:lpstr>
      <vt:lpstr>Databeskyttelse GDPR  Hvilke oplysninger behandler I?</vt:lpstr>
      <vt:lpstr>Databeskyttelse GDPR  Private handlinger</vt:lpstr>
      <vt:lpstr>Databeskyttelse GDPR  Politidirektivet</vt:lpstr>
      <vt:lpstr>Databeskyttelse GDPR  Den dataansvarlige</vt:lpstr>
      <vt:lpstr>Databeskyttelse GDPR  Databehandleren</vt:lpstr>
      <vt:lpstr>Databeskyttelse GDPR  Nye begreber, DPO</vt:lpstr>
      <vt:lpstr>Databeskyttelse GDPR  Den registreredes rettigheder</vt:lpstr>
      <vt:lpstr>Databeskyttelse GDPR  Databeskyttelsesrådgiver DPO</vt:lpstr>
      <vt:lpstr>Databeskyttelse GDPR  Datatilsynet</vt:lpstr>
      <vt:lpstr>Databeskyttelse GDPR  Datatilsynets kompetencer</vt:lpstr>
      <vt:lpstr>Databeskyttelse GDPR  Erstatninger og bøder</vt:lpstr>
      <vt:lpstr>Databeskyttelse GDPR  Første dom, 24. oktober 2019</vt:lpstr>
      <vt:lpstr>Databeskyttelse GDPR  Grundprincipperne i loven</vt:lpstr>
      <vt:lpstr>Databeskyttelse GDPR  Nye tider, kriminalitet og data som handelsvare</vt:lpstr>
      <vt:lpstr>Databeskyttelse GDPR  Datasikkerhed i borgerservicecentre</vt:lpstr>
      <vt:lpstr>Databeskyttelse GDPR  Test din viden</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keywords/>
  <dc:description/>
  <cp:lastModifiedBy>Dorthe Skov Pedersen</cp:lastModifiedBy>
  <cp:revision>159</cp:revision>
  <cp:lastPrinted>2020-01-20T12:45:01Z</cp:lastPrinted>
  <dcterms:created xsi:type="dcterms:W3CDTF">2018-08-26T19:00:14Z</dcterms:created>
  <dcterms:modified xsi:type="dcterms:W3CDTF">2023-08-17T11:30:16Z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0x0101009148F5A04DDD49CBA7127AADA5FB792B00AADE34325A8B49CDA8BB4DB53328F21400A3BFB6E595283D4D8433B64B3CE3DE2F</vt:lpwstr>
  </property>
  <property fmtid="{D5CDD505-2E9C-101B-9397-08002B2CF9AE}" pid="3" name="PortalKeyword">
    <vt:lpwstr/>
  </property>
</Properties>
</file>