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3" r:id="rId9"/>
    <p:sldId id="265" r:id="rId10"/>
    <p:sldId id="267" r:id="rId11"/>
    <p:sldId id="266" r:id="rId12"/>
    <p:sldId id="268" r:id="rId13"/>
    <p:sldId id="270" r:id="rId14"/>
    <p:sldId id="269" r:id="rId15"/>
    <p:sldId id="273" r:id="rId16"/>
    <p:sldId id="274" r:id="rId17"/>
    <p:sldId id="272" r:id="rId18"/>
    <p:sldId id="275" r:id="rId19"/>
    <p:sldId id="276" r:id="rId20"/>
    <p:sldId id="277" r:id="rId21"/>
    <p:sldId id="289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71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8" r:id="rId42"/>
    <p:sldId id="299" r:id="rId43"/>
    <p:sldId id="300" r:id="rId44"/>
    <p:sldId id="301" r:id="rId45"/>
    <p:sldId id="302" r:id="rId46"/>
    <p:sldId id="303" r:id="rId47"/>
    <p:sldId id="304" r:id="rId4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llemlayout 2 - Marker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337" autoAdjust="0"/>
  </p:normalViewPr>
  <p:slideViewPr>
    <p:cSldViewPr snapToGrid="0">
      <p:cViewPr varScale="1">
        <p:scale>
          <a:sx n="79" d="100"/>
          <a:sy n="79" d="100"/>
        </p:scale>
        <p:origin x="850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28CCBA-2AA4-45E8-A94F-23A975CD01F3}" type="datetimeFigureOut">
              <a:rPr lang="da-DK" smtClean="0"/>
              <a:t>04-10-2023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6B0EA-0EFD-4E4C-B980-9C3C15DAF5F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7138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Den Nationale Strategi består af 5 indsatsområder og 21 initiativer for bygge- og anlægssektoren.</a:t>
            </a:r>
          </a:p>
          <a:p>
            <a:r>
              <a:rPr lang="da-DK" dirty="0"/>
              <a:t>Strategien udkom i April 2021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6B0EA-0EFD-4E4C-B980-9C3C15DAF5FD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7220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Nogle arealer medregnes kun delvis – Se mere i BR18</a:t>
            </a:r>
          </a:p>
          <a:p>
            <a:r>
              <a:rPr lang="da-DK" dirty="0"/>
              <a:t>Relevante faktorer ved klimapåvirkning – Byggeriets størrelse, betragtningsperiode og drivhusgasudledningen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6B0EA-0EFD-4E4C-B980-9C3C15DAF5FD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0377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Der gås ikke i dybden med de andre miljøpåvirkninger, da det kun er klimapåvirkningen som skal dokumenteres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6B0EA-0EFD-4E4C-B980-9C3C15DAF5FD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1206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Der kan være særlige forhold som gør, at nogle værdier ikke indgår i beregningen.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6B0EA-0EFD-4E4C-B980-9C3C15DAF5FD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29488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Beregningerne er lavet af BUILD (Statens Byggeforskningsinstitut, </a:t>
            </a:r>
            <a:r>
              <a:rPr lang="da-DK" dirty="0" err="1"/>
              <a:t>SBi</a:t>
            </a:r>
            <a:r>
              <a:rPr lang="da-DK" dirty="0"/>
              <a:t>)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6B0EA-0EFD-4E4C-B980-9C3C15DAF5FD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03999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Beregningerne er lavet af BUILD (Statens Byggeforskningsinstitut, </a:t>
            </a:r>
            <a:r>
              <a:rPr lang="da-DK" dirty="0" err="1"/>
              <a:t>SBi</a:t>
            </a:r>
            <a:r>
              <a:rPr lang="da-DK" dirty="0"/>
              <a:t>)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6B0EA-0EFD-4E4C-B980-9C3C15DAF5FD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10111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Det er producenten man skal kontakte, hvis man skal bruge en EPD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6B0EA-0EFD-4E4C-B980-9C3C15DAF5FD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33632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Ved biobaserede byggematerialer kan der godt være en positiv klimapåvirkning i nogle af modulerne, men samlet set vil der altid være en klimapåvirkning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6B0EA-0EFD-4E4C-B980-9C3C15DAF5FD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8565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I oktober 2027 udløber de </a:t>
            </a:r>
            <a:r>
              <a:rPr lang="da-DK" dirty="0" err="1"/>
              <a:t>EPD’er</a:t>
            </a:r>
            <a:r>
              <a:rPr lang="da-DK" dirty="0"/>
              <a:t> 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6B0EA-0EFD-4E4C-B980-9C3C15DAF5FD}" type="slidenum">
              <a:rPr lang="da-DK" smtClean="0"/>
              <a:t>30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75911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De 388 kg CO2eq ganges op med mængden af fabriksbeton der anvendes</a:t>
            </a:r>
          </a:p>
          <a:p>
            <a:r>
              <a:rPr lang="da-DK" dirty="0"/>
              <a:t>Eksempel: ved anvendelse af 10 m3, så har byggematerialet (fundament/væg eller hvad det bruges til) en klimapåvirkning på 10 * 388 kg CO2eq = 3880 kg CO2eq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6B0EA-0EFD-4E4C-B980-9C3C15DAF5FD}" type="slidenum">
              <a:rPr lang="da-DK" smtClean="0"/>
              <a:t>42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76177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E423D2-4DAA-A595-D39C-74096D356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D40C958C-B109-0973-5237-A780EBA1DD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F0CBAD7-E0E4-9900-612B-1B351A1D1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AE67-DFAD-46BF-8331-5A4F1F9A1DE6}" type="datetimeFigureOut">
              <a:rPr lang="da-DK" smtClean="0"/>
              <a:t>04-10-2023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9ECA3E4-C7F6-0738-2A58-32DCAF90B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F1AE621-4D53-6B25-3EB7-87E949761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1D541-B8E4-4576-855C-A278C111D2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3723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3EB3D0-D063-B129-B3F2-ADE02AE6F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C021B36-4609-3B7F-0050-F6568B34D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BC38A59-E3E6-AE6B-4EBE-211146A44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AE67-DFAD-46BF-8331-5A4F1F9A1DE6}" type="datetimeFigureOut">
              <a:rPr lang="da-DK" smtClean="0"/>
              <a:t>04-10-2023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15492AE-B878-6EC7-F372-463A9C529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1AEDB6E-B1C7-CD5F-2DDA-02E0BCE71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1D541-B8E4-4576-855C-A278C111D2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9887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BB36BC-4780-2654-A66C-95DCDD510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5A4DC493-B7F3-77C7-37A3-5C2881D805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31D9CB43-2B4B-EC76-3BC3-986661838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AE67-DFAD-46BF-8331-5A4F1F9A1DE6}" type="datetimeFigureOut">
              <a:rPr lang="da-DK" smtClean="0"/>
              <a:t>04-10-2023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B741141-4891-640F-957D-C9EE81037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021C658-0EEE-B194-BE88-E2CA3CD5B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1D541-B8E4-4576-855C-A278C111D2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440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638EC7-50DD-864F-93D9-04B168EDC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1E62CB1-B884-053F-EE9A-C0F452217A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09CE627-32EF-8FDC-B618-D9B81693DA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18CAE5D-78CC-C0CB-FEA2-37866CF2E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AE67-DFAD-46BF-8331-5A4F1F9A1DE6}" type="datetimeFigureOut">
              <a:rPr lang="da-DK" smtClean="0"/>
              <a:t>04-10-2023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10614FF-457B-0843-E271-6A8DDAD5E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AE6EFCE-E00D-A239-63E8-BA7994502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1D541-B8E4-4576-855C-A278C111D2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2950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AAD4A3-43A7-F929-1049-7C530AC29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DCEAB8B-EF41-A626-D227-C845537BC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B7A5480-05DC-A286-0A07-61A233C7D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1B6EAF45-0777-92DC-A431-193237E390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51F9D6DA-93E3-D9BD-1079-9B251DAA19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7B317FFE-B762-D50D-0BFE-0016346CC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AE67-DFAD-46BF-8331-5A4F1F9A1DE6}" type="datetimeFigureOut">
              <a:rPr lang="da-DK" smtClean="0"/>
              <a:t>04-10-2023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91F81DF1-DF7C-9DA9-7FCE-9AE72D1A3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CE8D00B-E51B-E5D9-5DD9-499ED88F2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1D541-B8E4-4576-855C-A278C111D2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04833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6120AA-02C9-E5F8-F3C7-EEE037650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5AB3AAD1-CF11-D610-EE29-F47C9BECC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AE67-DFAD-46BF-8331-5A4F1F9A1DE6}" type="datetimeFigureOut">
              <a:rPr lang="da-DK" smtClean="0"/>
              <a:t>04-10-2023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69D1C44A-899C-0953-1819-594188196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98829DE1-B4FE-7AA9-91C1-09A64E1DD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1D541-B8E4-4576-855C-A278C111D2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3217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69ED0841-F7E9-E33A-01BF-9B499B334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AE67-DFAD-46BF-8331-5A4F1F9A1DE6}" type="datetimeFigureOut">
              <a:rPr lang="da-DK" smtClean="0"/>
              <a:t>04-10-2023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5F779C94-28B0-8474-C60D-86F1723B3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375B726-1600-4F3C-5411-F8A95A269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1D541-B8E4-4576-855C-A278C111D2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0599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AD34A7-D0F0-7D3B-59D8-4C547B9BD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A7E81B0-F275-0B64-C9A2-624511D64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E2562C0-9A58-BD08-C700-C882EFD80A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A034D74E-D574-5643-E919-512688BAF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AE67-DFAD-46BF-8331-5A4F1F9A1DE6}" type="datetimeFigureOut">
              <a:rPr lang="da-DK" smtClean="0"/>
              <a:t>04-10-2023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87FC2C1-6E61-FE2D-8561-2BA1A9AF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635E4A6-E274-7665-7D5C-1FC7122A4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1D541-B8E4-4576-855C-A278C111D2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4825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FBA77B-1B02-E368-E425-EE8F0B62A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813EA106-7B16-11D6-0B4B-2A39EE4F6E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37FF123-F5CB-9627-9C1D-30714D7365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68BF9D7-B5E3-21F8-5C4D-80F2D5889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AE67-DFAD-46BF-8331-5A4F1F9A1DE6}" type="datetimeFigureOut">
              <a:rPr lang="da-DK" smtClean="0"/>
              <a:t>04-10-2023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DF8CE92-7918-A76F-D15C-EE492EDC9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18799348-8890-C87F-CD02-3F40E1CCB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1D541-B8E4-4576-855C-A278C111D2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8453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B23690-B620-9A6C-CCFE-87BF5ACE3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81986441-8317-F0A9-BCC4-D77044051E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2946AED-612C-CB61-2071-2CE8CE86F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AE67-DFAD-46BF-8331-5A4F1F9A1DE6}" type="datetimeFigureOut">
              <a:rPr lang="da-DK" smtClean="0"/>
              <a:t>04-10-2023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6C4936F-C034-FABA-BB9F-629DD2C08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8724C9D-3220-3C4C-1155-080916E43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1D541-B8E4-4576-855C-A278C111D2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36999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F36CA6B-ACBC-1218-9B13-5F599FA54A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364CB488-2A0A-3097-FDE4-35B377CB6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E14656E-B637-1BDD-CCC0-B16BEF0C9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BAE67-DFAD-46BF-8331-5A4F1F9A1DE6}" type="datetimeFigureOut">
              <a:rPr lang="da-DK" smtClean="0"/>
              <a:t>04-10-2023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99396985-FD03-16D8-E128-0D1E0287B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F2CCF93-3051-3B70-C48E-BDB38A35C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1D541-B8E4-4576-855C-A278C111D2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8476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744528DC-8844-E3C2-E62A-1F98D2CA6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F0B345B-F028-43BA-B4F3-8C12586CF5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E332B1E-131A-CE27-7CCE-FD3D1C3F05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BAE67-DFAD-46BF-8331-5A4F1F9A1DE6}" type="datetimeFigureOut">
              <a:rPr lang="da-DK" smtClean="0"/>
              <a:t>04-10-2023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ED5495B-B410-0AEA-5A5A-45ECC27C9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A363E8D-B2C2-82F1-FE07-8EDD8A87B0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1D541-B8E4-4576-855C-A278C111D2E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98102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dst.dk/da/Statistik/temaer/klima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80CC37-3C28-B24E-552D-8CC73976C6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a-DK" b="1" dirty="0"/>
              <a:t>Anvendelse af LCA for håndværkere i bygge og anlæg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AB95DBB-C547-9B60-C7D0-A5BB171A9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4577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b="1" dirty="0"/>
              <a:t>Målformulering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32A4F63-4A4E-2250-4120-40568FBA7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7400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200" dirty="0"/>
              <a:t>Deltageren;</a:t>
            </a:r>
          </a:p>
          <a:p>
            <a:r>
              <a:rPr lang="da-DK" sz="2200" dirty="0"/>
              <a:t>Har kendskab til nye krav i bygningsreglementet vedr. bæredygtigt bygge- og anlægsarbejde.</a:t>
            </a:r>
          </a:p>
          <a:p>
            <a:r>
              <a:rPr lang="da-DK" sz="2200" dirty="0"/>
              <a:t>Kan anvende information i projektmateriale om LCA-beregninger til udvælgelse af byggematerialer.</a:t>
            </a:r>
          </a:p>
          <a:p>
            <a:r>
              <a:rPr lang="da-DK" sz="2200" dirty="0"/>
              <a:t>Kan anvende </a:t>
            </a:r>
            <a:r>
              <a:rPr lang="da-DK" sz="2200" dirty="0" err="1"/>
              <a:t>EPD’er</a:t>
            </a:r>
            <a:r>
              <a:rPr lang="da-DK" sz="2200" dirty="0"/>
              <a:t> på byggeprodukter og benytte information, herunder grundlæggende information i en EPD.</a:t>
            </a:r>
          </a:p>
          <a:p>
            <a:r>
              <a:rPr lang="da-DK" sz="2200" dirty="0"/>
              <a:t>Kan anvende EPD-standarder og anvende </a:t>
            </a:r>
            <a:r>
              <a:rPr lang="da-DK" sz="2200" dirty="0" err="1"/>
              <a:t>EPD’er</a:t>
            </a:r>
            <a:r>
              <a:rPr lang="da-DK" sz="2200" dirty="0"/>
              <a:t> i korrekt sammenhæng.</a:t>
            </a:r>
          </a:p>
          <a:p>
            <a:r>
              <a:rPr lang="da-DK" sz="2200" dirty="0"/>
              <a:t>Kender til EPD-begreber ‘deklareret enhed’ og kan benytte den givne information til, at beregne klimabelastningen for en materialemængde.</a:t>
            </a:r>
          </a:p>
          <a:p>
            <a:r>
              <a:rPr lang="da-DK" sz="2200" dirty="0"/>
              <a:t>Har kendskab til drivhusgasudledning forbundet med byggematerialer.</a:t>
            </a:r>
          </a:p>
          <a:p>
            <a:r>
              <a:rPr lang="da-DK" sz="2200" dirty="0"/>
              <a:t>Kan redegøre for klimabelastning i faser og underfaser.</a:t>
            </a:r>
          </a:p>
        </p:txBody>
      </p:sp>
    </p:spTree>
    <p:extLst>
      <p:ext uri="{BB962C8B-B14F-4D97-AF65-F5344CB8AC3E}">
        <p14:creationId xmlns:p14="http://schemas.microsoft.com/office/powerpoint/2010/main" val="418474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Drivhusgasser, Global opvarmning og CO2-ækvivalenter</a:t>
            </a:r>
          </a:p>
        </p:txBody>
      </p:sp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036ACB9E-B964-1506-50A2-616BDE27359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093953" y="2167516"/>
            <a:ext cx="1761897" cy="1194920"/>
          </a:xfrm>
          <a:prstGeom prst="rect">
            <a:avLst/>
          </a:prstGeom>
        </p:spPr>
      </p:pic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44AEB6C-C9A3-8D7F-7284-CCAB592B9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1418318"/>
          </a:xfrm>
        </p:spPr>
        <p:txBody>
          <a:bodyPr>
            <a:normAutofit/>
          </a:bodyPr>
          <a:lstStyle/>
          <a:p>
            <a:r>
              <a:rPr lang="da-DK" sz="2200" dirty="0"/>
              <a:t>CO</a:t>
            </a:r>
            <a:r>
              <a:rPr lang="da-DK" sz="1600" dirty="0"/>
              <a:t>2</a:t>
            </a:r>
            <a:r>
              <a:rPr lang="da-DK" sz="2200" dirty="0"/>
              <a:t> = Kuldioxid</a:t>
            </a:r>
          </a:p>
          <a:p>
            <a:r>
              <a:rPr lang="da-DK" sz="2200" dirty="0"/>
              <a:t>CH</a:t>
            </a:r>
            <a:r>
              <a:rPr lang="da-DK" sz="1600" dirty="0"/>
              <a:t>4</a:t>
            </a:r>
            <a:r>
              <a:rPr lang="da-DK" sz="2200" dirty="0"/>
              <a:t> = Metan</a:t>
            </a:r>
          </a:p>
          <a:p>
            <a:r>
              <a:rPr lang="da-DK" sz="2200" dirty="0"/>
              <a:t>N</a:t>
            </a:r>
            <a:r>
              <a:rPr lang="da-DK" sz="1600" dirty="0"/>
              <a:t>2</a:t>
            </a:r>
            <a:r>
              <a:rPr lang="da-DK" sz="2200" dirty="0"/>
              <a:t>O = Lattergas</a:t>
            </a:r>
          </a:p>
          <a:p>
            <a:endParaRPr lang="da-DK" sz="2200" dirty="0"/>
          </a:p>
          <a:p>
            <a:endParaRPr lang="da-DK" sz="2200" dirty="0"/>
          </a:p>
        </p:txBody>
      </p:sp>
      <p:sp>
        <p:nvSpPr>
          <p:cNvPr id="7" name="Sky 6">
            <a:extLst>
              <a:ext uri="{FF2B5EF4-FFF2-40B4-BE49-F238E27FC236}">
                <a16:creationId xmlns:a16="http://schemas.microsoft.com/office/drawing/2014/main" id="{ECAE6FC0-A128-F19C-0957-8F82FE21EE43}"/>
              </a:ext>
            </a:extLst>
          </p:cNvPr>
          <p:cNvSpPr/>
          <p:nvPr/>
        </p:nvSpPr>
        <p:spPr>
          <a:xfrm>
            <a:off x="305594" y="1730297"/>
            <a:ext cx="1741714" cy="1175657"/>
          </a:xfrm>
          <a:prstGeom prst="cloud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67AC9D8F-7501-CB13-A36C-B6C6AEEE9939}"/>
              </a:ext>
            </a:extLst>
          </p:cNvPr>
          <p:cNvSpPr txBox="1"/>
          <p:nvPr/>
        </p:nvSpPr>
        <p:spPr>
          <a:xfrm>
            <a:off x="816016" y="2055440"/>
            <a:ext cx="78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CO</a:t>
            </a:r>
            <a:r>
              <a:rPr lang="da-DK" dirty="0"/>
              <a:t>2</a:t>
            </a:r>
            <a:endParaRPr lang="da-DK" sz="2800" dirty="0"/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B05EEB9A-2D6A-9998-13D2-8710C1D1781D}"/>
              </a:ext>
            </a:extLst>
          </p:cNvPr>
          <p:cNvSpPr txBox="1"/>
          <p:nvPr/>
        </p:nvSpPr>
        <p:spPr>
          <a:xfrm>
            <a:off x="2613927" y="2466615"/>
            <a:ext cx="762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CH</a:t>
            </a:r>
            <a:r>
              <a:rPr lang="da-DK" dirty="0"/>
              <a:t>4</a:t>
            </a:r>
            <a:endParaRPr lang="da-DK" sz="2800" dirty="0"/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4765DBD3-4FB9-DC8B-35C1-0EE1A26EB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5902" y="1457980"/>
            <a:ext cx="1761897" cy="1194920"/>
          </a:xfrm>
          <a:prstGeom prst="rect">
            <a:avLst/>
          </a:prstGeom>
        </p:spPr>
      </p:pic>
      <p:sp>
        <p:nvSpPr>
          <p:cNvPr id="12" name="Tekstfelt 11">
            <a:extLst>
              <a:ext uri="{FF2B5EF4-FFF2-40B4-BE49-F238E27FC236}">
                <a16:creationId xmlns:a16="http://schemas.microsoft.com/office/drawing/2014/main" id="{2A05DB25-1843-F3C0-77D1-05E8A8DDFA45}"/>
              </a:ext>
            </a:extLst>
          </p:cNvPr>
          <p:cNvSpPr txBox="1"/>
          <p:nvPr/>
        </p:nvSpPr>
        <p:spPr>
          <a:xfrm>
            <a:off x="4388356" y="1730297"/>
            <a:ext cx="869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800" dirty="0"/>
              <a:t>N</a:t>
            </a:r>
            <a:r>
              <a:rPr lang="da-DK" dirty="0"/>
              <a:t>2</a:t>
            </a:r>
            <a:r>
              <a:rPr lang="da-DK" sz="2800" dirty="0"/>
              <a:t>O</a:t>
            </a:r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DA17ACF2-8B78-5DB4-F413-EFB412051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675" y="3681881"/>
            <a:ext cx="5422979" cy="2851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Pladsholder til indhold 5">
            <a:extLst>
              <a:ext uri="{FF2B5EF4-FFF2-40B4-BE49-F238E27FC236}">
                <a16:creationId xmlns:a16="http://schemas.microsoft.com/office/drawing/2014/main" id="{5DF76C85-C115-DE2A-8007-00D3D766C3DB}"/>
              </a:ext>
            </a:extLst>
          </p:cNvPr>
          <p:cNvSpPr txBox="1">
            <a:spLocks/>
          </p:cNvSpPr>
          <p:nvPr/>
        </p:nvSpPr>
        <p:spPr>
          <a:xfrm>
            <a:off x="6172200" y="3429000"/>
            <a:ext cx="5181600" cy="285125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200" dirty="0"/>
              <a:t>Ækvivalent betyder at noget svarer til eller er tilsvarende!</a:t>
            </a:r>
          </a:p>
          <a:p>
            <a:pPr>
              <a:lnSpc>
                <a:spcPct val="150000"/>
              </a:lnSpc>
            </a:pPr>
            <a:r>
              <a:rPr lang="da-DK" sz="2200" dirty="0"/>
              <a:t>1 kg Metan = 28 kg CO</a:t>
            </a:r>
            <a:r>
              <a:rPr lang="da-DK" sz="1600" dirty="0"/>
              <a:t>2</a:t>
            </a:r>
          </a:p>
          <a:p>
            <a:r>
              <a:rPr lang="da-DK" sz="2200" dirty="0"/>
              <a:t>1 kg Lattergas = 265 kg CO</a:t>
            </a:r>
            <a:r>
              <a:rPr lang="da-DK" sz="1600" dirty="0"/>
              <a:t>2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a-DK" sz="2200" dirty="0"/>
              <a:t>Drivhusgasser udregnes í enheden kg CO</a:t>
            </a:r>
            <a:r>
              <a:rPr lang="da-DK" sz="1600" dirty="0"/>
              <a:t>2</a:t>
            </a:r>
            <a:r>
              <a:rPr lang="da-DK" sz="2200" dirty="0"/>
              <a:t>-ækvivalenter (CO</a:t>
            </a:r>
            <a:r>
              <a:rPr lang="da-DK" sz="1600" dirty="0"/>
              <a:t>2eq</a:t>
            </a:r>
            <a:r>
              <a:rPr lang="da-DK" sz="2200" dirty="0"/>
              <a:t>, CO</a:t>
            </a:r>
            <a:r>
              <a:rPr lang="da-DK" sz="1600" dirty="0"/>
              <a:t>2e</a:t>
            </a:r>
            <a:r>
              <a:rPr lang="da-DK" sz="2200" dirty="0"/>
              <a:t> eller CO</a:t>
            </a:r>
            <a:r>
              <a:rPr lang="da-DK" sz="1600" dirty="0"/>
              <a:t>2ækv</a:t>
            </a:r>
            <a:r>
              <a:rPr lang="da-DK" sz="2200" dirty="0"/>
              <a:t>.)</a:t>
            </a:r>
          </a:p>
          <a:p>
            <a:endParaRPr lang="da-DK" sz="2200" dirty="0"/>
          </a:p>
        </p:txBody>
      </p:sp>
    </p:spTree>
    <p:extLst>
      <p:ext uri="{BB962C8B-B14F-4D97-AF65-F5344CB8AC3E}">
        <p14:creationId xmlns:p14="http://schemas.microsoft.com/office/powerpoint/2010/main" val="75801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National Strategi for bæredygtigt byggeri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00F393F5-B41E-DE6E-E91B-80A446FFA0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2200" dirty="0"/>
              <a:t>Danmarks første klimalov blev vedtaget i December 2019</a:t>
            </a:r>
          </a:p>
          <a:p>
            <a:endParaRPr lang="da-DK" sz="2200" dirty="0"/>
          </a:p>
          <a:p>
            <a:pPr marL="0" indent="0">
              <a:buNone/>
            </a:pPr>
            <a:r>
              <a:rPr lang="da-DK" sz="2200" dirty="0"/>
              <a:t>Udspringer den Nationale Strategi for bæredygtigt byggeri</a:t>
            </a:r>
          </a:p>
          <a:p>
            <a:endParaRPr lang="da-DK" sz="2200" dirty="0"/>
          </a:p>
          <a:p>
            <a:pPr marL="0" indent="0">
              <a:buNone/>
            </a:pPr>
            <a:r>
              <a:rPr lang="da-DK" sz="2200" dirty="0"/>
              <a:t>Uddrag fra indledningen;</a:t>
            </a:r>
          </a:p>
          <a:p>
            <a:pPr marL="0" indent="0">
              <a:buNone/>
            </a:pPr>
            <a:r>
              <a:rPr lang="da-DK" sz="2200" i="1" dirty="0"/>
              <a:t>”Regeringen har med bred opbakning blandt Folketingets partier vedtaget en ambitiøs klimalov, som lovfæster et mål om, at Danmark skal reducere sin CO</a:t>
            </a:r>
            <a:r>
              <a:rPr lang="da-DK" sz="1600" i="1" dirty="0"/>
              <a:t>2</a:t>
            </a:r>
            <a:r>
              <a:rPr lang="da-DK" sz="2200" i="1" dirty="0"/>
              <a:t>-udledning med 70 pct. i 2030 sammenlignet med 1990.” </a:t>
            </a:r>
          </a:p>
          <a:p>
            <a:endParaRPr lang="da-DK" sz="2000" dirty="0"/>
          </a:p>
        </p:txBody>
      </p:sp>
      <p:sp>
        <p:nvSpPr>
          <p:cNvPr id="17" name="Pladsholder til indhold 5">
            <a:extLst>
              <a:ext uri="{FF2B5EF4-FFF2-40B4-BE49-F238E27FC236}">
                <a16:creationId xmlns:a16="http://schemas.microsoft.com/office/drawing/2014/main" id="{5DF76C85-C115-DE2A-8007-00D3D766C3DB}"/>
              </a:ext>
            </a:extLst>
          </p:cNvPr>
          <p:cNvSpPr txBox="1">
            <a:spLocks/>
          </p:cNvSpPr>
          <p:nvPr/>
        </p:nvSpPr>
        <p:spPr>
          <a:xfrm>
            <a:off x="9872808" y="4183380"/>
            <a:ext cx="2072640" cy="2851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2200" dirty="0"/>
              <a:t>Initiativ nr. 2</a:t>
            </a:r>
          </a:p>
          <a:p>
            <a:pPr marL="0" indent="0">
              <a:buNone/>
            </a:pPr>
            <a:r>
              <a:rPr lang="da-DK" sz="2200" i="1" dirty="0"/>
              <a:t>”Indfasning af grænseværdier for klimaaftryk fra bygninger”</a:t>
            </a:r>
          </a:p>
        </p:txBody>
      </p:sp>
      <p:cxnSp>
        <p:nvCxnSpPr>
          <p:cNvPr id="14" name="Lige pilforbindelse 13">
            <a:extLst>
              <a:ext uri="{FF2B5EF4-FFF2-40B4-BE49-F238E27FC236}">
                <a16:creationId xmlns:a16="http://schemas.microsoft.com/office/drawing/2014/main" id="{CD9B4E2A-B259-87D6-F743-B4BE454D9BCB}"/>
              </a:ext>
            </a:extLst>
          </p:cNvPr>
          <p:cNvCxnSpPr>
            <a:cxnSpLocks/>
          </p:cNvCxnSpPr>
          <p:nvPr/>
        </p:nvCxnSpPr>
        <p:spPr>
          <a:xfrm>
            <a:off x="3086100" y="2503170"/>
            <a:ext cx="0" cy="3657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Lige pilforbindelse 18">
            <a:extLst>
              <a:ext uri="{FF2B5EF4-FFF2-40B4-BE49-F238E27FC236}">
                <a16:creationId xmlns:a16="http://schemas.microsoft.com/office/drawing/2014/main" id="{09C9311A-0B2D-3DD2-9586-5EFFF7F53873}"/>
              </a:ext>
            </a:extLst>
          </p:cNvPr>
          <p:cNvCxnSpPr>
            <a:cxnSpLocks/>
          </p:cNvCxnSpPr>
          <p:nvPr/>
        </p:nvCxnSpPr>
        <p:spPr>
          <a:xfrm>
            <a:off x="3112770" y="3581400"/>
            <a:ext cx="0" cy="3657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0" name="Billede 19">
            <a:extLst>
              <a:ext uri="{FF2B5EF4-FFF2-40B4-BE49-F238E27FC236}">
                <a16:creationId xmlns:a16="http://schemas.microsoft.com/office/drawing/2014/main" id="{C3EE6195-4736-4998-4A8D-615343B25D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67" r="1917" b="2833"/>
          <a:stretch/>
        </p:blipFill>
        <p:spPr>
          <a:xfrm rot="182372">
            <a:off x="6231049" y="1616389"/>
            <a:ext cx="3300451" cy="47698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Billede 22">
            <a:extLst>
              <a:ext uri="{FF2B5EF4-FFF2-40B4-BE49-F238E27FC236}">
                <a16:creationId xmlns:a16="http://schemas.microsoft.com/office/drawing/2014/main" id="{13171A39-ECAE-CDD9-6917-78B5E4C0C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6184" y="2026190"/>
            <a:ext cx="4492015" cy="20363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4256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Nye krav om bæredygtighed i bygningsreglementet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1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200" dirty="0"/>
              <a:t>Fra 1. januar 2023 blev der indført nye krav om bæredygtighed i bygningsreglementet.</a:t>
            </a:r>
          </a:p>
          <a:p>
            <a:pPr marL="0" indent="0">
              <a:buNone/>
            </a:pPr>
            <a:r>
              <a:rPr lang="da-DK" sz="2200" i="1" dirty="0"/>
              <a:t>”Ved opførelsen af bygninger, som er omfattet af reglerne om energiramme i §259 eller §260, bortset fra byggeri undtaget efter §251, stk. 2, skal der foretages en beregning af bygningens klimapåvirkning over dens livscyklus.”</a:t>
            </a:r>
          </a:p>
          <a:p>
            <a:pPr marL="0" indent="0">
              <a:buNone/>
            </a:pPr>
            <a:r>
              <a:rPr lang="da-DK" sz="2200" i="1" dirty="0"/>
              <a:t>”Klimapåvirkningen skal opgøres i kg CO</a:t>
            </a:r>
            <a:r>
              <a:rPr lang="da-DK" sz="1600" i="1" dirty="0"/>
              <a:t>2</a:t>
            </a:r>
            <a:r>
              <a:rPr lang="da-DK" sz="2200" i="1" dirty="0"/>
              <a:t>-ækvivalenter pr. m2 pr. år”</a:t>
            </a:r>
          </a:p>
          <a:p>
            <a:pPr marL="0" indent="0">
              <a:buNone/>
            </a:pPr>
            <a:r>
              <a:rPr lang="da-DK" sz="2200" i="1" dirty="0"/>
              <a:t>”Klimapåvirkningen opgøres for en betragtningsperiode på 50 år fra byggeriets færdigmelding”</a:t>
            </a:r>
          </a:p>
        </p:txBody>
      </p:sp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2F661D7B-36E9-CA70-E084-2B261D784F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90688"/>
            <a:ext cx="5181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200" dirty="0"/>
              <a:t>Alle bygninger som er omfattet af energirammen, skal der også foretages en beregning af bygningens klimapåvirkning over dens livscyklus!</a:t>
            </a:r>
          </a:p>
          <a:p>
            <a:pPr marL="0" indent="0">
              <a:buNone/>
            </a:pPr>
            <a:r>
              <a:rPr lang="da-DK" sz="2200" dirty="0"/>
              <a:t>Derudover…</a:t>
            </a:r>
          </a:p>
          <a:p>
            <a:pPr marL="0" indent="0">
              <a:buNone/>
            </a:pPr>
            <a:r>
              <a:rPr lang="da-DK" sz="2200" i="1" dirty="0"/>
              <a:t>”For bygninger, som er omfattet af § 297, og som har et opvarmet etageareal, jf. § 256, på over 1.000 m2, må klimapåvirkningen, ifølge tilsvarende beregningsforudsætninger som beskrevet i § 297 med de ændringer, som følger af stk. 2-4, ikke overstige 12,0 kg CO</a:t>
            </a:r>
            <a:r>
              <a:rPr lang="da-DK" sz="1600" i="1" dirty="0"/>
              <a:t>2</a:t>
            </a:r>
            <a:r>
              <a:rPr lang="da-DK" sz="2200" i="1" dirty="0"/>
              <a:t>-ækvivalenter pr. m2 pr. år.”</a:t>
            </a:r>
          </a:p>
        </p:txBody>
      </p:sp>
    </p:spTree>
    <p:extLst>
      <p:ext uri="{BB962C8B-B14F-4D97-AF65-F5344CB8AC3E}">
        <p14:creationId xmlns:p14="http://schemas.microsoft.com/office/powerpoint/2010/main" val="594698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Sammenhæng mellem LCA, klimapåvirkning og andre miljøparametre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1600" cy="4486275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da-DK" sz="2400" dirty="0"/>
              <a:t>Beregning af udledningen af drivhusgasser fra et byggeri er en del af den samlede LCA. I en LCA vurderes byggeriets påvirkning på miljøet inden for flere påvirkningskategorier. En af de påvirknings-kategorier er klimapåvirkning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da-DK" sz="2400" dirty="0"/>
              <a:t>Hvad er en LCA?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da-DK" sz="2400" i="1" dirty="0"/>
              <a:t>”En livscyklusvurdering (på engelsk Life </a:t>
            </a:r>
            <a:r>
              <a:rPr lang="da-DK" sz="2400" i="1" dirty="0" err="1"/>
              <a:t>Cycle</a:t>
            </a:r>
            <a:r>
              <a:rPr lang="da-DK" sz="2400" i="1" dirty="0"/>
              <a:t> </a:t>
            </a:r>
            <a:r>
              <a:rPr lang="da-DK" sz="2400" i="1" dirty="0" err="1"/>
              <a:t>Assessment</a:t>
            </a:r>
            <a:r>
              <a:rPr lang="da-DK" sz="2400" i="1" dirty="0"/>
              <a:t>, LCA) sammenstiller og evaluerer alle input og output samt potentielle miljøpåvirkninger for et produkt eller system (fx en bygning) i hele dets livscyklus, dvs. fra udvinding af råmaterialer til endelig bortskaffelse.”</a:t>
            </a:r>
          </a:p>
        </p:txBody>
      </p:sp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2F661D7B-36E9-CA70-E084-2B261D784F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90688"/>
            <a:ext cx="5181600" cy="49646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sz="2400" dirty="0"/>
              <a:t>Kravet i BR18 omkring hvilken miljøpåvirkning der skal udføres beregning på;</a:t>
            </a:r>
          </a:p>
          <a:p>
            <a:r>
              <a:rPr lang="nb-NO" sz="2400" dirty="0"/>
              <a:t>Global opvarmningspotentiale (GWP)</a:t>
            </a:r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r>
              <a:rPr lang="da-DK" sz="2400" dirty="0"/>
              <a:t>Andre miljøpåvirkninger kan f.eks. være;</a:t>
            </a:r>
          </a:p>
          <a:p>
            <a:r>
              <a:rPr lang="da-DK" sz="2400" dirty="0"/>
              <a:t>Nedbrydning af ozonlaget (ODP)</a:t>
            </a:r>
          </a:p>
          <a:p>
            <a:r>
              <a:rPr lang="da-DK" sz="2400" dirty="0"/>
              <a:t>Forsuring a fjord og vand (AP)</a:t>
            </a:r>
          </a:p>
          <a:p>
            <a:r>
              <a:rPr lang="da-DK" sz="2400" dirty="0"/>
              <a:t>Eutrofiering (EP)</a:t>
            </a:r>
          </a:p>
          <a:p>
            <a:r>
              <a:rPr lang="da-DK" sz="2400" dirty="0"/>
              <a:t>Fotokemisk ozondannelse (POCP)</a:t>
            </a:r>
          </a:p>
          <a:p>
            <a:r>
              <a:rPr lang="da-DK" sz="2400" dirty="0"/>
              <a:t>Udtynding af abiotiske ikke-fossile ressourcer (ADPE)</a:t>
            </a:r>
          </a:p>
          <a:p>
            <a:r>
              <a:rPr lang="da-DK" sz="2400" dirty="0" err="1"/>
              <a:t>Udtyndning</a:t>
            </a:r>
            <a:r>
              <a:rPr lang="da-DK" sz="2400" dirty="0"/>
              <a:t> af abiotiske fossile ressourcer (ADPF)</a:t>
            </a:r>
          </a:p>
        </p:txBody>
      </p:sp>
    </p:spTree>
    <p:extLst>
      <p:ext uri="{BB962C8B-B14F-4D97-AF65-F5344CB8AC3E}">
        <p14:creationId xmlns:p14="http://schemas.microsoft.com/office/powerpoint/2010/main" val="1537533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Sammenhæng mellem LCA, klimapåvirkning og andre miljøparametre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1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200" dirty="0"/>
              <a:t>Hvem har ansvaret for at udarbejde klimaberegningen?</a:t>
            </a:r>
          </a:p>
          <a:p>
            <a:r>
              <a:rPr lang="da-DK" sz="2200" i="1" dirty="0"/>
              <a:t>Det er bygherrens ansvar, at der bliver lavet en beregning af klimapåvirkningen fra byggeriet.</a:t>
            </a:r>
          </a:p>
          <a:p>
            <a:r>
              <a:rPr lang="da-DK" sz="2200" i="1" dirty="0"/>
              <a:t>Det vil dog i de fleste tilfælde blive overdraget til de projekterende/rådgivere.</a:t>
            </a:r>
          </a:p>
          <a:p>
            <a:pPr marL="0" indent="0">
              <a:buNone/>
            </a:pPr>
            <a:r>
              <a:rPr lang="da-DK" sz="2200" i="1" dirty="0"/>
              <a:t>Hvornår skal den udarbejdes?</a:t>
            </a:r>
          </a:p>
          <a:p>
            <a:r>
              <a:rPr lang="da-DK" sz="2200" i="1" dirty="0"/>
              <a:t>Dokumentationen (</a:t>
            </a:r>
            <a:r>
              <a:rPr lang="da-DK" sz="2200" i="1" dirty="0" err="1"/>
              <a:t>LCA’en</a:t>
            </a:r>
            <a:r>
              <a:rPr lang="da-DK" sz="2200" i="1" dirty="0"/>
              <a:t>) skal indsendes sammen med ansøgning om ibrugtagningstilladelse.</a:t>
            </a:r>
          </a:p>
        </p:txBody>
      </p:sp>
      <p:pic>
        <p:nvPicPr>
          <p:cNvPr id="5" name="Pladsholder til indhold 4" descr="Et billede, der indeholder tekst, skærmbillede, Kurve, diagram&#10;&#10;Automatisk genereret beskrivelse">
            <a:hlinkClick r:id="rId2"/>
            <a:extLst>
              <a:ext uri="{FF2B5EF4-FFF2-40B4-BE49-F238E27FC236}">
                <a16:creationId xmlns:a16="http://schemas.microsoft.com/office/drawing/2014/main" id="{74A1EED8-E18C-2DFC-B314-3B47AEDDC8A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2" y="1387409"/>
            <a:ext cx="5809268" cy="4356951"/>
          </a:xfrm>
        </p:spPr>
      </p:pic>
    </p:spTree>
    <p:extLst>
      <p:ext uri="{BB962C8B-B14F-4D97-AF65-F5344CB8AC3E}">
        <p14:creationId xmlns:p14="http://schemas.microsoft.com/office/powerpoint/2010/main" val="165530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En </a:t>
            </a:r>
            <a:r>
              <a:rPr lang="da-DK" sz="4000" b="1" dirty="0" err="1"/>
              <a:t>LCA’s</a:t>
            </a:r>
            <a:r>
              <a:rPr lang="da-DK" sz="4000" b="1" dirty="0"/>
              <a:t> moduler</a:t>
            </a:r>
          </a:p>
        </p:txBody>
      </p:sp>
      <p:pic>
        <p:nvPicPr>
          <p:cNvPr id="5" name="Pladsholder til indhold 4" descr="Et billede, der indeholder tekst, diagram, skærmbillede, Font/skrifttype&#10;&#10;Automatisk genereret beskrivelse">
            <a:extLst>
              <a:ext uri="{FF2B5EF4-FFF2-40B4-BE49-F238E27FC236}">
                <a16:creationId xmlns:a16="http://schemas.microsoft.com/office/drawing/2014/main" id="{6C8A8676-DEA2-4D0A-929D-ED350BEC18D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30" y="1473871"/>
            <a:ext cx="5402782" cy="51437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2F661D7B-36E9-CA70-E084-2B261D784F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90688"/>
            <a:ext cx="5181600" cy="4926928"/>
          </a:xfrm>
        </p:spPr>
        <p:txBody>
          <a:bodyPr>
            <a:normAutofit lnSpcReduction="10000"/>
          </a:bodyPr>
          <a:lstStyle/>
          <a:p>
            <a:r>
              <a:rPr lang="da-DK" sz="2200" dirty="0"/>
              <a:t>Følgende moduler skal medtages i dokumentationen til beregning af klimapåvirkningen af en bygning iht. BR18 §297;</a:t>
            </a:r>
          </a:p>
          <a:p>
            <a:r>
              <a:rPr lang="da-DK" sz="2200" dirty="0"/>
              <a:t>A1: Rå materialer</a:t>
            </a:r>
          </a:p>
          <a:p>
            <a:r>
              <a:rPr lang="da-DK" sz="2200" dirty="0"/>
              <a:t>A2: Transport</a:t>
            </a:r>
          </a:p>
          <a:p>
            <a:r>
              <a:rPr lang="da-DK" sz="2200" dirty="0"/>
              <a:t>A3: Fremstilling</a:t>
            </a:r>
          </a:p>
          <a:p>
            <a:r>
              <a:rPr lang="da-DK" sz="2200" dirty="0"/>
              <a:t>B4: Udskiftning</a:t>
            </a:r>
          </a:p>
          <a:p>
            <a:r>
              <a:rPr lang="da-DK" sz="2200" dirty="0"/>
              <a:t>B6: Energiforbrug til drift</a:t>
            </a:r>
          </a:p>
          <a:p>
            <a:r>
              <a:rPr lang="da-DK" sz="2200" dirty="0"/>
              <a:t>C3 Forbehandling af affald</a:t>
            </a:r>
          </a:p>
          <a:p>
            <a:r>
              <a:rPr lang="da-DK" sz="2200" dirty="0"/>
              <a:t>C4: Bortskaffelse</a:t>
            </a:r>
          </a:p>
          <a:p>
            <a:r>
              <a:rPr lang="da-DK" sz="2200" dirty="0"/>
              <a:t>D: Potentiale for genbrug, genanvendelse og anden nyttiggørelse</a:t>
            </a:r>
          </a:p>
          <a:p>
            <a:endParaRPr lang="da-DK" sz="2200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7EFCC133-F108-D742-6D5E-4578992E7CD4}"/>
              </a:ext>
            </a:extLst>
          </p:cNvPr>
          <p:cNvSpPr txBox="1"/>
          <p:nvPr/>
        </p:nvSpPr>
        <p:spPr>
          <a:xfrm rot="382420">
            <a:off x="9078012" y="2983914"/>
            <a:ext cx="2859464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OBS: Der gøres opmærksom på at modul D ikke medregnes i beregningen jf. §298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8A099AAA-EADA-A834-0306-CF7F8D196294}"/>
              </a:ext>
            </a:extLst>
          </p:cNvPr>
          <p:cNvSpPr txBox="1"/>
          <p:nvPr/>
        </p:nvSpPr>
        <p:spPr>
          <a:xfrm rot="21404921">
            <a:off x="6825007" y="259248"/>
            <a:ext cx="4774862" cy="120032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De forskellige klimapåvirkninger er </a:t>
            </a:r>
            <a:r>
              <a:rPr lang="da-DK" dirty="0" err="1"/>
              <a:t>kvanificeret</a:t>
            </a:r>
            <a:r>
              <a:rPr lang="da-DK" dirty="0"/>
              <a:t>, så det kan beskrives med tal. Alle tallene til de forskellige moduler findes ved hjælp af </a:t>
            </a:r>
            <a:r>
              <a:rPr lang="da-DK" dirty="0" err="1"/>
              <a:t>EPD’er</a:t>
            </a:r>
            <a:r>
              <a:rPr lang="da-DK" dirty="0"/>
              <a:t> eller generiske data</a:t>
            </a:r>
          </a:p>
        </p:txBody>
      </p:sp>
    </p:spTree>
    <p:extLst>
      <p:ext uri="{BB962C8B-B14F-4D97-AF65-F5344CB8AC3E}">
        <p14:creationId xmlns:p14="http://schemas.microsoft.com/office/powerpoint/2010/main" val="587491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En </a:t>
            </a:r>
            <a:r>
              <a:rPr lang="da-DK" sz="4000" b="1" dirty="0" err="1"/>
              <a:t>LCA’s</a:t>
            </a:r>
            <a:r>
              <a:rPr lang="da-DK" sz="4000" b="1" dirty="0"/>
              <a:t> moduler</a:t>
            </a:r>
          </a:p>
        </p:txBody>
      </p:sp>
      <p:pic>
        <p:nvPicPr>
          <p:cNvPr id="6" name="Pladsholder til indhold 5" descr="Et billede, der indeholder tekst, diagram, linje/række, Kurve&#10;&#10;Automatisk genereret beskrivelse">
            <a:extLst>
              <a:ext uri="{FF2B5EF4-FFF2-40B4-BE49-F238E27FC236}">
                <a16:creationId xmlns:a16="http://schemas.microsoft.com/office/drawing/2014/main" id="{9182FABA-3906-3FD4-BF3B-1D07E8CA76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0" y="1885935"/>
            <a:ext cx="10800000" cy="4238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852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En </a:t>
            </a:r>
            <a:r>
              <a:rPr lang="da-DK" sz="4000" b="1" dirty="0" err="1"/>
              <a:t>LCA’s</a:t>
            </a:r>
            <a:r>
              <a:rPr lang="da-DK" sz="4000" b="1" dirty="0"/>
              <a:t> moduler</a:t>
            </a:r>
          </a:p>
        </p:txBody>
      </p:sp>
      <p:pic>
        <p:nvPicPr>
          <p:cNvPr id="5" name="Pladsholder til indhold 4" descr="Et billede, der indeholder tekst, diagram, Kurve, linje/række&#10;&#10;Automatisk genereret beskrivelse">
            <a:extLst>
              <a:ext uri="{FF2B5EF4-FFF2-40B4-BE49-F238E27FC236}">
                <a16:creationId xmlns:a16="http://schemas.microsoft.com/office/drawing/2014/main" id="{A14A95E3-A619-DDCC-2288-7228DF2D76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0" y="1907904"/>
            <a:ext cx="10800000" cy="44161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319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Den frivillige bæredygtighedsklasse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1600" cy="4486275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2F661D7B-36E9-CA70-E084-2B261D784F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90688"/>
            <a:ext cx="5181600" cy="4486275"/>
          </a:xfrm>
        </p:spPr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0160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Fremtidens krav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D484E6-2BE7-96F7-276A-D53A9B952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sz="2200" dirty="0"/>
              <a:t>Prognose for planlagte skærpelser af grænseværdier for klimapåvirkning</a:t>
            </a:r>
          </a:p>
          <a:p>
            <a:pPr marL="0" indent="0">
              <a:buNone/>
            </a:pPr>
            <a:endParaRPr lang="da-DK" sz="2200" dirty="0"/>
          </a:p>
        </p:txBody>
      </p:sp>
      <p:pic>
        <p:nvPicPr>
          <p:cNvPr id="8" name="Billede 7" descr="Et billede, der indeholder tekst, diagram, linje/række, nummer/tal&#10;&#10;Automatisk genereret beskrivelse">
            <a:extLst>
              <a:ext uri="{FF2B5EF4-FFF2-40B4-BE49-F238E27FC236}">
                <a16:creationId xmlns:a16="http://schemas.microsoft.com/office/drawing/2014/main" id="{241D9718-68B6-95A0-93AE-9E36ACFC9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202" y="2324628"/>
            <a:ext cx="10027596" cy="427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98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Fremtidens krav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1D484E6-2BE7-96F7-276A-D53A9B952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sz="2200" dirty="0"/>
              <a:t>Hvordan ser det ud med måden vi konstruerer bygninger på i dag mht. klimapåvirkning?</a:t>
            </a:r>
          </a:p>
          <a:p>
            <a:pPr marL="0" indent="0">
              <a:buNone/>
            </a:pPr>
            <a:endParaRPr lang="da-DK" sz="22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5497CC0-E9D7-D433-A6A3-C78FBD277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383" y="2231409"/>
            <a:ext cx="8171234" cy="446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76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Byggematerialers klimapåvirkning og EPD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7228046-D66F-03B6-7D63-897C34C42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200" dirty="0"/>
              <a:t>Hvilket materiale har den største klimapåvirkning?</a:t>
            </a:r>
          </a:p>
        </p:txBody>
      </p:sp>
    </p:spTree>
    <p:extLst>
      <p:ext uri="{BB962C8B-B14F-4D97-AF65-F5344CB8AC3E}">
        <p14:creationId xmlns:p14="http://schemas.microsoft.com/office/powerpoint/2010/main" val="702931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Byggematerialers klimapåvirkning og EPD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7228046-D66F-03B6-7D63-897C34C423C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sz="2200" dirty="0"/>
              <a:t>Byggematerialer har den samme livscyklus, som den samlede LCA.</a:t>
            </a:r>
          </a:p>
          <a:p>
            <a:endParaRPr lang="da-DK" sz="2200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9971C326-DFC2-8020-5284-A54DEAF07AEA}"/>
              </a:ext>
            </a:extLst>
          </p:cNvPr>
          <p:cNvSpPr txBox="1"/>
          <p:nvPr/>
        </p:nvSpPr>
        <p:spPr>
          <a:xfrm>
            <a:off x="4654296" y="2788920"/>
            <a:ext cx="1225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Gips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233F8025-8539-2FA2-FC40-C9ACEAC3CEE1}"/>
              </a:ext>
            </a:extLst>
          </p:cNvPr>
          <p:cNvSpPr txBox="1"/>
          <p:nvPr/>
        </p:nvSpPr>
        <p:spPr>
          <a:xfrm>
            <a:off x="4750308" y="3232793"/>
            <a:ext cx="1225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Beton</a:t>
            </a: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115A6E0F-B8C5-782B-6C98-50D7B958CFD2}"/>
              </a:ext>
            </a:extLst>
          </p:cNvPr>
          <p:cNvSpPr txBox="1"/>
          <p:nvPr/>
        </p:nvSpPr>
        <p:spPr>
          <a:xfrm>
            <a:off x="4698492" y="3701535"/>
            <a:ext cx="1225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Mursten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ED998A8B-AF0B-EF8D-57D7-E30BA2419D3A}"/>
              </a:ext>
            </a:extLst>
          </p:cNvPr>
          <p:cNvSpPr txBox="1"/>
          <p:nvPr/>
        </p:nvSpPr>
        <p:spPr>
          <a:xfrm>
            <a:off x="4798314" y="4157991"/>
            <a:ext cx="1225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Vinduer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BF08192D-B637-B6B2-148D-D1C5DF5152F3}"/>
              </a:ext>
            </a:extLst>
          </p:cNvPr>
          <p:cNvSpPr txBox="1"/>
          <p:nvPr/>
        </p:nvSpPr>
        <p:spPr>
          <a:xfrm>
            <a:off x="4750308" y="4626733"/>
            <a:ext cx="1225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Træ</a:t>
            </a:r>
          </a:p>
        </p:txBody>
      </p:sp>
      <p:pic>
        <p:nvPicPr>
          <p:cNvPr id="23" name="Billede 22" descr="Et billede, der indeholder tekst, diagram, skærmbillede, Font/skrifttype&#10;&#10;Automatisk genereret beskrivelse">
            <a:extLst>
              <a:ext uri="{FF2B5EF4-FFF2-40B4-BE49-F238E27FC236}">
                <a16:creationId xmlns:a16="http://schemas.microsoft.com/office/drawing/2014/main" id="{A6070B3F-1D6D-D431-3C87-5692A0EB9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833" y="2636031"/>
            <a:ext cx="3585143" cy="3413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3" name="Lige pilforbindelse 12">
            <a:extLst>
              <a:ext uri="{FF2B5EF4-FFF2-40B4-BE49-F238E27FC236}">
                <a16:creationId xmlns:a16="http://schemas.microsoft.com/office/drawing/2014/main" id="{96AC67CD-DDEA-EF73-F87D-09D527100A94}"/>
              </a:ext>
            </a:extLst>
          </p:cNvPr>
          <p:cNvCxnSpPr>
            <a:stCxn id="7" idx="1"/>
          </p:cNvCxnSpPr>
          <p:nvPr/>
        </p:nvCxnSpPr>
        <p:spPr>
          <a:xfrm flipH="1">
            <a:off x="4361688" y="2973586"/>
            <a:ext cx="292608" cy="805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Lige pilforbindelse 14">
            <a:extLst>
              <a:ext uri="{FF2B5EF4-FFF2-40B4-BE49-F238E27FC236}">
                <a16:creationId xmlns:a16="http://schemas.microsoft.com/office/drawing/2014/main" id="{0E44C567-E01E-B4A3-6A40-91F306B14D52}"/>
              </a:ext>
            </a:extLst>
          </p:cNvPr>
          <p:cNvCxnSpPr>
            <a:stCxn id="8" idx="1"/>
          </p:cNvCxnSpPr>
          <p:nvPr/>
        </p:nvCxnSpPr>
        <p:spPr>
          <a:xfrm flipH="1">
            <a:off x="4443984" y="3417459"/>
            <a:ext cx="306324" cy="1154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Lige pilforbindelse 16">
            <a:extLst>
              <a:ext uri="{FF2B5EF4-FFF2-40B4-BE49-F238E27FC236}">
                <a16:creationId xmlns:a16="http://schemas.microsoft.com/office/drawing/2014/main" id="{531805FA-4B2B-5D19-EB2F-3B10A59CF178}"/>
              </a:ext>
            </a:extLst>
          </p:cNvPr>
          <p:cNvCxnSpPr>
            <a:stCxn id="9" idx="1"/>
          </p:cNvCxnSpPr>
          <p:nvPr/>
        </p:nvCxnSpPr>
        <p:spPr>
          <a:xfrm flipH="1">
            <a:off x="4361688" y="3886201"/>
            <a:ext cx="33680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Lige pilforbindelse 18">
            <a:extLst>
              <a:ext uri="{FF2B5EF4-FFF2-40B4-BE49-F238E27FC236}">
                <a16:creationId xmlns:a16="http://schemas.microsoft.com/office/drawing/2014/main" id="{49330776-242B-154E-D314-5EC8BFEFE0CB}"/>
              </a:ext>
            </a:extLst>
          </p:cNvPr>
          <p:cNvCxnSpPr>
            <a:stCxn id="10" idx="1"/>
          </p:cNvCxnSpPr>
          <p:nvPr/>
        </p:nvCxnSpPr>
        <p:spPr>
          <a:xfrm flipH="1">
            <a:off x="4443984" y="4342657"/>
            <a:ext cx="35433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Lige pilforbindelse 20">
            <a:extLst>
              <a:ext uri="{FF2B5EF4-FFF2-40B4-BE49-F238E27FC236}">
                <a16:creationId xmlns:a16="http://schemas.microsoft.com/office/drawing/2014/main" id="{B4049865-E66D-65B8-3F9A-5048135A0801}"/>
              </a:ext>
            </a:extLst>
          </p:cNvPr>
          <p:cNvCxnSpPr>
            <a:stCxn id="11" idx="1"/>
          </p:cNvCxnSpPr>
          <p:nvPr/>
        </p:nvCxnSpPr>
        <p:spPr>
          <a:xfrm flipH="1" flipV="1">
            <a:off x="4443984" y="4745736"/>
            <a:ext cx="306324" cy="656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Pladsholder til indhold 24">
            <a:extLst>
              <a:ext uri="{FF2B5EF4-FFF2-40B4-BE49-F238E27FC236}">
                <a16:creationId xmlns:a16="http://schemas.microsoft.com/office/drawing/2014/main" id="{0F31A428-AAE7-2A0B-E962-A3D4BFDE10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6007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200" dirty="0"/>
              <a:t>Hvor kommer </a:t>
            </a:r>
            <a:r>
              <a:rPr lang="da-DK" sz="2200" dirty="0" err="1"/>
              <a:t>data’en</a:t>
            </a:r>
            <a:r>
              <a:rPr lang="da-DK" sz="2200" dirty="0"/>
              <a:t> omkring byggematerialernes klima- og miljøpåvirkning fra?</a:t>
            </a:r>
          </a:p>
          <a:p>
            <a:r>
              <a:rPr lang="da-DK" sz="2200" dirty="0"/>
              <a:t>EPD (</a:t>
            </a:r>
            <a:r>
              <a:rPr lang="da-DK" sz="2200" dirty="0" err="1"/>
              <a:t>Environmental</a:t>
            </a:r>
            <a:r>
              <a:rPr lang="da-DK" sz="2200" dirty="0"/>
              <a:t> Product </a:t>
            </a:r>
            <a:r>
              <a:rPr lang="da-DK" sz="2200" dirty="0" err="1"/>
              <a:t>Declaration</a:t>
            </a:r>
            <a:r>
              <a:rPr lang="da-DK" sz="2200" dirty="0"/>
              <a:t>) eller på dansk – miljøvaredeklaration</a:t>
            </a:r>
          </a:p>
          <a:p>
            <a:pPr marL="0" indent="0">
              <a:buNone/>
            </a:pPr>
            <a:r>
              <a:rPr lang="da-DK" sz="2200" dirty="0"/>
              <a:t>Hvem udarbejder </a:t>
            </a:r>
            <a:r>
              <a:rPr lang="da-DK" sz="2200" dirty="0" err="1"/>
              <a:t>EPD’erne</a:t>
            </a:r>
            <a:r>
              <a:rPr lang="da-DK" sz="2200" dirty="0"/>
              <a:t>?</a:t>
            </a:r>
          </a:p>
          <a:p>
            <a:r>
              <a:rPr lang="da-DK" sz="2200" dirty="0"/>
              <a:t>Det er producenten der skal udarbejde </a:t>
            </a:r>
            <a:r>
              <a:rPr lang="da-DK" sz="2200" dirty="0" err="1"/>
              <a:t>EPD’er</a:t>
            </a:r>
            <a:r>
              <a:rPr lang="da-DK" sz="2200" dirty="0"/>
              <a:t> på deres materialer, men selve udførelse af </a:t>
            </a:r>
            <a:r>
              <a:rPr lang="da-DK" sz="2200" dirty="0" err="1"/>
              <a:t>EPD’en</a:t>
            </a:r>
            <a:r>
              <a:rPr lang="da-DK" sz="2200" dirty="0"/>
              <a:t> foretages af en programoperatør på producentens bestilling. Dette kunne være </a:t>
            </a:r>
            <a:r>
              <a:rPr lang="da-DK" sz="2200" dirty="0" err="1"/>
              <a:t>EPDDanmark</a:t>
            </a:r>
            <a:r>
              <a:rPr lang="da-DK" sz="2200" dirty="0"/>
              <a:t>.</a:t>
            </a:r>
          </a:p>
          <a:p>
            <a:pPr marL="0" indent="0">
              <a:buNone/>
            </a:pPr>
            <a:r>
              <a:rPr lang="da-DK" sz="2200" dirty="0" err="1"/>
              <a:t>Data’en</a:t>
            </a:r>
            <a:r>
              <a:rPr lang="da-DK" sz="2200" dirty="0"/>
              <a:t> i en EPD er </a:t>
            </a:r>
            <a:r>
              <a:rPr lang="da-DK" sz="2200" dirty="0" err="1"/>
              <a:t>linære</a:t>
            </a:r>
            <a:endParaRPr lang="da-DK" sz="2200" dirty="0"/>
          </a:p>
        </p:txBody>
      </p:sp>
      <p:pic>
        <p:nvPicPr>
          <p:cNvPr id="26" name="Billede 25">
            <a:extLst>
              <a:ext uri="{FF2B5EF4-FFF2-40B4-BE49-F238E27FC236}">
                <a16:creationId xmlns:a16="http://schemas.microsoft.com/office/drawing/2014/main" id="{D8D44B5A-D2A1-D1C6-D0E8-20B6331A27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884" t="4425" r="16077" b="4125"/>
          <a:stretch/>
        </p:blipFill>
        <p:spPr>
          <a:xfrm rot="356316">
            <a:off x="4991775" y="5530870"/>
            <a:ext cx="742362" cy="926086"/>
          </a:xfrm>
          <a:prstGeom prst="rect">
            <a:avLst/>
          </a:prstGeom>
        </p:spPr>
      </p:pic>
      <p:sp>
        <p:nvSpPr>
          <p:cNvPr id="27" name="Tekstfelt 26">
            <a:extLst>
              <a:ext uri="{FF2B5EF4-FFF2-40B4-BE49-F238E27FC236}">
                <a16:creationId xmlns:a16="http://schemas.microsoft.com/office/drawing/2014/main" id="{A560E2C0-381C-E8C8-F4B8-C8D7DDA09E60}"/>
              </a:ext>
            </a:extLst>
          </p:cNvPr>
          <p:cNvSpPr txBox="1"/>
          <p:nvPr/>
        </p:nvSpPr>
        <p:spPr>
          <a:xfrm rot="366055">
            <a:off x="5119037" y="5999405"/>
            <a:ext cx="110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LCA</a:t>
            </a:r>
          </a:p>
        </p:txBody>
      </p:sp>
      <p:cxnSp>
        <p:nvCxnSpPr>
          <p:cNvPr id="29" name="Lige pilforbindelse 28">
            <a:extLst>
              <a:ext uri="{FF2B5EF4-FFF2-40B4-BE49-F238E27FC236}">
                <a16:creationId xmlns:a16="http://schemas.microsoft.com/office/drawing/2014/main" id="{3B274264-B6C8-9BFA-64ED-986468F71B0A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5362956" y="4996065"/>
            <a:ext cx="59141" cy="6404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26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Byggematerialers klimapåvirkning og EPD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7228046-D66F-03B6-7D63-897C34C423C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a-DK" sz="2200" dirty="0"/>
              <a:t>Som udførende er det vigtigt at have kendskab til, hvilke byggematerialer der anvendes, og hvordan man dokumentere materialernes klimapåvirkning med </a:t>
            </a:r>
            <a:r>
              <a:rPr lang="da-DK" sz="2200" dirty="0" err="1"/>
              <a:t>EPD’er</a:t>
            </a:r>
            <a:r>
              <a:rPr lang="da-DK" sz="2200" dirty="0"/>
              <a:t>.</a:t>
            </a:r>
          </a:p>
          <a:p>
            <a:r>
              <a:rPr lang="da-DK" sz="2200" dirty="0"/>
              <a:t>Den udførende har en opgave i at leverer </a:t>
            </a:r>
            <a:r>
              <a:rPr lang="da-DK" sz="2200" dirty="0" err="1"/>
              <a:t>EPD’er</a:t>
            </a:r>
            <a:r>
              <a:rPr lang="da-DK" sz="2200" dirty="0"/>
              <a:t> på de byggematerialer, der faktisk skal indbygges i byggeriet.</a:t>
            </a:r>
          </a:p>
          <a:p>
            <a:r>
              <a:rPr lang="da-DK" sz="2200" dirty="0"/>
              <a:t>Gips er ikke bare gips, og mursten er ikke bare mursten, men de kan have forskellige klimapåvirkninger, alt afhængig af, hvilken producent der producere dem!</a:t>
            </a:r>
          </a:p>
          <a:p>
            <a:pPr marL="0" indent="0">
              <a:buNone/>
            </a:pPr>
            <a:endParaRPr lang="da-DK" sz="2200" dirty="0"/>
          </a:p>
          <a:p>
            <a:endParaRPr lang="da-DK" sz="2200" dirty="0"/>
          </a:p>
        </p:txBody>
      </p:sp>
      <p:sp>
        <p:nvSpPr>
          <p:cNvPr id="25" name="Pladsholder til indhold 24">
            <a:extLst>
              <a:ext uri="{FF2B5EF4-FFF2-40B4-BE49-F238E27FC236}">
                <a16:creationId xmlns:a16="http://schemas.microsoft.com/office/drawing/2014/main" id="{0F31A428-AAE7-2A0B-E962-A3D4BFDE10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927600"/>
          </a:xfrm>
        </p:spPr>
        <p:txBody>
          <a:bodyPr>
            <a:normAutofit/>
          </a:bodyPr>
          <a:lstStyle/>
          <a:p>
            <a:r>
              <a:rPr lang="da-DK" sz="2200" dirty="0"/>
              <a:t>Alle byggematerialer har en klimapåvirkning, og bidrager til den globale opvarmning.</a:t>
            </a:r>
          </a:p>
          <a:p>
            <a:r>
              <a:rPr lang="da-DK" sz="2200" dirty="0"/>
              <a:t>Der findes ikke CO2-neutrale byggematerialer. Der vil som minimum altid være en mindre udledning af drivhusgasser, hvilket typisk vil være i forbindelse med forarbejdning, transport, vedligehold, nedbrydning og/eller affaldsbehandling.</a:t>
            </a:r>
          </a:p>
          <a:p>
            <a:r>
              <a:rPr lang="da-DK" sz="2200" dirty="0"/>
              <a:t>Biobaserede byggematerialer vil ofte have en lav klimapåvirkning, mens materialer som beton og mursten, typisk vil have en større klimapåvirkning.</a:t>
            </a:r>
          </a:p>
        </p:txBody>
      </p:sp>
    </p:spTree>
    <p:extLst>
      <p:ext uri="{BB962C8B-B14F-4D97-AF65-F5344CB8AC3E}">
        <p14:creationId xmlns:p14="http://schemas.microsoft.com/office/powerpoint/2010/main" val="21515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Datagrundlaget i </a:t>
            </a:r>
            <a:r>
              <a:rPr lang="da-DK" sz="4000" b="1" dirty="0" err="1"/>
              <a:t>EPD’en</a:t>
            </a:r>
            <a:endParaRPr lang="da-DK" sz="4000" b="1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1600" cy="4486275"/>
          </a:xfrm>
        </p:spPr>
        <p:txBody>
          <a:bodyPr>
            <a:normAutofit/>
          </a:bodyPr>
          <a:lstStyle/>
          <a:p>
            <a:r>
              <a:rPr lang="da-DK" sz="2200" dirty="0"/>
              <a:t>Der findes forskellige datagrundlag, som kan anvendes til beregning af klimapåvirkningen</a:t>
            </a:r>
          </a:p>
          <a:p>
            <a:r>
              <a:rPr lang="da-DK" sz="2200" dirty="0"/>
              <a:t>De differentierer sig fra hinanden, ved at nogle er meget generelle, mens andre er meget specifikke</a:t>
            </a:r>
          </a:p>
          <a:p>
            <a:endParaRPr lang="da-DK" sz="2200" dirty="0"/>
          </a:p>
          <a:p>
            <a:pPr lvl="1"/>
            <a:r>
              <a:rPr lang="da-DK" sz="2200" dirty="0"/>
              <a:t>Generiske data</a:t>
            </a:r>
          </a:p>
        </p:txBody>
      </p:sp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2F661D7B-36E9-CA70-E084-2B261D784F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90688"/>
            <a:ext cx="5181600" cy="4486275"/>
          </a:xfrm>
        </p:spPr>
        <p:txBody>
          <a:bodyPr>
            <a:normAutofit/>
          </a:bodyPr>
          <a:lstStyle/>
          <a:p>
            <a:r>
              <a:rPr lang="da-DK" sz="2200" dirty="0"/>
              <a:t>Generiske data er dannet på baggrund af et gennemsnit af mange lignende produkter i samme byggevaregruppe</a:t>
            </a:r>
          </a:p>
          <a:p>
            <a:r>
              <a:rPr lang="da-DK" sz="2200" dirty="0"/>
              <a:t>De generiske data vi bruger i Danmark, henter vi fra den tyske database </a:t>
            </a:r>
            <a:r>
              <a:rPr lang="da-DK" sz="2200" dirty="0" err="1"/>
              <a:t>Ökobaudat</a:t>
            </a:r>
            <a:endParaRPr lang="da-DK" sz="2200" dirty="0"/>
          </a:p>
          <a:p>
            <a:r>
              <a:rPr lang="da-DK" sz="2200" dirty="0"/>
              <a:t>Generiske data anvendes kun, hvis der ikke </a:t>
            </a:r>
            <a:r>
              <a:rPr lang="da-DK" sz="2200" dirty="0" err="1"/>
              <a:t>foreægger</a:t>
            </a:r>
            <a:r>
              <a:rPr lang="da-DK" sz="2200" dirty="0"/>
              <a:t> nogen EPD-dokumentation på de anvendte byggematerialer</a:t>
            </a:r>
          </a:p>
          <a:p>
            <a:r>
              <a:rPr lang="da-DK" sz="2200" dirty="0"/>
              <a:t>Generiske data er det mest generelle data der anvendes</a:t>
            </a:r>
          </a:p>
          <a:p>
            <a:endParaRPr lang="da-DK" sz="2200" dirty="0"/>
          </a:p>
        </p:txBody>
      </p:sp>
      <p:cxnSp>
        <p:nvCxnSpPr>
          <p:cNvPr id="5" name="Lige pilforbindelse 4">
            <a:extLst>
              <a:ext uri="{FF2B5EF4-FFF2-40B4-BE49-F238E27FC236}">
                <a16:creationId xmlns:a16="http://schemas.microsoft.com/office/drawing/2014/main" id="{3615A20C-3399-47F7-0050-A578F94D851B}"/>
              </a:ext>
            </a:extLst>
          </p:cNvPr>
          <p:cNvCxnSpPr/>
          <p:nvPr/>
        </p:nvCxnSpPr>
        <p:spPr>
          <a:xfrm flipV="1">
            <a:off x="3476625" y="4029075"/>
            <a:ext cx="2362200" cy="2857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41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Datagrundlaget i </a:t>
            </a:r>
            <a:r>
              <a:rPr lang="da-DK" sz="4000" b="1" dirty="0" err="1"/>
              <a:t>EPD’en</a:t>
            </a:r>
            <a:endParaRPr lang="da-DK" sz="4000" b="1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1600" cy="4486275"/>
          </a:xfrm>
        </p:spPr>
        <p:txBody>
          <a:bodyPr>
            <a:normAutofit/>
          </a:bodyPr>
          <a:lstStyle/>
          <a:p>
            <a:r>
              <a:rPr lang="da-DK" sz="2200" dirty="0"/>
              <a:t>Der findes forskellige datagrundlag, som kan anvendes til beregning af klimapåvirkningen</a:t>
            </a:r>
          </a:p>
          <a:p>
            <a:r>
              <a:rPr lang="da-DK" sz="2200" dirty="0"/>
              <a:t>De differentierer sig fra hinanden, ved at nogle er meget generelle, mens andre er meget specifikke</a:t>
            </a:r>
          </a:p>
          <a:p>
            <a:endParaRPr lang="da-DK" sz="2200" dirty="0"/>
          </a:p>
          <a:p>
            <a:pPr lvl="1"/>
            <a:r>
              <a:rPr lang="da-DK" sz="2200" dirty="0"/>
              <a:t>Generiske data</a:t>
            </a:r>
          </a:p>
          <a:p>
            <a:pPr lvl="1"/>
            <a:r>
              <a:rPr lang="da-DK" sz="2200" dirty="0"/>
              <a:t>Branche EPD</a:t>
            </a:r>
          </a:p>
        </p:txBody>
      </p:sp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2F661D7B-36E9-CA70-E084-2B261D784F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90688"/>
            <a:ext cx="5181600" cy="4486275"/>
          </a:xfrm>
        </p:spPr>
        <p:txBody>
          <a:bodyPr>
            <a:normAutofit/>
          </a:bodyPr>
          <a:lstStyle/>
          <a:p>
            <a:r>
              <a:rPr lang="da-DK" sz="2200" dirty="0"/>
              <a:t>Branche EPD udarbejdes på baggrund af gennemsnitsdata fra flere producenter</a:t>
            </a:r>
          </a:p>
          <a:p>
            <a:r>
              <a:rPr lang="da-DK" sz="2200" dirty="0"/>
              <a:t>Branche </a:t>
            </a:r>
            <a:r>
              <a:rPr lang="da-DK" sz="2200" dirty="0" err="1"/>
              <a:t>EPD’er</a:t>
            </a:r>
            <a:r>
              <a:rPr lang="da-DK" sz="2200" dirty="0"/>
              <a:t> er derfor ikke produktspecifikke, men er typisk </a:t>
            </a:r>
            <a:r>
              <a:rPr lang="da-DK" sz="2200" dirty="0" err="1"/>
              <a:t>mer</a:t>
            </a:r>
            <a:r>
              <a:rPr lang="da-DK" sz="2200" dirty="0"/>
              <a:t> præcise end generiske data</a:t>
            </a:r>
          </a:p>
          <a:p>
            <a:r>
              <a:rPr lang="da-DK" sz="2200" dirty="0"/>
              <a:t>Branche </a:t>
            </a:r>
            <a:r>
              <a:rPr lang="da-DK" sz="2200" dirty="0" err="1"/>
              <a:t>EPD’er</a:t>
            </a:r>
            <a:r>
              <a:rPr lang="da-DK" sz="2200" dirty="0"/>
              <a:t> kan eksempelvis var udarbejdet af Betonelement foreningen, Dansk Beton – Belægningsgruppen eller Træinformation</a:t>
            </a:r>
          </a:p>
          <a:p>
            <a:endParaRPr lang="da-DK" sz="2200" dirty="0"/>
          </a:p>
        </p:txBody>
      </p:sp>
      <p:cxnSp>
        <p:nvCxnSpPr>
          <p:cNvPr id="5" name="Lige pilforbindelse 4">
            <a:extLst>
              <a:ext uri="{FF2B5EF4-FFF2-40B4-BE49-F238E27FC236}">
                <a16:creationId xmlns:a16="http://schemas.microsoft.com/office/drawing/2014/main" id="{3615A20C-3399-47F7-0050-A578F94D851B}"/>
              </a:ext>
            </a:extLst>
          </p:cNvPr>
          <p:cNvCxnSpPr>
            <a:cxnSpLocks/>
          </p:cNvCxnSpPr>
          <p:nvPr/>
        </p:nvCxnSpPr>
        <p:spPr>
          <a:xfrm flipV="1">
            <a:off x="3190875" y="4200525"/>
            <a:ext cx="2552700" cy="4476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2586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Datagrundlaget i </a:t>
            </a:r>
            <a:r>
              <a:rPr lang="da-DK" sz="4000" b="1" dirty="0" err="1"/>
              <a:t>EPD’en</a:t>
            </a:r>
            <a:endParaRPr lang="da-DK" sz="4000" b="1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1600" cy="4486275"/>
          </a:xfrm>
        </p:spPr>
        <p:txBody>
          <a:bodyPr>
            <a:normAutofit/>
          </a:bodyPr>
          <a:lstStyle/>
          <a:p>
            <a:r>
              <a:rPr lang="da-DK" sz="2200" dirty="0"/>
              <a:t>Der findes forskellige datagrundlag, som kan anvendes til beregning af klimapåvirkningen</a:t>
            </a:r>
          </a:p>
          <a:p>
            <a:r>
              <a:rPr lang="da-DK" sz="2200" dirty="0"/>
              <a:t>De differentierer sig fra hinanden, ved at nogle er meget generelle, mens andre er meget specifikke</a:t>
            </a:r>
          </a:p>
          <a:p>
            <a:endParaRPr lang="da-DK" sz="2200" dirty="0"/>
          </a:p>
          <a:p>
            <a:pPr lvl="1"/>
            <a:r>
              <a:rPr lang="da-DK" sz="2200" dirty="0"/>
              <a:t>Generiske data</a:t>
            </a:r>
          </a:p>
          <a:p>
            <a:pPr lvl="1"/>
            <a:r>
              <a:rPr lang="da-DK" sz="2200" dirty="0"/>
              <a:t>Branche EPD</a:t>
            </a:r>
          </a:p>
          <a:p>
            <a:pPr lvl="1"/>
            <a:r>
              <a:rPr lang="da-DK" sz="2200" dirty="0"/>
              <a:t>Produkt EPD</a:t>
            </a:r>
          </a:p>
        </p:txBody>
      </p:sp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2F661D7B-36E9-CA70-E084-2B261D784F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90688"/>
            <a:ext cx="5181600" cy="4486275"/>
          </a:xfrm>
        </p:spPr>
        <p:txBody>
          <a:bodyPr>
            <a:normAutofit/>
          </a:bodyPr>
          <a:lstStyle/>
          <a:p>
            <a:r>
              <a:rPr lang="da-DK" sz="2200" dirty="0"/>
              <a:t>En produkt EPD er meget specifik, og giver detaljeret information og materialets klimapåvirkning</a:t>
            </a:r>
          </a:p>
          <a:p>
            <a:r>
              <a:rPr lang="da-DK" sz="2200" dirty="0" err="1"/>
              <a:t>Data’en</a:t>
            </a:r>
            <a:r>
              <a:rPr lang="da-DK" sz="2200" dirty="0"/>
              <a:t> i en produkt EPD gælder kun for det specifikke produkt</a:t>
            </a:r>
          </a:p>
          <a:p>
            <a:r>
              <a:rPr lang="da-DK" sz="2200" dirty="0"/>
              <a:t>En produkt EPD på eksempelvis en klassisk rød tegltagsten fra Randers Tegl, kan ikke anvendes til en klassisk rød tegltagsten fra </a:t>
            </a:r>
            <a:r>
              <a:rPr lang="da-DK" sz="2200" dirty="0" err="1"/>
              <a:t>Monier</a:t>
            </a:r>
            <a:endParaRPr lang="da-DK" sz="2200" dirty="0"/>
          </a:p>
          <a:p>
            <a:endParaRPr lang="da-DK" sz="2200" dirty="0"/>
          </a:p>
        </p:txBody>
      </p:sp>
      <p:cxnSp>
        <p:nvCxnSpPr>
          <p:cNvPr id="5" name="Lige pilforbindelse 4">
            <a:extLst>
              <a:ext uri="{FF2B5EF4-FFF2-40B4-BE49-F238E27FC236}">
                <a16:creationId xmlns:a16="http://schemas.microsoft.com/office/drawing/2014/main" id="{3615A20C-3399-47F7-0050-A578F94D851B}"/>
              </a:ext>
            </a:extLst>
          </p:cNvPr>
          <p:cNvCxnSpPr>
            <a:cxnSpLocks/>
          </p:cNvCxnSpPr>
          <p:nvPr/>
        </p:nvCxnSpPr>
        <p:spPr>
          <a:xfrm flipV="1">
            <a:off x="3171825" y="4400550"/>
            <a:ext cx="2552700" cy="6096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6" name="Billede 5">
            <a:extLst>
              <a:ext uri="{FF2B5EF4-FFF2-40B4-BE49-F238E27FC236}">
                <a16:creationId xmlns:a16="http://schemas.microsoft.com/office/drawing/2014/main" id="{9C6FC705-B547-8F24-3CF2-8667926CF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0855" y="4853940"/>
            <a:ext cx="1040765" cy="1561147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D00FEA51-BEB7-D26A-C634-52F1264EA59D}"/>
              </a:ext>
            </a:extLst>
          </p:cNvPr>
          <p:cNvSpPr txBox="1"/>
          <p:nvPr/>
        </p:nvSpPr>
        <p:spPr>
          <a:xfrm>
            <a:off x="4448175" y="5492709"/>
            <a:ext cx="19977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RT806 Højslev Lille Dansk Format fra Randers Tegl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51377CB3-4FD8-110F-1FB7-C287CCAA9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4816" y="4853940"/>
            <a:ext cx="1561147" cy="1561147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E3C0BB29-73A5-1D91-0EAC-08F891E19E80}"/>
              </a:ext>
            </a:extLst>
          </p:cNvPr>
          <p:cNvSpPr txBox="1"/>
          <p:nvPr/>
        </p:nvSpPr>
        <p:spPr>
          <a:xfrm>
            <a:off x="9798686" y="5492709"/>
            <a:ext cx="1997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Gammel Dansk Tagsten fra </a:t>
            </a:r>
            <a:r>
              <a:rPr lang="da-DK" dirty="0" err="1"/>
              <a:t>Monier</a:t>
            </a:r>
            <a:endParaRPr lang="da-DK" dirty="0"/>
          </a:p>
        </p:txBody>
      </p:sp>
      <p:cxnSp>
        <p:nvCxnSpPr>
          <p:cNvPr id="11" name="Lige pilforbindelse 10">
            <a:extLst>
              <a:ext uri="{FF2B5EF4-FFF2-40B4-BE49-F238E27FC236}">
                <a16:creationId xmlns:a16="http://schemas.microsoft.com/office/drawing/2014/main" id="{753966C1-20E2-AE47-4776-F01D7D961FA2}"/>
              </a:ext>
            </a:extLst>
          </p:cNvPr>
          <p:cNvCxnSpPr/>
          <p:nvPr/>
        </p:nvCxnSpPr>
        <p:spPr>
          <a:xfrm flipV="1">
            <a:off x="6248400" y="5730240"/>
            <a:ext cx="960120" cy="44672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Lige pilforbindelse 13">
            <a:extLst>
              <a:ext uri="{FF2B5EF4-FFF2-40B4-BE49-F238E27FC236}">
                <a16:creationId xmlns:a16="http://schemas.microsoft.com/office/drawing/2014/main" id="{7CEAD139-54C6-AACB-015D-EF1D9892792E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8835389" y="5554980"/>
            <a:ext cx="963297" cy="2608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269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Datagrundlaget i </a:t>
            </a:r>
            <a:r>
              <a:rPr lang="da-DK" sz="4000" b="1" dirty="0" err="1"/>
              <a:t>EPD’en</a:t>
            </a:r>
            <a:endParaRPr lang="da-DK" sz="4000" b="1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1600" cy="4486275"/>
          </a:xfrm>
        </p:spPr>
        <p:txBody>
          <a:bodyPr>
            <a:normAutofit/>
          </a:bodyPr>
          <a:lstStyle/>
          <a:p>
            <a:r>
              <a:rPr lang="da-DK" sz="2200" dirty="0"/>
              <a:t>Der findes forskellige datagrundlag, som kan anvendes til beregning af klimapåvirkningen</a:t>
            </a:r>
          </a:p>
          <a:p>
            <a:r>
              <a:rPr lang="da-DK" sz="2200" dirty="0"/>
              <a:t>De differentierer sig fra hinanden, ved at nogle er meget generelle, mens andre er meget specifikke</a:t>
            </a:r>
          </a:p>
          <a:p>
            <a:endParaRPr lang="da-DK" sz="2200" dirty="0"/>
          </a:p>
          <a:p>
            <a:pPr lvl="1"/>
            <a:r>
              <a:rPr lang="da-DK" sz="2200" dirty="0"/>
              <a:t>Generiske data</a:t>
            </a:r>
          </a:p>
          <a:p>
            <a:pPr lvl="1"/>
            <a:r>
              <a:rPr lang="da-DK" sz="2200" dirty="0"/>
              <a:t>Branche EPD</a:t>
            </a:r>
          </a:p>
          <a:p>
            <a:pPr lvl="1"/>
            <a:r>
              <a:rPr lang="da-DK" sz="2200" dirty="0"/>
              <a:t>Produkt EPD</a:t>
            </a:r>
          </a:p>
          <a:p>
            <a:pPr lvl="1"/>
            <a:r>
              <a:rPr lang="da-DK" sz="2200" dirty="0"/>
              <a:t>Projekt EPD</a:t>
            </a:r>
          </a:p>
        </p:txBody>
      </p:sp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2F661D7B-36E9-CA70-E084-2B261D784F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90688"/>
            <a:ext cx="5181600" cy="4486275"/>
          </a:xfrm>
        </p:spPr>
        <p:txBody>
          <a:bodyPr>
            <a:normAutofit/>
          </a:bodyPr>
          <a:lstStyle/>
          <a:p>
            <a:r>
              <a:rPr lang="da-DK" sz="2200" dirty="0"/>
              <a:t>Projekt EPD indeholder data til klimaberegning for et specifikt byggemateriale, der anvendes til et specifikt byggeprojekt</a:t>
            </a:r>
          </a:p>
          <a:p>
            <a:r>
              <a:rPr lang="da-DK" sz="2200" dirty="0"/>
              <a:t>Anvendes oftest kun til byggerier med unikke byggematerialer</a:t>
            </a:r>
          </a:p>
          <a:p>
            <a:r>
              <a:rPr lang="da-DK" sz="2200" dirty="0"/>
              <a:t>Disse materialer kan eksempelvis være en speciel betontype eller speciel limtræsdrager med særlige krav/egenskaber, designet til det specifikke byggeprojekt</a:t>
            </a:r>
          </a:p>
          <a:p>
            <a:r>
              <a:rPr lang="da-DK" sz="2200" dirty="0"/>
              <a:t>Projekt </a:t>
            </a:r>
            <a:r>
              <a:rPr lang="da-DK" sz="2200" dirty="0" err="1"/>
              <a:t>EPD’er</a:t>
            </a:r>
            <a:r>
              <a:rPr lang="da-DK" sz="2200" dirty="0"/>
              <a:t> anvendes </a:t>
            </a:r>
            <a:r>
              <a:rPr lang="da-DK" sz="2200" dirty="0" err="1"/>
              <a:t>sjælent</a:t>
            </a:r>
            <a:r>
              <a:rPr lang="da-DK" sz="2200" dirty="0"/>
              <a:t>, da det er dyrt at udarbejde en EPD</a:t>
            </a:r>
          </a:p>
          <a:p>
            <a:endParaRPr lang="da-DK" sz="2200" dirty="0"/>
          </a:p>
        </p:txBody>
      </p:sp>
      <p:cxnSp>
        <p:nvCxnSpPr>
          <p:cNvPr id="5" name="Lige pilforbindelse 4">
            <a:extLst>
              <a:ext uri="{FF2B5EF4-FFF2-40B4-BE49-F238E27FC236}">
                <a16:creationId xmlns:a16="http://schemas.microsoft.com/office/drawing/2014/main" id="{3615A20C-3399-47F7-0050-A578F94D851B}"/>
              </a:ext>
            </a:extLst>
          </p:cNvPr>
          <p:cNvCxnSpPr>
            <a:cxnSpLocks/>
          </p:cNvCxnSpPr>
          <p:nvPr/>
        </p:nvCxnSpPr>
        <p:spPr>
          <a:xfrm flipV="1">
            <a:off x="3176904" y="4419600"/>
            <a:ext cx="2552700" cy="9620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608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Datagrundlaget i </a:t>
            </a:r>
            <a:r>
              <a:rPr lang="da-DK" sz="4000" b="1" dirty="0" err="1"/>
              <a:t>EPD’en</a:t>
            </a:r>
            <a:endParaRPr lang="da-DK" sz="4000" b="1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1600" cy="4486275"/>
          </a:xfrm>
        </p:spPr>
        <p:txBody>
          <a:bodyPr>
            <a:normAutofit/>
          </a:bodyPr>
          <a:lstStyle/>
          <a:p>
            <a:r>
              <a:rPr lang="da-DK" sz="2200" dirty="0"/>
              <a:t>Der findes forskellige datagrundlag, som kan anvendes til beregning af klimapåvirkningen</a:t>
            </a:r>
          </a:p>
          <a:p>
            <a:r>
              <a:rPr lang="da-DK" sz="2200" dirty="0"/>
              <a:t>De differentierer sig fra hinanden, ved at nogle er meget generelle, mens andre er meget specifikke</a:t>
            </a:r>
          </a:p>
          <a:p>
            <a:endParaRPr lang="da-DK" sz="2200" dirty="0"/>
          </a:p>
          <a:p>
            <a:pPr lvl="1"/>
            <a:r>
              <a:rPr lang="da-DK" sz="2200" dirty="0"/>
              <a:t>Generiske data</a:t>
            </a:r>
          </a:p>
          <a:p>
            <a:pPr lvl="1"/>
            <a:r>
              <a:rPr lang="da-DK" sz="2200" dirty="0"/>
              <a:t>Branche EPD</a:t>
            </a:r>
          </a:p>
          <a:p>
            <a:pPr lvl="1"/>
            <a:r>
              <a:rPr lang="da-DK" sz="2200" dirty="0"/>
              <a:t>Produkt EPD</a:t>
            </a:r>
          </a:p>
          <a:p>
            <a:pPr lvl="1"/>
            <a:r>
              <a:rPr lang="da-DK" sz="2200" dirty="0"/>
              <a:t>Projekt EPD</a:t>
            </a:r>
          </a:p>
        </p:txBody>
      </p:sp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2F661D7B-36E9-CA70-E084-2B261D784F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90688"/>
            <a:ext cx="5181600" cy="4486275"/>
          </a:xfrm>
        </p:spPr>
        <p:txBody>
          <a:bodyPr>
            <a:normAutofit/>
          </a:bodyPr>
          <a:lstStyle/>
          <a:p>
            <a:r>
              <a:rPr lang="da-DK" sz="2200" dirty="0"/>
              <a:t>Projekt EPD indeholder data til klimaberegning for et specifikt byggemateriale, der anvendes til et specifikt byggeprojekt</a:t>
            </a:r>
          </a:p>
          <a:p>
            <a:r>
              <a:rPr lang="da-DK" sz="2200" dirty="0"/>
              <a:t>Anvendes oftest kun til byggerier med unikke byggematerialer</a:t>
            </a:r>
          </a:p>
          <a:p>
            <a:r>
              <a:rPr lang="da-DK" sz="2200" dirty="0"/>
              <a:t>Disse materialer kan eksempelvis være en speciel betontype eller speciel limtræsdrager med særlige krav/egenskaber, designet til det specifikke byggeprojekt</a:t>
            </a:r>
          </a:p>
          <a:p>
            <a:r>
              <a:rPr lang="da-DK" sz="2200" dirty="0"/>
              <a:t>Projekt </a:t>
            </a:r>
            <a:r>
              <a:rPr lang="da-DK" sz="2200" dirty="0" err="1"/>
              <a:t>EPD’er</a:t>
            </a:r>
            <a:r>
              <a:rPr lang="da-DK" sz="2200" dirty="0"/>
              <a:t> anvendes </a:t>
            </a:r>
            <a:r>
              <a:rPr lang="da-DK" sz="2200" dirty="0" err="1"/>
              <a:t>sjælent</a:t>
            </a:r>
            <a:r>
              <a:rPr lang="da-DK" sz="2200" dirty="0"/>
              <a:t>, da det er dyrt at udarbejde en EPD</a:t>
            </a:r>
          </a:p>
          <a:p>
            <a:endParaRPr lang="da-DK" sz="2200" dirty="0"/>
          </a:p>
        </p:txBody>
      </p:sp>
      <p:cxnSp>
        <p:nvCxnSpPr>
          <p:cNvPr id="5" name="Lige pilforbindelse 4">
            <a:extLst>
              <a:ext uri="{FF2B5EF4-FFF2-40B4-BE49-F238E27FC236}">
                <a16:creationId xmlns:a16="http://schemas.microsoft.com/office/drawing/2014/main" id="{3615A20C-3399-47F7-0050-A578F94D851B}"/>
              </a:ext>
            </a:extLst>
          </p:cNvPr>
          <p:cNvCxnSpPr>
            <a:cxnSpLocks/>
          </p:cNvCxnSpPr>
          <p:nvPr/>
        </p:nvCxnSpPr>
        <p:spPr>
          <a:xfrm flipV="1">
            <a:off x="3176904" y="4419600"/>
            <a:ext cx="2552700" cy="9620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ekstfelt 2">
            <a:extLst>
              <a:ext uri="{FF2B5EF4-FFF2-40B4-BE49-F238E27FC236}">
                <a16:creationId xmlns:a16="http://schemas.microsoft.com/office/drawing/2014/main" id="{DE3E893B-8056-6080-4972-86DCF79793B7}"/>
              </a:ext>
            </a:extLst>
          </p:cNvPr>
          <p:cNvSpPr txBox="1"/>
          <p:nvPr/>
        </p:nvSpPr>
        <p:spPr>
          <a:xfrm rot="21249581">
            <a:off x="2028826" y="5593913"/>
            <a:ext cx="4219575" cy="92333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Der vil typisk være beskrevet kravene til de forskellige byggematerialer klimapåvirkning i projektmaterialet.</a:t>
            </a:r>
          </a:p>
        </p:txBody>
      </p:sp>
    </p:spTree>
    <p:extLst>
      <p:ext uri="{BB962C8B-B14F-4D97-AF65-F5344CB8AC3E}">
        <p14:creationId xmlns:p14="http://schemas.microsoft.com/office/powerpoint/2010/main" val="59665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Information i en EPD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1600" cy="4486275"/>
          </a:xfrm>
        </p:spPr>
        <p:txBody>
          <a:bodyPr>
            <a:normAutofit/>
          </a:bodyPr>
          <a:lstStyle/>
          <a:p>
            <a:r>
              <a:rPr lang="da-DK" sz="2200" dirty="0"/>
              <a:t>En EPD indeholder mange informationer</a:t>
            </a:r>
          </a:p>
          <a:p>
            <a:pPr lvl="1"/>
            <a:r>
              <a:rPr lang="da-DK" sz="2200" dirty="0"/>
              <a:t>Producentens navn</a:t>
            </a:r>
          </a:p>
        </p:txBody>
      </p:sp>
      <p:pic>
        <p:nvPicPr>
          <p:cNvPr id="3" name="Pladsholder til indhold 2">
            <a:extLst>
              <a:ext uri="{FF2B5EF4-FFF2-40B4-BE49-F238E27FC236}">
                <a16:creationId xmlns:a16="http://schemas.microsoft.com/office/drawing/2014/main" id="{3048594A-B62A-8982-8FDB-C1B8129873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48500" y="209577"/>
            <a:ext cx="4305300" cy="6438845"/>
          </a:xfrm>
          <a:prstGeom prst="rect">
            <a:avLst/>
          </a:prstGeom>
        </p:spPr>
      </p:pic>
      <p:cxnSp>
        <p:nvCxnSpPr>
          <p:cNvPr id="7" name="Lige pilforbindelse 6">
            <a:extLst>
              <a:ext uri="{FF2B5EF4-FFF2-40B4-BE49-F238E27FC236}">
                <a16:creationId xmlns:a16="http://schemas.microsoft.com/office/drawing/2014/main" id="{0B2B2892-5F94-3453-7D97-BB31B71E9896}"/>
              </a:ext>
            </a:extLst>
          </p:cNvPr>
          <p:cNvCxnSpPr/>
          <p:nvPr/>
        </p:nvCxnSpPr>
        <p:spPr>
          <a:xfrm flipV="1">
            <a:off x="5553075" y="1047750"/>
            <a:ext cx="1685925" cy="11811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261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Information i en EPD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1600" cy="4486275"/>
          </a:xfrm>
        </p:spPr>
        <p:txBody>
          <a:bodyPr>
            <a:normAutofit/>
          </a:bodyPr>
          <a:lstStyle/>
          <a:p>
            <a:r>
              <a:rPr lang="da-DK" sz="2200" dirty="0"/>
              <a:t>En EPD indeholder mange informationer</a:t>
            </a:r>
          </a:p>
          <a:p>
            <a:pPr lvl="1"/>
            <a:r>
              <a:rPr lang="da-DK" sz="2200" dirty="0"/>
              <a:t>Producentens navn</a:t>
            </a:r>
          </a:p>
          <a:p>
            <a:pPr lvl="1"/>
            <a:r>
              <a:rPr lang="da-DK" sz="2200" dirty="0"/>
              <a:t>Branche EPD / Produkt EPD</a:t>
            </a:r>
          </a:p>
        </p:txBody>
      </p:sp>
      <p:pic>
        <p:nvPicPr>
          <p:cNvPr id="3" name="Pladsholder til indhold 2">
            <a:extLst>
              <a:ext uri="{FF2B5EF4-FFF2-40B4-BE49-F238E27FC236}">
                <a16:creationId xmlns:a16="http://schemas.microsoft.com/office/drawing/2014/main" id="{3048594A-B62A-8982-8FDB-C1B8129873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48500" y="209577"/>
            <a:ext cx="4305300" cy="6438845"/>
          </a:xfrm>
          <a:prstGeom prst="rect">
            <a:avLst/>
          </a:prstGeom>
        </p:spPr>
      </p:pic>
      <p:cxnSp>
        <p:nvCxnSpPr>
          <p:cNvPr id="7" name="Lige pilforbindelse 6">
            <a:extLst>
              <a:ext uri="{FF2B5EF4-FFF2-40B4-BE49-F238E27FC236}">
                <a16:creationId xmlns:a16="http://schemas.microsoft.com/office/drawing/2014/main" id="{0B2B2892-5F94-3453-7D97-BB31B71E9896}"/>
              </a:ext>
            </a:extLst>
          </p:cNvPr>
          <p:cNvCxnSpPr>
            <a:cxnSpLocks/>
          </p:cNvCxnSpPr>
          <p:nvPr/>
        </p:nvCxnSpPr>
        <p:spPr>
          <a:xfrm flipV="1">
            <a:off x="5553075" y="1690688"/>
            <a:ext cx="1676400" cy="8810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568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Information i en EPD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1600" cy="4486275"/>
          </a:xfrm>
        </p:spPr>
        <p:txBody>
          <a:bodyPr>
            <a:normAutofit/>
          </a:bodyPr>
          <a:lstStyle/>
          <a:p>
            <a:r>
              <a:rPr lang="da-DK" sz="2200" dirty="0"/>
              <a:t>En EPD indeholder mange informationer</a:t>
            </a:r>
          </a:p>
          <a:p>
            <a:pPr lvl="1"/>
            <a:r>
              <a:rPr lang="da-DK" sz="2200" dirty="0"/>
              <a:t>Producentens navn</a:t>
            </a:r>
          </a:p>
          <a:p>
            <a:pPr lvl="1"/>
            <a:r>
              <a:rPr lang="da-DK" sz="2200" dirty="0"/>
              <a:t>Branche EPD / Produkt EPD</a:t>
            </a:r>
          </a:p>
          <a:p>
            <a:pPr lvl="1"/>
            <a:r>
              <a:rPr lang="da-DK" sz="2200" dirty="0"/>
              <a:t>Deklareret produkt</a:t>
            </a:r>
          </a:p>
        </p:txBody>
      </p:sp>
      <p:pic>
        <p:nvPicPr>
          <p:cNvPr id="3" name="Pladsholder til indhold 2">
            <a:extLst>
              <a:ext uri="{FF2B5EF4-FFF2-40B4-BE49-F238E27FC236}">
                <a16:creationId xmlns:a16="http://schemas.microsoft.com/office/drawing/2014/main" id="{3048594A-B62A-8982-8FDB-C1B8129873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48500" y="209577"/>
            <a:ext cx="4305300" cy="6438845"/>
          </a:xfrm>
          <a:prstGeom prst="rect">
            <a:avLst/>
          </a:prstGeom>
        </p:spPr>
      </p:pic>
      <p:cxnSp>
        <p:nvCxnSpPr>
          <p:cNvPr id="7" name="Lige pilforbindelse 6">
            <a:extLst>
              <a:ext uri="{FF2B5EF4-FFF2-40B4-BE49-F238E27FC236}">
                <a16:creationId xmlns:a16="http://schemas.microsoft.com/office/drawing/2014/main" id="{0B2B2892-5F94-3453-7D97-BB31B71E9896}"/>
              </a:ext>
            </a:extLst>
          </p:cNvPr>
          <p:cNvCxnSpPr>
            <a:cxnSpLocks/>
          </p:cNvCxnSpPr>
          <p:nvPr/>
        </p:nvCxnSpPr>
        <p:spPr>
          <a:xfrm flipV="1">
            <a:off x="5553075" y="2190750"/>
            <a:ext cx="1619250" cy="7334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59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Information i en EPD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1600" cy="5044067"/>
          </a:xfrm>
        </p:spPr>
        <p:txBody>
          <a:bodyPr>
            <a:normAutofit/>
          </a:bodyPr>
          <a:lstStyle/>
          <a:p>
            <a:r>
              <a:rPr lang="da-DK" sz="2200" dirty="0"/>
              <a:t>En EPD indeholder mange informationer</a:t>
            </a:r>
          </a:p>
          <a:p>
            <a:pPr lvl="1"/>
            <a:r>
              <a:rPr lang="da-DK" sz="2200" dirty="0"/>
              <a:t>Producentens navn</a:t>
            </a:r>
          </a:p>
          <a:p>
            <a:pPr lvl="1"/>
            <a:r>
              <a:rPr lang="da-DK" sz="2200" dirty="0"/>
              <a:t>Branche EPD / Produkt EPD</a:t>
            </a:r>
          </a:p>
          <a:p>
            <a:pPr lvl="1"/>
            <a:r>
              <a:rPr lang="da-DK" sz="2200" dirty="0"/>
              <a:t>Deklareret produkt</a:t>
            </a:r>
          </a:p>
          <a:p>
            <a:pPr lvl="1"/>
            <a:r>
              <a:rPr lang="da-DK" sz="2200" dirty="0"/>
              <a:t>Deklareret enhed</a:t>
            </a:r>
          </a:p>
          <a:p>
            <a:pPr marL="0" indent="0">
              <a:buNone/>
            </a:pPr>
            <a:endParaRPr lang="da-DK" sz="2200" dirty="0"/>
          </a:p>
          <a:p>
            <a:pPr marL="0" indent="0">
              <a:buNone/>
            </a:pPr>
            <a:r>
              <a:rPr lang="da-DK" sz="2200" dirty="0"/>
              <a:t>Den deklareret enhed kan være i </a:t>
            </a:r>
            <a:r>
              <a:rPr lang="da-DK" sz="2200" i="1" dirty="0"/>
              <a:t>m, m2, m3, kg, ton </a:t>
            </a:r>
            <a:r>
              <a:rPr lang="da-DK" sz="2200" dirty="0"/>
              <a:t>m.fl.</a:t>
            </a:r>
          </a:p>
          <a:p>
            <a:pPr marL="0" indent="0">
              <a:buNone/>
            </a:pPr>
            <a:r>
              <a:rPr lang="da-DK" sz="2200" dirty="0"/>
              <a:t>Ved sammenligning af </a:t>
            </a:r>
            <a:r>
              <a:rPr lang="da-DK" sz="2200" dirty="0" err="1"/>
              <a:t>EPD’er</a:t>
            </a:r>
            <a:r>
              <a:rPr lang="da-DK" sz="2200" dirty="0"/>
              <a:t> skal man være opmærksom på, at den deklareret enhed er den samme</a:t>
            </a:r>
          </a:p>
          <a:p>
            <a:pPr marL="0" indent="0">
              <a:buNone/>
            </a:pPr>
            <a:r>
              <a:rPr lang="da-DK" sz="2200" dirty="0"/>
              <a:t>Det kan derfor være nødvendig at </a:t>
            </a:r>
            <a:r>
              <a:rPr lang="da-DK" sz="2200" dirty="0" err="1"/>
              <a:t>konventere</a:t>
            </a:r>
            <a:r>
              <a:rPr lang="da-DK" sz="2200" dirty="0"/>
              <a:t> den deklareret enhed</a:t>
            </a:r>
          </a:p>
        </p:txBody>
      </p:sp>
      <p:pic>
        <p:nvPicPr>
          <p:cNvPr id="3" name="Pladsholder til indhold 2">
            <a:extLst>
              <a:ext uri="{FF2B5EF4-FFF2-40B4-BE49-F238E27FC236}">
                <a16:creationId xmlns:a16="http://schemas.microsoft.com/office/drawing/2014/main" id="{3048594A-B62A-8982-8FDB-C1B8129873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48500" y="209577"/>
            <a:ext cx="4305300" cy="6438845"/>
          </a:xfrm>
          <a:prstGeom prst="rect">
            <a:avLst/>
          </a:prstGeom>
        </p:spPr>
      </p:pic>
      <p:cxnSp>
        <p:nvCxnSpPr>
          <p:cNvPr id="7" name="Lige pilforbindelse 6">
            <a:extLst>
              <a:ext uri="{FF2B5EF4-FFF2-40B4-BE49-F238E27FC236}">
                <a16:creationId xmlns:a16="http://schemas.microsoft.com/office/drawing/2014/main" id="{0B2B2892-5F94-3453-7D97-BB31B71E9896}"/>
              </a:ext>
            </a:extLst>
          </p:cNvPr>
          <p:cNvCxnSpPr>
            <a:cxnSpLocks/>
          </p:cNvCxnSpPr>
          <p:nvPr/>
        </p:nvCxnSpPr>
        <p:spPr>
          <a:xfrm>
            <a:off x="5562600" y="3314700"/>
            <a:ext cx="1657350" cy="7334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46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Information i en EPD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1600" cy="4486275"/>
          </a:xfrm>
        </p:spPr>
        <p:txBody>
          <a:bodyPr>
            <a:normAutofit/>
          </a:bodyPr>
          <a:lstStyle/>
          <a:p>
            <a:r>
              <a:rPr lang="da-DK" sz="2200" dirty="0"/>
              <a:t>En EPD indeholder mange informationer</a:t>
            </a:r>
          </a:p>
          <a:p>
            <a:pPr lvl="1"/>
            <a:r>
              <a:rPr lang="da-DK" sz="2200" dirty="0"/>
              <a:t>Producentens navn</a:t>
            </a:r>
          </a:p>
          <a:p>
            <a:pPr lvl="1"/>
            <a:r>
              <a:rPr lang="da-DK" sz="2200" dirty="0"/>
              <a:t>Branche EPD / Produkt EPD</a:t>
            </a:r>
          </a:p>
          <a:p>
            <a:pPr lvl="1"/>
            <a:r>
              <a:rPr lang="da-DK" sz="2200" dirty="0"/>
              <a:t>Deklareret produkt</a:t>
            </a:r>
          </a:p>
          <a:p>
            <a:pPr lvl="1"/>
            <a:r>
              <a:rPr lang="da-DK" sz="2200" dirty="0"/>
              <a:t>Deklareret enhed</a:t>
            </a:r>
          </a:p>
          <a:p>
            <a:pPr lvl="1"/>
            <a:r>
              <a:rPr lang="da-DK" sz="2200" dirty="0"/>
              <a:t>Gyldighed</a:t>
            </a:r>
          </a:p>
          <a:p>
            <a:pPr lvl="1"/>
            <a:endParaRPr lang="da-DK" sz="2200" dirty="0"/>
          </a:p>
          <a:p>
            <a:pPr marL="0" indent="0">
              <a:buNone/>
            </a:pPr>
            <a:r>
              <a:rPr lang="da-DK" sz="2200" dirty="0"/>
              <a:t>En EPD er som udgangspunkt gyldig i 5 år</a:t>
            </a:r>
          </a:p>
        </p:txBody>
      </p:sp>
      <p:pic>
        <p:nvPicPr>
          <p:cNvPr id="3" name="Pladsholder til indhold 2">
            <a:extLst>
              <a:ext uri="{FF2B5EF4-FFF2-40B4-BE49-F238E27FC236}">
                <a16:creationId xmlns:a16="http://schemas.microsoft.com/office/drawing/2014/main" id="{3048594A-B62A-8982-8FDB-C1B8129873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48500" y="209577"/>
            <a:ext cx="4305300" cy="6438845"/>
          </a:xfrm>
          <a:prstGeom prst="rect">
            <a:avLst/>
          </a:prstGeom>
        </p:spPr>
      </p:pic>
      <p:cxnSp>
        <p:nvCxnSpPr>
          <p:cNvPr id="7" name="Lige pilforbindelse 6">
            <a:extLst>
              <a:ext uri="{FF2B5EF4-FFF2-40B4-BE49-F238E27FC236}">
                <a16:creationId xmlns:a16="http://schemas.microsoft.com/office/drawing/2014/main" id="{0B2B2892-5F94-3453-7D97-BB31B71E9896}"/>
              </a:ext>
            </a:extLst>
          </p:cNvPr>
          <p:cNvCxnSpPr>
            <a:cxnSpLocks/>
          </p:cNvCxnSpPr>
          <p:nvPr/>
        </p:nvCxnSpPr>
        <p:spPr>
          <a:xfrm flipV="1">
            <a:off x="5591175" y="914400"/>
            <a:ext cx="4610100" cy="28194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Lige pilforbindelse 8">
            <a:extLst>
              <a:ext uri="{FF2B5EF4-FFF2-40B4-BE49-F238E27FC236}">
                <a16:creationId xmlns:a16="http://schemas.microsoft.com/office/drawing/2014/main" id="{AD03BFC9-B609-E1C9-D031-25F763A8A6DB}"/>
              </a:ext>
            </a:extLst>
          </p:cNvPr>
          <p:cNvCxnSpPr/>
          <p:nvPr/>
        </p:nvCxnSpPr>
        <p:spPr>
          <a:xfrm flipV="1">
            <a:off x="5600700" y="2247900"/>
            <a:ext cx="4657725" cy="15049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93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Information i en EPD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1600" cy="4486275"/>
          </a:xfrm>
        </p:spPr>
        <p:txBody>
          <a:bodyPr>
            <a:normAutofit/>
          </a:bodyPr>
          <a:lstStyle/>
          <a:p>
            <a:r>
              <a:rPr lang="da-DK" sz="2200" dirty="0"/>
              <a:t>En EPD indeholder mange informationer</a:t>
            </a:r>
          </a:p>
          <a:p>
            <a:pPr lvl="1"/>
            <a:r>
              <a:rPr lang="da-DK" sz="2200" dirty="0"/>
              <a:t>Producentens navn</a:t>
            </a:r>
          </a:p>
          <a:p>
            <a:pPr lvl="1"/>
            <a:r>
              <a:rPr lang="da-DK" sz="2200" dirty="0"/>
              <a:t>Branche EPD / Produkt EPD</a:t>
            </a:r>
          </a:p>
          <a:p>
            <a:pPr lvl="1"/>
            <a:r>
              <a:rPr lang="da-DK" sz="2200" dirty="0"/>
              <a:t>Deklareret produkt</a:t>
            </a:r>
          </a:p>
          <a:p>
            <a:pPr lvl="1"/>
            <a:r>
              <a:rPr lang="da-DK" sz="2200" dirty="0"/>
              <a:t>Deklareret enhed</a:t>
            </a:r>
          </a:p>
          <a:p>
            <a:pPr lvl="1"/>
            <a:r>
              <a:rPr lang="da-DK" sz="2200" dirty="0"/>
              <a:t>Gyldighed</a:t>
            </a:r>
          </a:p>
          <a:p>
            <a:pPr lvl="1"/>
            <a:r>
              <a:rPr lang="da-DK" sz="2200" dirty="0"/>
              <a:t>Moduler indeholdt i </a:t>
            </a:r>
            <a:r>
              <a:rPr lang="da-DK" sz="2200" dirty="0" err="1"/>
              <a:t>EPD’en</a:t>
            </a:r>
            <a:endParaRPr lang="da-DK" sz="2200" dirty="0"/>
          </a:p>
          <a:p>
            <a:pPr marL="0" indent="0">
              <a:buNone/>
            </a:pPr>
            <a:endParaRPr lang="da-DK" sz="2200" dirty="0"/>
          </a:p>
          <a:p>
            <a:pPr marL="0" indent="0">
              <a:buNone/>
            </a:pPr>
            <a:r>
              <a:rPr lang="da-DK" sz="2200" dirty="0"/>
              <a:t>Kravene i BR18:</a:t>
            </a:r>
          </a:p>
          <a:p>
            <a:pPr marL="0" indent="0">
              <a:buNone/>
            </a:pPr>
            <a:r>
              <a:rPr lang="da-DK" sz="2200" dirty="0"/>
              <a:t>A1, A2, A3, B4, B6, C3 og C4</a:t>
            </a:r>
          </a:p>
          <a:p>
            <a:pPr lvl="1"/>
            <a:endParaRPr lang="da-DK" sz="2200" dirty="0"/>
          </a:p>
        </p:txBody>
      </p:sp>
      <p:pic>
        <p:nvPicPr>
          <p:cNvPr id="3" name="Pladsholder til indhold 2">
            <a:extLst>
              <a:ext uri="{FF2B5EF4-FFF2-40B4-BE49-F238E27FC236}">
                <a16:creationId xmlns:a16="http://schemas.microsoft.com/office/drawing/2014/main" id="{3048594A-B62A-8982-8FDB-C1B8129873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48500" y="209577"/>
            <a:ext cx="4305300" cy="6438845"/>
          </a:xfrm>
          <a:prstGeom prst="rect">
            <a:avLst/>
          </a:prstGeom>
        </p:spPr>
      </p:pic>
      <p:cxnSp>
        <p:nvCxnSpPr>
          <p:cNvPr id="9" name="Lige pilforbindelse 8">
            <a:extLst>
              <a:ext uri="{FF2B5EF4-FFF2-40B4-BE49-F238E27FC236}">
                <a16:creationId xmlns:a16="http://schemas.microsoft.com/office/drawing/2014/main" id="{AD03BFC9-B609-E1C9-D031-25F763A8A6DB}"/>
              </a:ext>
            </a:extLst>
          </p:cNvPr>
          <p:cNvCxnSpPr>
            <a:cxnSpLocks/>
          </p:cNvCxnSpPr>
          <p:nvPr/>
        </p:nvCxnSpPr>
        <p:spPr>
          <a:xfrm>
            <a:off x="5591175" y="4067175"/>
            <a:ext cx="3067050" cy="18002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991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Information i en EPD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181600" cy="4486275"/>
          </a:xfrm>
        </p:spPr>
        <p:txBody>
          <a:bodyPr>
            <a:normAutofit/>
          </a:bodyPr>
          <a:lstStyle/>
          <a:p>
            <a:r>
              <a:rPr lang="da-DK" sz="2200" dirty="0" err="1"/>
              <a:t>EPD’er</a:t>
            </a:r>
            <a:r>
              <a:rPr lang="da-DK" sz="2200" dirty="0"/>
              <a:t> der er godkendt til brug i EU gælder det, at de skal indeholde nogle bestemte informationer</a:t>
            </a:r>
          </a:p>
          <a:p>
            <a:r>
              <a:rPr lang="da-DK" sz="2200" dirty="0"/>
              <a:t>De konkrete informationer er fastlagt i ISO14025 og EN15804</a:t>
            </a:r>
          </a:p>
          <a:p>
            <a:r>
              <a:rPr lang="da-DK" sz="2200" dirty="0"/>
              <a:t>Det er derfor en god idé at kontrollere, om </a:t>
            </a:r>
            <a:r>
              <a:rPr lang="da-DK" sz="2200" dirty="0" err="1"/>
              <a:t>EPD’en</a:t>
            </a:r>
            <a:r>
              <a:rPr lang="da-DK" sz="2200" dirty="0"/>
              <a:t> er godkendt efter disse to standarder</a:t>
            </a:r>
          </a:p>
          <a:p>
            <a:pPr lvl="1"/>
            <a:endParaRPr lang="da-DK" sz="2200" dirty="0"/>
          </a:p>
        </p:txBody>
      </p:sp>
      <p:pic>
        <p:nvPicPr>
          <p:cNvPr id="3" name="Pladsholder til indhold 2">
            <a:extLst>
              <a:ext uri="{FF2B5EF4-FFF2-40B4-BE49-F238E27FC236}">
                <a16:creationId xmlns:a16="http://schemas.microsoft.com/office/drawing/2014/main" id="{3048594A-B62A-8982-8FDB-C1B8129873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48500" y="209577"/>
            <a:ext cx="4305300" cy="6438845"/>
          </a:xfrm>
          <a:prstGeom prst="rect">
            <a:avLst/>
          </a:prstGeom>
        </p:spPr>
      </p:pic>
      <p:cxnSp>
        <p:nvCxnSpPr>
          <p:cNvPr id="6" name="Lige pilforbindelse 5">
            <a:extLst>
              <a:ext uri="{FF2B5EF4-FFF2-40B4-BE49-F238E27FC236}">
                <a16:creationId xmlns:a16="http://schemas.microsoft.com/office/drawing/2014/main" id="{FD691F79-0153-4584-55DE-BB4FA5485FC8}"/>
              </a:ext>
            </a:extLst>
          </p:cNvPr>
          <p:cNvCxnSpPr/>
          <p:nvPr/>
        </p:nvCxnSpPr>
        <p:spPr>
          <a:xfrm flipV="1">
            <a:off x="5743575" y="1362075"/>
            <a:ext cx="3686175" cy="24003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6EED02F5-F0AE-01C2-70AA-DDE3ECCFDBFF}"/>
              </a:ext>
            </a:extLst>
          </p:cNvPr>
          <p:cNvCxnSpPr>
            <a:cxnSpLocks/>
          </p:cNvCxnSpPr>
          <p:nvPr/>
        </p:nvCxnSpPr>
        <p:spPr>
          <a:xfrm flipV="1">
            <a:off x="5743575" y="1924050"/>
            <a:ext cx="3686175" cy="19050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435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Information i en EPD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690688"/>
            <a:ext cx="5339963" cy="5020213"/>
          </a:xfrm>
        </p:spPr>
        <p:txBody>
          <a:bodyPr>
            <a:normAutofit lnSpcReduction="10000"/>
          </a:bodyPr>
          <a:lstStyle/>
          <a:p>
            <a:r>
              <a:rPr lang="da-DK" sz="2200" dirty="0"/>
              <a:t>Der findes to forskellige beregningsgrundlag til at fastlægge påvirkningskategorierne</a:t>
            </a:r>
          </a:p>
          <a:p>
            <a:r>
              <a:rPr lang="da-DK" sz="2200" dirty="0"/>
              <a:t>Der står beskrevet i </a:t>
            </a:r>
            <a:r>
              <a:rPr lang="da-DK" sz="2200" dirty="0" err="1"/>
              <a:t>EPD’en</a:t>
            </a:r>
            <a:r>
              <a:rPr lang="da-DK" sz="2200" dirty="0"/>
              <a:t> hvilke beregningsgrundlag der er brugt</a:t>
            </a:r>
          </a:p>
          <a:p>
            <a:r>
              <a:rPr lang="da-DK" sz="2200" dirty="0"/>
              <a:t>EN15804 og EN15804+A1 er det samme, og er et udtryk for, at det er et beregningsgrundlag som blev brugt før revisionen der kom i 2019</a:t>
            </a:r>
          </a:p>
          <a:p>
            <a:r>
              <a:rPr lang="da-DK" sz="2200" dirty="0"/>
              <a:t>Det nye beregningsgrundlag hedder EN15804+A2</a:t>
            </a:r>
          </a:p>
          <a:p>
            <a:r>
              <a:rPr lang="da-DK" sz="2200" dirty="0"/>
              <a:t>Fra oktober 2022 skal en EPD være beregnet efter EN15804+A2</a:t>
            </a:r>
          </a:p>
          <a:p>
            <a:r>
              <a:rPr lang="da-DK" sz="2200" dirty="0" err="1"/>
              <a:t>EPD’er</a:t>
            </a:r>
            <a:r>
              <a:rPr lang="da-DK" sz="2200" dirty="0"/>
              <a:t> som er beregnet efter EN15804+A2 kan ikke sammenlignes med </a:t>
            </a:r>
            <a:r>
              <a:rPr lang="da-DK" sz="2200" dirty="0" err="1"/>
              <a:t>EPD’er</a:t>
            </a:r>
            <a:r>
              <a:rPr lang="da-DK" sz="2200" dirty="0"/>
              <a:t> som er beregnet efter EN15804+A1/EN15804</a:t>
            </a:r>
          </a:p>
          <a:p>
            <a:endParaRPr lang="da-DK" sz="2200" dirty="0"/>
          </a:p>
          <a:p>
            <a:pPr lvl="1"/>
            <a:endParaRPr lang="da-DK" sz="2200" dirty="0"/>
          </a:p>
        </p:txBody>
      </p:sp>
      <p:pic>
        <p:nvPicPr>
          <p:cNvPr id="3" name="Pladsholder til indhold 2">
            <a:extLst>
              <a:ext uri="{FF2B5EF4-FFF2-40B4-BE49-F238E27FC236}">
                <a16:creationId xmlns:a16="http://schemas.microsoft.com/office/drawing/2014/main" id="{3048594A-B62A-8982-8FDB-C1B8129873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48500" y="209577"/>
            <a:ext cx="4305300" cy="6438845"/>
          </a:xfrm>
          <a:prstGeom prst="rect">
            <a:avLst/>
          </a:prstGeom>
        </p:spPr>
      </p:pic>
      <p:cxnSp>
        <p:nvCxnSpPr>
          <p:cNvPr id="6" name="Lige pilforbindelse 5">
            <a:extLst>
              <a:ext uri="{FF2B5EF4-FFF2-40B4-BE49-F238E27FC236}">
                <a16:creationId xmlns:a16="http://schemas.microsoft.com/office/drawing/2014/main" id="{FD691F79-0153-4584-55DE-BB4FA5485FC8}"/>
              </a:ext>
            </a:extLst>
          </p:cNvPr>
          <p:cNvCxnSpPr>
            <a:cxnSpLocks/>
          </p:cNvCxnSpPr>
          <p:nvPr/>
        </p:nvCxnSpPr>
        <p:spPr>
          <a:xfrm flipV="1">
            <a:off x="5502303" y="1362075"/>
            <a:ext cx="3927447" cy="16514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7776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Information i en EPD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690688"/>
            <a:ext cx="5339963" cy="5020213"/>
          </a:xfrm>
        </p:spPr>
        <p:txBody>
          <a:bodyPr>
            <a:normAutofit lnSpcReduction="10000"/>
          </a:bodyPr>
          <a:lstStyle/>
          <a:p>
            <a:r>
              <a:rPr lang="da-DK" sz="2200" dirty="0"/>
              <a:t>Der findes to forskellige beregningsgrundlag til at fastlægge påvirkningskategorierne</a:t>
            </a:r>
          </a:p>
          <a:p>
            <a:r>
              <a:rPr lang="da-DK" sz="2200" dirty="0"/>
              <a:t>Der står beskrevet i </a:t>
            </a:r>
            <a:r>
              <a:rPr lang="da-DK" sz="2200" dirty="0" err="1"/>
              <a:t>EPD’en</a:t>
            </a:r>
            <a:r>
              <a:rPr lang="da-DK" sz="2200" dirty="0"/>
              <a:t> hvilke beregningsgrundlag der er brugt</a:t>
            </a:r>
          </a:p>
          <a:p>
            <a:r>
              <a:rPr lang="da-DK" sz="2200" dirty="0"/>
              <a:t>EN15804 og EN15804+A1 er det samme, og er et udtryk for, at det er et beregningsgrundlag som blev brugt før revisionen der kom i 2019</a:t>
            </a:r>
          </a:p>
          <a:p>
            <a:r>
              <a:rPr lang="da-DK" sz="2200" dirty="0"/>
              <a:t>Det nye beregningsgrundlag hedder EN15804+A2</a:t>
            </a:r>
          </a:p>
          <a:p>
            <a:r>
              <a:rPr lang="da-DK" sz="2200" dirty="0"/>
              <a:t>Fra oktober 2022 skal en EPD være beregnet efter EN15804+A2</a:t>
            </a:r>
          </a:p>
          <a:p>
            <a:r>
              <a:rPr lang="da-DK" sz="2200" dirty="0" err="1"/>
              <a:t>EPD’er</a:t>
            </a:r>
            <a:r>
              <a:rPr lang="da-DK" sz="2200" dirty="0"/>
              <a:t> som er beregnet efter EN15804+A2 kan ikke sammenlignes med </a:t>
            </a:r>
            <a:r>
              <a:rPr lang="da-DK" sz="2200" dirty="0" err="1"/>
              <a:t>EPD’er</a:t>
            </a:r>
            <a:r>
              <a:rPr lang="da-DK" sz="2200" dirty="0"/>
              <a:t> som er beregnet efter EN15804+A1/EN15804</a:t>
            </a:r>
          </a:p>
          <a:p>
            <a:endParaRPr lang="da-DK" sz="2200" dirty="0"/>
          </a:p>
          <a:p>
            <a:pPr lvl="1"/>
            <a:endParaRPr lang="da-DK" sz="2200" dirty="0"/>
          </a:p>
        </p:txBody>
      </p:sp>
      <p:pic>
        <p:nvPicPr>
          <p:cNvPr id="3" name="Pladsholder til indhold 2">
            <a:extLst>
              <a:ext uri="{FF2B5EF4-FFF2-40B4-BE49-F238E27FC236}">
                <a16:creationId xmlns:a16="http://schemas.microsoft.com/office/drawing/2014/main" id="{3048594A-B62A-8982-8FDB-C1B8129873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48500" y="209577"/>
            <a:ext cx="4305300" cy="6438845"/>
          </a:xfrm>
          <a:prstGeom prst="rect">
            <a:avLst/>
          </a:prstGeom>
        </p:spPr>
      </p:pic>
      <p:cxnSp>
        <p:nvCxnSpPr>
          <p:cNvPr id="6" name="Lige pilforbindelse 5">
            <a:extLst>
              <a:ext uri="{FF2B5EF4-FFF2-40B4-BE49-F238E27FC236}">
                <a16:creationId xmlns:a16="http://schemas.microsoft.com/office/drawing/2014/main" id="{FD691F79-0153-4584-55DE-BB4FA5485FC8}"/>
              </a:ext>
            </a:extLst>
          </p:cNvPr>
          <p:cNvCxnSpPr>
            <a:cxnSpLocks/>
          </p:cNvCxnSpPr>
          <p:nvPr/>
        </p:nvCxnSpPr>
        <p:spPr>
          <a:xfrm flipV="1">
            <a:off x="5502303" y="1362075"/>
            <a:ext cx="3927447" cy="16514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ekstfelt 4">
            <a:extLst>
              <a:ext uri="{FF2B5EF4-FFF2-40B4-BE49-F238E27FC236}">
                <a16:creationId xmlns:a16="http://schemas.microsoft.com/office/drawing/2014/main" id="{E537876C-5E34-D9DF-B26F-445FA2D1759D}"/>
              </a:ext>
            </a:extLst>
          </p:cNvPr>
          <p:cNvSpPr txBox="1"/>
          <p:nvPr/>
        </p:nvSpPr>
        <p:spPr>
          <a:xfrm rot="454610">
            <a:off x="5619749" y="4705647"/>
            <a:ext cx="4067175" cy="92333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Eksempel på funktionskrav:</a:t>
            </a:r>
          </a:p>
          <a:p>
            <a:r>
              <a:rPr lang="da-DK" dirty="0"/>
              <a:t>Murstenene må maksimalt udlede 100 kg CO2eq/m2 efter EN15804+A1 i modul</a:t>
            </a:r>
          </a:p>
        </p:txBody>
      </p:sp>
    </p:spTree>
    <p:extLst>
      <p:ext uri="{BB962C8B-B14F-4D97-AF65-F5344CB8AC3E}">
        <p14:creationId xmlns:p14="http://schemas.microsoft.com/office/powerpoint/2010/main" val="232212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Information i en EPD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690688"/>
            <a:ext cx="5339963" cy="5020213"/>
          </a:xfrm>
        </p:spPr>
        <p:txBody>
          <a:bodyPr>
            <a:normAutofit/>
          </a:bodyPr>
          <a:lstStyle/>
          <a:p>
            <a:r>
              <a:rPr lang="da-DK" sz="2200" dirty="0" err="1"/>
              <a:t>EPD’er</a:t>
            </a:r>
            <a:r>
              <a:rPr lang="da-DK" sz="2200" dirty="0"/>
              <a:t> kan og udføres efter forskellige systemgrænser</a:t>
            </a:r>
          </a:p>
          <a:p>
            <a:r>
              <a:rPr lang="da-DK" sz="2200" dirty="0"/>
              <a:t>Systemgrænser beskriver hvilke moduler der er medtaget i </a:t>
            </a:r>
            <a:r>
              <a:rPr lang="da-DK" sz="2200" dirty="0" err="1"/>
              <a:t>EPD’en</a:t>
            </a:r>
            <a:endParaRPr lang="da-DK" sz="2200" dirty="0"/>
          </a:p>
          <a:p>
            <a:r>
              <a:rPr lang="da-DK" sz="2200" dirty="0"/>
              <a:t>Ved sammenligning af </a:t>
            </a:r>
            <a:r>
              <a:rPr lang="da-DK" sz="2200" dirty="0" err="1"/>
              <a:t>EPD’er</a:t>
            </a:r>
            <a:r>
              <a:rPr lang="da-DK" sz="2200" dirty="0"/>
              <a:t>, skal man derfor være opmærksom på, at det er de samme moduler som er medtaget</a:t>
            </a:r>
          </a:p>
          <a:p>
            <a:r>
              <a:rPr lang="da-DK" sz="2200" dirty="0"/>
              <a:t>Hvis der mangler moduler ift. krav fra bygningsreglementet, kan dette suppleres af generiske data</a:t>
            </a:r>
          </a:p>
          <a:p>
            <a:endParaRPr lang="da-DK" sz="2200" dirty="0"/>
          </a:p>
          <a:p>
            <a:pPr lvl="1"/>
            <a:endParaRPr lang="da-DK" sz="2200" dirty="0"/>
          </a:p>
        </p:txBody>
      </p:sp>
      <p:pic>
        <p:nvPicPr>
          <p:cNvPr id="3" name="Pladsholder til indhold 2">
            <a:extLst>
              <a:ext uri="{FF2B5EF4-FFF2-40B4-BE49-F238E27FC236}">
                <a16:creationId xmlns:a16="http://schemas.microsoft.com/office/drawing/2014/main" id="{3048594A-B62A-8982-8FDB-C1B8129873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48500" y="209577"/>
            <a:ext cx="4305300" cy="6438845"/>
          </a:xfrm>
          <a:prstGeom prst="rect">
            <a:avLst/>
          </a:prstGeom>
        </p:spPr>
      </p:pic>
      <p:cxnSp>
        <p:nvCxnSpPr>
          <p:cNvPr id="6" name="Lige pilforbindelse 5">
            <a:extLst>
              <a:ext uri="{FF2B5EF4-FFF2-40B4-BE49-F238E27FC236}">
                <a16:creationId xmlns:a16="http://schemas.microsoft.com/office/drawing/2014/main" id="{FD691F79-0153-4584-55DE-BB4FA5485FC8}"/>
              </a:ext>
            </a:extLst>
          </p:cNvPr>
          <p:cNvCxnSpPr>
            <a:cxnSpLocks/>
          </p:cNvCxnSpPr>
          <p:nvPr/>
        </p:nvCxnSpPr>
        <p:spPr>
          <a:xfrm>
            <a:off x="5791200" y="1990725"/>
            <a:ext cx="3667125" cy="10191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6521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Information i en EPD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690688"/>
            <a:ext cx="5339963" cy="50202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200" dirty="0" err="1"/>
              <a:t>Eksemple</a:t>
            </a:r>
            <a:r>
              <a:rPr lang="da-DK" sz="2200" dirty="0"/>
              <a:t> på systemgrænser</a:t>
            </a:r>
          </a:p>
          <a:p>
            <a:pPr marL="0" indent="0">
              <a:buNone/>
            </a:pPr>
            <a:endParaRPr lang="da-DK" sz="2200" dirty="0"/>
          </a:p>
          <a:p>
            <a:endParaRPr lang="da-DK" sz="2200" dirty="0"/>
          </a:p>
          <a:p>
            <a:pPr lvl="1"/>
            <a:endParaRPr lang="da-DK" sz="2200" dirty="0"/>
          </a:p>
        </p:txBody>
      </p:sp>
      <p:pic>
        <p:nvPicPr>
          <p:cNvPr id="3" name="Pladsholder til indhold 2">
            <a:extLst>
              <a:ext uri="{FF2B5EF4-FFF2-40B4-BE49-F238E27FC236}">
                <a16:creationId xmlns:a16="http://schemas.microsoft.com/office/drawing/2014/main" id="{3048594A-B62A-8982-8FDB-C1B8129873E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048500" y="209577"/>
            <a:ext cx="4305300" cy="6438845"/>
          </a:xfrm>
          <a:prstGeom prst="rect">
            <a:avLst/>
          </a:prstGeom>
        </p:spPr>
      </p:pic>
      <p:cxnSp>
        <p:nvCxnSpPr>
          <p:cNvPr id="6" name="Lige pilforbindelse 5">
            <a:extLst>
              <a:ext uri="{FF2B5EF4-FFF2-40B4-BE49-F238E27FC236}">
                <a16:creationId xmlns:a16="http://schemas.microsoft.com/office/drawing/2014/main" id="{FD691F79-0153-4584-55DE-BB4FA5485FC8}"/>
              </a:ext>
            </a:extLst>
          </p:cNvPr>
          <p:cNvCxnSpPr>
            <a:cxnSpLocks/>
          </p:cNvCxnSpPr>
          <p:nvPr/>
        </p:nvCxnSpPr>
        <p:spPr>
          <a:xfrm flipV="1">
            <a:off x="6178162" y="3009900"/>
            <a:ext cx="3280163" cy="4191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5" name="Billede 4">
            <a:extLst>
              <a:ext uri="{FF2B5EF4-FFF2-40B4-BE49-F238E27FC236}">
                <a16:creationId xmlns:a16="http://schemas.microsoft.com/office/drawing/2014/main" id="{E73DC519-B4FB-4ECB-8272-12A75A7846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31626" b="6053"/>
          <a:stretch/>
        </p:blipFill>
        <p:spPr>
          <a:xfrm>
            <a:off x="925067" y="2085594"/>
            <a:ext cx="5058004" cy="456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57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2F0FB1D-210D-7AB3-86DD-3DA9BE76BD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Så er det blevet tid til en lille opgave!</a:t>
            </a:r>
          </a:p>
        </p:txBody>
      </p:sp>
    </p:spTree>
    <p:extLst>
      <p:ext uri="{BB962C8B-B14F-4D97-AF65-F5344CB8AC3E}">
        <p14:creationId xmlns:p14="http://schemas.microsoft.com/office/powerpoint/2010/main" val="390438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Anvendelse af EPD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4981575" cy="4486275"/>
          </a:xfrm>
        </p:spPr>
        <p:txBody>
          <a:bodyPr>
            <a:normAutofit/>
          </a:bodyPr>
          <a:lstStyle/>
          <a:p>
            <a:r>
              <a:rPr lang="da-DK" sz="2200" dirty="0"/>
              <a:t>Afhængigt af beregningsgrundlaget der er benyttet i </a:t>
            </a:r>
            <a:r>
              <a:rPr lang="da-DK" sz="2200" dirty="0" err="1"/>
              <a:t>EPD’en</a:t>
            </a:r>
            <a:r>
              <a:rPr lang="da-DK" sz="2200" dirty="0"/>
              <a:t>, er der 7 eller 13 obligatoriske kategorier i skemaet over miljøpåvirkninger</a:t>
            </a:r>
          </a:p>
          <a:p>
            <a:endParaRPr lang="da-DK" sz="2200" dirty="0"/>
          </a:p>
        </p:txBody>
      </p:sp>
      <p:pic>
        <p:nvPicPr>
          <p:cNvPr id="3" name="Pladsholder til indhold 2">
            <a:extLst>
              <a:ext uri="{FF2B5EF4-FFF2-40B4-BE49-F238E27FC236}">
                <a16:creationId xmlns:a16="http://schemas.microsoft.com/office/drawing/2014/main" id="{61789E74-189D-3DE5-AD9C-B8080C80B8D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33248" y="3848099"/>
            <a:ext cx="5908414" cy="2328864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6" name="Lige pilforbindelse 5">
            <a:extLst>
              <a:ext uri="{FF2B5EF4-FFF2-40B4-BE49-F238E27FC236}">
                <a16:creationId xmlns:a16="http://schemas.microsoft.com/office/drawing/2014/main" id="{946BA8B6-7827-8B80-80A4-B34D8DC11666}"/>
              </a:ext>
            </a:extLst>
          </p:cNvPr>
          <p:cNvCxnSpPr>
            <a:cxnSpLocks/>
          </p:cNvCxnSpPr>
          <p:nvPr/>
        </p:nvCxnSpPr>
        <p:spPr>
          <a:xfrm>
            <a:off x="4410075" y="2905125"/>
            <a:ext cx="1409700" cy="16764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1303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Anvendelse af EPD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4981575" cy="4802187"/>
          </a:xfrm>
        </p:spPr>
        <p:txBody>
          <a:bodyPr>
            <a:normAutofit/>
          </a:bodyPr>
          <a:lstStyle/>
          <a:p>
            <a:r>
              <a:rPr lang="da-DK" sz="2200" dirty="0"/>
              <a:t>Afhængigt af beregningsgrundlaget der er benyttet i </a:t>
            </a:r>
            <a:r>
              <a:rPr lang="da-DK" sz="2200" dirty="0" err="1"/>
              <a:t>EPD’en</a:t>
            </a:r>
            <a:r>
              <a:rPr lang="da-DK" sz="2200" dirty="0"/>
              <a:t>, er der 7 eller 13 obligatoriske kategorier i skemaet over miljøpåvirkninger</a:t>
            </a:r>
          </a:p>
          <a:p>
            <a:r>
              <a:rPr lang="da-DK" sz="2200" dirty="0"/>
              <a:t>Iht. kravene i bygningsreglementet er det for nuværende kun relevant at se nærmere på den kategori som hedder klimapåvirkning = GWP (Global Warming Potential), som er markeret med rød</a:t>
            </a:r>
          </a:p>
        </p:txBody>
      </p:sp>
      <p:pic>
        <p:nvPicPr>
          <p:cNvPr id="3" name="Pladsholder til indhold 2">
            <a:extLst>
              <a:ext uri="{FF2B5EF4-FFF2-40B4-BE49-F238E27FC236}">
                <a16:creationId xmlns:a16="http://schemas.microsoft.com/office/drawing/2014/main" id="{61789E74-189D-3DE5-AD9C-B8080C80B8D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33248" y="3848099"/>
            <a:ext cx="5908414" cy="2328864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7" name="Lige pilforbindelse 6">
            <a:extLst>
              <a:ext uri="{FF2B5EF4-FFF2-40B4-BE49-F238E27FC236}">
                <a16:creationId xmlns:a16="http://schemas.microsoft.com/office/drawing/2014/main" id="{5AAF336C-6F53-66AC-7D4A-5B3B8E1B1137}"/>
              </a:ext>
            </a:extLst>
          </p:cNvPr>
          <p:cNvCxnSpPr/>
          <p:nvPr/>
        </p:nvCxnSpPr>
        <p:spPr>
          <a:xfrm flipV="1">
            <a:off x="5181600" y="4333875"/>
            <a:ext cx="751648" cy="3905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0971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Anvendelse af EPD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4981575" cy="4802187"/>
          </a:xfrm>
        </p:spPr>
        <p:txBody>
          <a:bodyPr>
            <a:normAutofit/>
          </a:bodyPr>
          <a:lstStyle/>
          <a:p>
            <a:r>
              <a:rPr lang="da-DK" sz="2200" dirty="0"/>
              <a:t>Afhængigt af beregningsgrundlaget der er benyttet i </a:t>
            </a:r>
            <a:r>
              <a:rPr lang="da-DK" sz="2200" dirty="0" err="1"/>
              <a:t>EPD’en</a:t>
            </a:r>
            <a:r>
              <a:rPr lang="da-DK" sz="2200" dirty="0"/>
              <a:t>, er der 7 eller 13 obligatoriske kategorier i skemaet over miljøpåvirkninger</a:t>
            </a:r>
          </a:p>
          <a:p>
            <a:r>
              <a:rPr lang="da-DK" sz="2200" dirty="0"/>
              <a:t>Iht. kravene i bygningsreglementet er det for nuværende kun relevant at se nærmere på den kategori som hedder klimapåvirkning = GWP (Global Warming Potential), som er markeret med rød</a:t>
            </a:r>
          </a:p>
          <a:p>
            <a:r>
              <a:rPr lang="da-DK" sz="2200" dirty="0"/>
              <a:t>De moduler som skal medtages i beregning af klimapåvirkningen iht. BR18 er A1, A2, A3, B4, B6, C3 og C4, som er markeret med blå</a:t>
            </a:r>
          </a:p>
        </p:txBody>
      </p:sp>
      <p:pic>
        <p:nvPicPr>
          <p:cNvPr id="3" name="Pladsholder til indhold 2">
            <a:extLst>
              <a:ext uri="{FF2B5EF4-FFF2-40B4-BE49-F238E27FC236}">
                <a16:creationId xmlns:a16="http://schemas.microsoft.com/office/drawing/2014/main" id="{61789E74-189D-3DE5-AD9C-B8080C80B8D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33248" y="3848099"/>
            <a:ext cx="5908414" cy="2328864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7" name="Lige pilforbindelse 6">
            <a:extLst>
              <a:ext uri="{FF2B5EF4-FFF2-40B4-BE49-F238E27FC236}">
                <a16:creationId xmlns:a16="http://schemas.microsoft.com/office/drawing/2014/main" id="{5AAF336C-6F53-66AC-7D4A-5B3B8E1B1137}"/>
              </a:ext>
            </a:extLst>
          </p:cNvPr>
          <p:cNvCxnSpPr>
            <a:cxnSpLocks/>
          </p:cNvCxnSpPr>
          <p:nvPr/>
        </p:nvCxnSpPr>
        <p:spPr>
          <a:xfrm flipV="1">
            <a:off x="5048250" y="4114800"/>
            <a:ext cx="1466850" cy="838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Lige pilforbindelse 8">
            <a:extLst>
              <a:ext uri="{FF2B5EF4-FFF2-40B4-BE49-F238E27FC236}">
                <a16:creationId xmlns:a16="http://schemas.microsoft.com/office/drawing/2014/main" id="{1B5837DE-423E-CB88-542E-654DADC5187A}"/>
              </a:ext>
            </a:extLst>
          </p:cNvPr>
          <p:cNvCxnSpPr/>
          <p:nvPr/>
        </p:nvCxnSpPr>
        <p:spPr>
          <a:xfrm flipV="1">
            <a:off x="5048250" y="4114800"/>
            <a:ext cx="3581400" cy="838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Lige pilforbindelse 10">
            <a:extLst>
              <a:ext uri="{FF2B5EF4-FFF2-40B4-BE49-F238E27FC236}">
                <a16:creationId xmlns:a16="http://schemas.microsoft.com/office/drawing/2014/main" id="{55D754BF-250D-B6A2-4570-CA4EA4DA87F8}"/>
              </a:ext>
            </a:extLst>
          </p:cNvPr>
          <p:cNvCxnSpPr/>
          <p:nvPr/>
        </p:nvCxnSpPr>
        <p:spPr>
          <a:xfrm flipV="1">
            <a:off x="5048250" y="4114800"/>
            <a:ext cx="5114925" cy="8382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995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Anvendelse af EPD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4981575" cy="4802187"/>
          </a:xfrm>
        </p:spPr>
        <p:txBody>
          <a:bodyPr>
            <a:normAutofit/>
          </a:bodyPr>
          <a:lstStyle/>
          <a:p>
            <a:r>
              <a:rPr lang="da-DK" sz="2200" dirty="0"/>
              <a:t>Afhængigt af beregningsgrundlaget der er benyttet i </a:t>
            </a:r>
            <a:r>
              <a:rPr lang="da-DK" sz="2200" dirty="0" err="1"/>
              <a:t>EPD’en</a:t>
            </a:r>
            <a:r>
              <a:rPr lang="da-DK" sz="2200" dirty="0"/>
              <a:t>, er der 7 eller 13 obligatoriske kategorier i skemaet over miljøpåvirkninger</a:t>
            </a:r>
          </a:p>
          <a:p>
            <a:r>
              <a:rPr lang="da-DK" sz="2200" dirty="0"/>
              <a:t>Iht. kravene i bygningsreglementet er det for nuværende kun relevant at se nærmere på den kategori som hedder klimapåvirkning = GWP (Global Warming Potential), som er markeret med rød</a:t>
            </a:r>
          </a:p>
          <a:p>
            <a:r>
              <a:rPr lang="da-DK" sz="2200" dirty="0"/>
              <a:t>De moduler som skal medtages i beregning af klimapåvirkningen iht. BR18 er A1, A2, A3, B4, B6, C3 og C4, som er markeret med blå</a:t>
            </a:r>
          </a:p>
        </p:txBody>
      </p:sp>
      <p:pic>
        <p:nvPicPr>
          <p:cNvPr id="3" name="Pladsholder til indhold 2">
            <a:extLst>
              <a:ext uri="{FF2B5EF4-FFF2-40B4-BE49-F238E27FC236}">
                <a16:creationId xmlns:a16="http://schemas.microsoft.com/office/drawing/2014/main" id="{61789E74-189D-3DE5-AD9C-B8080C80B8D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33248" y="3848099"/>
            <a:ext cx="5908414" cy="23288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23E5CC87-F3F0-2DC1-EFA4-60C475DCABAC}"/>
              </a:ext>
            </a:extLst>
          </p:cNvPr>
          <p:cNvSpPr txBox="1"/>
          <p:nvPr/>
        </p:nvSpPr>
        <p:spPr>
          <a:xfrm rot="284453">
            <a:off x="6657975" y="1895475"/>
            <a:ext cx="4467225" cy="92333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Modulerne B2 til og med B7 er i dette eksempel slået sammen, da der ikke er nogen miljøpåvirkninger fra modulerne</a:t>
            </a:r>
          </a:p>
        </p:txBody>
      </p:sp>
      <p:cxnSp>
        <p:nvCxnSpPr>
          <p:cNvPr id="8" name="Lige pilforbindelse 7">
            <a:extLst>
              <a:ext uri="{FF2B5EF4-FFF2-40B4-BE49-F238E27FC236}">
                <a16:creationId xmlns:a16="http://schemas.microsoft.com/office/drawing/2014/main" id="{642A4C58-1135-7B3B-7F18-882D1DDF1B21}"/>
              </a:ext>
            </a:extLst>
          </p:cNvPr>
          <p:cNvCxnSpPr>
            <a:endCxn id="3" idx="0"/>
          </p:cNvCxnSpPr>
          <p:nvPr/>
        </p:nvCxnSpPr>
        <p:spPr>
          <a:xfrm>
            <a:off x="8639175" y="2905125"/>
            <a:ext cx="248280" cy="9429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522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Anvendelse af EPD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4981575" cy="4802187"/>
          </a:xfrm>
        </p:spPr>
        <p:txBody>
          <a:bodyPr>
            <a:normAutofit/>
          </a:bodyPr>
          <a:lstStyle/>
          <a:p>
            <a:r>
              <a:rPr lang="da-DK" sz="2200" dirty="0"/>
              <a:t>Tallene i skemaet kan godt se lidt uforståeligt ud, men det skal forstås på følgende måde;</a:t>
            </a:r>
          </a:p>
          <a:p>
            <a:r>
              <a:rPr lang="da-DK" sz="2200" dirty="0"/>
              <a:t>E+02 betyder at tallet 3,76 skal ganges med 10². En tommelfingerregel siger at E’et betyder 10, og tallet der står bagefter (+02) er potensen</a:t>
            </a:r>
          </a:p>
          <a:p>
            <a:r>
              <a:rPr lang="da-DK" sz="2200" dirty="0"/>
              <a:t>Sagt på en anden måde, så skal man rykke kommaet i 3,76 to pladser til højre</a:t>
            </a:r>
          </a:p>
          <a:p>
            <a:endParaRPr lang="da-DK" sz="2200" dirty="0"/>
          </a:p>
          <a:p>
            <a:r>
              <a:rPr lang="da-DK" sz="2200" dirty="0"/>
              <a:t>3,76E+02 = 3,76 * 10² = 376 kg CO</a:t>
            </a:r>
            <a:r>
              <a:rPr lang="da-DK" sz="1600" dirty="0"/>
              <a:t>2eq</a:t>
            </a:r>
            <a:r>
              <a:rPr lang="da-DK" sz="2200" dirty="0"/>
              <a:t>  pr. 1 m³ beton</a:t>
            </a:r>
          </a:p>
        </p:txBody>
      </p:sp>
      <p:pic>
        <p:nvPicPr>
          <p:cNvPr id="3" name="Pladsholder til indhold 2">
            <a:extLst>
              <a:ext uri="{FF2B5EF4-FFF2-40B4-BE49-F238E27FC236}">
                <a16:creationId xmlns:a16="http://schemas.microsoft.com/office/drawing/2014/main" id="{61789E74-189D-3DE5-AD9C-B8080C80B8D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33248" y="3848099"/>
            <a:ext cx="5908414" cy="23288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BB86D703-AD62-7A39-9DCE-B97AD162D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27" y="1994564"/>
            <a:ext cx="1656000" cy="132865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0" name="Lige pilforbindelse 9">
            <a:extLst>
              <a:ext uri="{FF2B5EF4-FFF2-40B4-BE49-F238E27FC236}">
                <a16:creationId xmlns:a16="http://schemas.microsoft.com/office/drawing/2014/main" id="{4FB92092-741C-B578-FE0C-A57E1D750405}"/>
              </a:ext>
            </a:extLst>
          </p:cNvPr>
          <p:cNvCxnSpPr>
            <a:endCxn id="7" idx="2"/>
          </p:cNvCxnSpPr>
          <p:nvPr/>
        </p:nvCxnSpPr>
        <p:spPr>
          <a:xfrm flipV="1">
            <a:off x="6867525" y="3323216"/>
            <a:ext cx="332702" cy="6391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529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Anvendelse af EPD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4981575" cy="4802187"/>
          </a:xfrm>
        </p:spPr>
        <p:txBody>
          <a:bodyPr>
            <a:normAutofit/>
          </a:bodyPr>
          <a:lstStyle/>
          <a:p>
            <a:r>
              <a:rPr lang="da-DK" sz="2200" dirty="0"/>
              <a:t>Et andet eksempel kunne være;</a:t>
            </a:r>
          </a:p>
          <a:p>
            <a:r>
              <a:rPr lang="da-DK" sz="2200" dirty="0"/>
              <a:t>Hvis der står 2,35E-02, så betyder det at tallet skal ganges med 10¯²</a:t>
            </a:r>
          </a:p>
          <a:p>
            <a:r>
              <a:rPr lang="da-DK" sz="2200" dirty="0"/>
              <a:t>Her skal kommaet så rykkes to pladser til venstre</a:t>
            </a:r>
          </a:p>
          <a:p>
            <a:endParaRPr lang="da-DK" sz="2200" dirty="0"/>
          </a:p>
          <a:p>
            <a:r>
              <a:rPr lang="da-DK" sz="2200" dirty="0"/>
              <a:t>2,35E-02 = 2,35 * 10¯² = 0,0235 kg CO</a:t>
            </a:r>
            <a:r>
              <a:rPr lang="da-DK" sz="1600" dirty="0"/>
              <a:t>2eq</a:t>
            </a:r>
            <a:r>
              <a:rPr lang="da-DK" sz="2200" dirty="0"/>
              <a:t>  pr. 1 m³ beton</a:t>
            </a:r>
          </a:p>
        </p:txBody>
      </p:sp>
      <p:pic>
        <p:nvPicPr>
          <p:cNvPr id="3" name="Pladsholder til indhold 2">
            <a:extLst>
              <a:ext uri="{FF2B5EF4-FFF2-40B4-BE49-F238E27FC236}">
                <a16:creationId xmlns:a16="http://schemas.microsoft.com/office/drawing/2014/main" id="{61789E74-189D-3DE5-AD9C-B8080C80B8D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33248" y="3848099"/>
            <a:ext cx="5908414" cy="2328864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0" name="Lige pilforbindelse 9">
            <a:extLst>
              <a:ext uri="{FF2B5EF4-FFF2-40B4-BE49-F238E27FC236}">
                <a16:creationId xmlns:a16="http://schemas.microsoft.com/office/drawing/2014/main" id="{4FB92092-741C-B578-FE0C-A57E1D750405}"/>
              </a:ext>
            </a:extLst>
          </p:cNvPr>
          <p:cNvCxnSpPr>
            <a:cxnSpLocks/>
          </p:cNvCxnSpPr>
          <p:nvPr/>
        </p:nvCxnSpPr>
        <p:spPr>
          <a:xfrm flipH="1" flipV="1">
            <a:off x="9639300" y="2876550"/>
            <a:ext cx="866775" cy="18192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9" name="Billede 8">
            <a:extLst>
              <a:ext uri="{FF2B5EF4-FFF2-40B4-BE49-F238E27FC236}">
                <a16:creationId xmlns:a16="http://schemas.microsoft.com/office/drawing/2014/main" id="{8374CAA3-6021-23CD-EE60-2716038C84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2049" y="2212793"/>
            <a:ext cx="1290638" cy="66375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84765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Anvendelse af EPD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4981575" cy="4802187"/>
          </a:xfrm>
        </p:spPr>
        <p:txBody>
          <a:bodyPr>
            <a:normAutofit/>
          </a:bodyPr>
          <a:lstStyle/>
          <a:p>
            <a:r>
              <a:rPr lang="da-DK" sz="2200" dirty="0"/>
              <a:t>Hvis man er i tvivl om hvordan tallene nu forholder sig, og vil være helt sikker, kan man åbne Excel, og skrive tallet i en af cellerne, og så se decimaltallet i kommandolinjen</a:t>
            </a:r>
          </a:p>
        </p:txBody>
      </p:sp>
      <p:pic>
        <p:nvPicPr>
          <p:cNvPr id="11" name="Pladsholder til indhold 10">
            <a:extLst>
              <a:ext uri="{FF2B5EF4-FFF2-40B4-BE49-F238E27FC236}">
                <a16:creationId xmlns:a16="http://schemas.microsoft.com/office/drawing/2014/main" id="{3B674089-33A3-F1D3-A4BA-215C34FD073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65264" y="2143125"/>
            <a:ext cx="4888536" cy="3953338"/>
          </a:xfrm>
          <a:prstGeom prst="rect">
            <a:avLst/>
          </a:prstGeom>
        </p:spPr>
      </p:pic>
      <p:cxnSp>
        <p:nvCxnSpPr>
          <p:cNvPr id="13" name="Lige pilforbindelse 12">
            <a:extLst>
              <a:ext uri="{FF2B5EF4-FFF2-40B4-BE49-F238E27FC236}">
                <a16:creationId xmlns:a16="http://schemas.microsoft.com/office/drawing/2014/main" id="{C701946A-49DE-FD8F-A0B3-13AF4B73AD47}"/>
              </a:ext>
            </a:extLst>
          </p:cNvPr>
          <p:cNvCxnSpPr/>
          <p:nvPr/>
        </p:nvCxnSpPr>
        <p:spPr>
          <a:xfrm>
            <a:off x="5181600" y="3429000"/>
            <a:ext cx="4772025" cy="207645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Lige pilforbindelse 14">
            <a:extLst>
              <a:ext uri="{FF2B5EF4-FFF2-40B4-BE49-F238E27FC236}">
                <a16:creationId xmlns:a16="http://schemas.microsoft.com/office/drawing/2014/main" id="{513975BD-B83F-1252-3489-36E41756D49C}"/>
              </a:ext>
            </a:extLst>
          </p:cNvPr>
          <p:cNvCxnSpPr/>
          <p:nvPr/>
        </p:nvCxnSpPr>
        <p:spPr>
          <a:xfrm>
            <a:off x="5200650" y="3429000"/>
            <a:ext cx="4495800" cy="9620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580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Anvendelse af EPD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067300" cy="4802187"/>
          </a:xfrm>
        </p:spPr>
        <p:txBody>
          <a:bodyPr>
            <a:normAutofit/>
          </a:bodyPr>
          <a:lstStyle/>
          <a:p>
            <a:r>
              <a:rPr lang="da-DK" sz="2200" dirty="0"/>
              <a:t>Når man skal finde byggematerialets klimapåvirkning, så sammenlægges tallene fra de moduler, som beskrevet i bygningsreglementet sammen</a:t>
            </a:r>
          </a:p>
          <a:p>
            <a:r>
              <a:rPr lang="da-DK" sz="2200" dirty="0"/>
              <a:t>I eksemplet kan ses at 1 m³ fabriksbeton, har  en klimapåvirkning på 388 kg CO</a:t>
            </a:r>
            <a:r>
              <a:rPr lang="da-DK" sz="1600" dirty="0"/>
              <a:t>2eq</a:t>
            </a:r>
            <a:endParaRPr lang="da-DK" sz="2200" dirty="0"/>
          </a:p>
        </p:txBody>
      </p:sp>
      <p:graphicFrame>
        <p:nvGraphicFramePr>
          <p:cNvPr id="9" name="Tabel 9">
            <a:extLst>
              <a:ext uri="{FF2B5EF4-FFF2-40B4-BE49-F238E27FC236}">
                <a16:creationId xmlns:a16="http://schemas.microsoft.com/office/drawing/2014/main" id="{A860ABF3-666C-170A-9677-F0D928235AE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7185334"/>
              </p:ext>
            </p:extLst>
          </p:nvPr>
        </p:nvGraphicFramePr>
        <p:xfrm>
          <a:off x="6746614" y="1027906"/>
          <a:ext cx="5181600" cy="3606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27200">
                  <a:extLst>
                    <a:ext uri="{9D8B030D-6E8A-4147-A177-3AD203B41FA5}">
                      <a16:colId xmlns:a16="http://schemas.microsoft.com/office/drawing/2014/main" val="2198725904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1441925086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3866525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Modul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Data fra EPD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Data fra EPD i decimal 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2302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A1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r"/>
                      <a:r>
                        <a:rPr lang="da-DK" dirty="0"/>
                        <a:t>3,76E+02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3">
                  <a:txBody>
                    <a:bodyPr/>
                    <a:lstStyle/>
                    <a:p>
                      <a:pPr algn="r"/>
                      <a:r>
                        <a:rPr lang="da-DK" dirty="0"/>
                        <a:t>376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12304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A2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/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075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A3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/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559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0,00E+00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819209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0,00E+00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659436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C3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6,75E+00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6,75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874509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C4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4,99E+00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4,99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064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 alt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3,88E+02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387,74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1076139"/>
                  </a:ext>
                </a:extLst>
              </a:tr>
            </a:tbl>
          </a:graphicData>
        </a:graphic>
      </p:graphicFrame>
      <p:pic>
        <p:nvPicPr>
          <p:cNvPr id="10" name="Pladsholder til indhold 2">
            <a:extLst>
              <a:ext uri="{FF2B5EF4-FFF2-40B4-BE49-F238E27FC236}">
                <a16:creationId xmlns:a16="http://schemas.microsoft.com/office/drawing/2014/main" id="{892B8ED7-EFBE-6054-F8B2-A7C295B30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248" y="4267993"/>
            <a:ext cx="5908414" cy="232886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8394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Anvendelse af EPD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067300" cy="4802187"/>
          </a:xfrm>
        </p:spPr>
        <p:txBody>
          <a:bodyPr>
            <a:normAutofit/>
          </a:bodyPr>
          <a:lstStyle/>
          <a:p>
            <a:r>
              <a:rPr lang="da-DK" sz="2200" dirty="0"/>
              <a:t>Når man skal finde byggematerialets klimapåvirkning, så sammenlægges tallene fra de moduler, som beskrevet i bygningsreglementet sammen</a:t>
            </a:r>
          </a:p>
          <a:p>
            <a:r>
              <a:rPr lang="da-DK" sz="2200" dirty="0"/>
              <a:t>I eksemplet kan ses at 1 m³ fabriksbeton, har en klimapåvirkning på 388 kg CO</a:t>
            </a:r>
            <a:r>
              <a:rPr lang="da-DK" sz="1600" dirty="0"/>
              <a:t>2eq</a:t>
            </a:r>
            <a:endParaRPr lang="da-DK" sz="2200" dirty="0"/>
          </a:p>
        </p:txBody>
      </p:sp>
      <p:graphicFrame>
        <p:nvGraphicFramePr>
          <p:cNvPr id="9" name="Tabel 9">
            <a:extLst>
              <a:ext uri="{FF2B5EF4-FFF2-40B4-BE49-F238E27FC236}">
                <a16:creationId xmlns:a16="http://schemas.microsoft.com/office/drawing/2014/main" id="{A860ABF3-666C-170A-9677-F0D928235AE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90508555"/>
              </p:ext>
            </p:extLst>
          </p:nvPr>
        </p:nvGraphicFramePr>
        <p:xfrm>
          <a:off x="6746614" y="1027906"/>
          <a:ext cx="5181600" cy="3606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7200">
                  <a:extLst>
                    <a:ext uri="{9D8B030D-6E8A-4147-A177-3AD203B41FA5}">
                      <a16:colId xmlns:a16="http://schemas.microsoft.com/office/drawing/2014/main" val="2198725904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1441925086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3866525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Modul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Data fra EPD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Data fra EPD i decimal 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2302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A1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/>
                      <a:r>
                        <a:rPr lang="da-DK" dirty="0"/>
                        <a:t>3,76E+02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r"/>
                      <a:r>
                        <a:rPr lang="da-DK" dirty="0"/>
                        <a:t>376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2304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A2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/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075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A3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r"/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559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0,00E+00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9209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B6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0,00E+00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9436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C3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6,75E+00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6,75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509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C4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4,99E+00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4,99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064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a-DK" dirty="0"/>
                        <a:t>I alt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3,88E+02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dirty="0"/>
                        <a:t>387,74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1076139"/>
                  </a:ext>
                </a:extLst>
              </a:tr>
            </a:tbl>
          </a:graphicData>
        </a:graphic>
      </p:graphicFrame>
      <p:pic>
        <p:nvPicPr>
          <p:cNvPr id="10" name="Pladsholder til indhold 2">
            <a:extLst>
              <a:ext uri="{FF2B5EF4-FFF2-40B4-BE49-F238E27FC236}">
                <a16:creationId xmlns:a16="http://schemas.microsoft.com/office/drawing/2014/main" id="{892B8ED7-EFBE-6054-F8B2-A7C295B30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248" y="4267993"/>
            <a:ext cx="5908414" cy="23288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kstfelt 11">
            <a:extLst>
              <a:ext uri="{FF2B5EF4-FFF2-40B4-BE49-F238E27FC236}">
                <a16:creationId xmlns:a16="http://schemas.microsoft.com/office/drawing/2014/main" id="{613D8E36-7167-017D-0148-FED83459755C}"/>
              </a:ext>
            </a:extLst>
          </p:cNvPr>
          <p:cNvSpPr txBox="1"/>
          <p:nvPr/>
        </p:nvSpPr>
        <p:spPr>
          <a:xfrm rot="188526">
            <a:off x="6960927" y="5143500"/>
            <a:ext cx="4752975" cy="110799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sz="2200" dirty="0"/>
              <a:t>Samme beregning kan udføres med en anden fabriksbeton, og de kan nu sammenlignes – Husk deklareret enhed!</a:t>
            </a:r>
          </a:p>
        </p:txBody>
      </p:sp>
    </p:spTree>
    <p:extLst>
      <p:ext uri="{BB962C8B-B14F-4D97-AF65-F5344CB8AC3E}">
        <p14:creationId xmlns:p14="http://schemas.microsoft.com/office/powerpoint/2010/main" val="63031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Anvendelse af EPD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067300" cy="4802187"/>
          </a:xfrm>
        </p:spPr>
        <p:txBody>
          <a:bodyPr>
            <a:normAutofit/>
          </a:bodyPr>
          <a:lstStyle/>
          <a:p>
            <a:r>
              <a:rPr lang="da-DK" sz="2200" dirty="0"/>
              <a:t>Samme fremgangsmåde kan anvendes, hvis man ønsker at beregne miljøpåvirkningen i nogle af de øvrige kategorier</a:t>
            </a:r>
          </a:p>
          <a:p>
            <a:endParaRPr lang="da-DK" sz="2200" dirty="0"/>
          </a:p>
          <a:p>
            <a:pPr lvl="1"/>
            <a:r>
              <a:rPr lang="da-DK" sz="2200" dirty="0"/>
              <a:t>Ressourceforbrug</a:t>
            </a:r>
          </a:p>
          <a:p>
            <a:pPr lvl="1"/>
            <a:endParaRPr lang="da-DK" sz="2200" dirty="0"/>
          </a:p>
          <a:p>
            <a:pPr lvl="1"/>
            <a:r>
              <a:rPr lang="da-DK" sz="2200" dirty="0"/>
              <a:t>Affaldskategori</a:t>
            </a:r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349FCFC7-7C14-DFAC-E749-EB179D437F2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05500" y="4331717"/>
            <a:ext cx="5741189" cy="1990279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E01E2D5B-D354-9D38-9AF1-0274418FF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9310" y="1490097"/>
            <a:ext cx="5767379" cy="2511197"/>
          </a:xfrm>
          <a:prstGeom prst="rect">
            <a:avLst/>
          </a:prstGeom>
        </p:spPr>
      </p:pic>
      <p:cxnSp>
        <p:nvCxnSpPr>
          <p:cNvPr id="11" name="Lige pilforbindelse 10">
            <a:extLst>
              <a:ext uri="{FF2B5EF4-FFF2-40B4-BE49-F238E27FC236}">
                <a16:creationId xmlns:a16="http://schemas.microsoft.com/office/drawing/2014/main" id="{12A82C9B-2CFF-8F9B-ADE4-BA66299E6754}"/>
              </a:ext>
            </a:extLst>
          </p:cNvPr>
          <p:cNvCxnSpPr/>
          <p:nvPr/>
        </p:nvCxnSpPr>
        <p:spPr>
          <a:xfrm flipV="1">
            <a:off x="3724275" y="2971800"/>
            <a:ext cx="1990725" cy="6096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Lige pilforbindelse 13">
            <a:extLst>
              <a:ext uri="{FF2B5EF4-FFF2-40B4-BE49-F238E27FC236}">
                <a16:creationId xmlns:a16="http://schemas.microsoft.com/office/drawing/2014/main" id="{6920F4C9-37DD-1ACA-C585-A64B341AA9D8}"/>
              </a:ext>
            </a:extLst>
          </p:cNvPr>
          <p:cNvCxnSpPr/>
          <p:nvPr/>
        </p:nvCxnSpPr>
        <p:spPr>
          <a:xfrm>
            <a:off x="3467100" y="4331717"/>
            <a:ext cx="2324100" cy="7070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010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Overholdelse af byggeriets grænseværdi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067300" cy="4802187"/>
          </a:xfrm>
        </p:spPr>
        <p:txBody>
          <a:bodyPr>
            <a:normAutofit/>
          </a:bodyPr>
          <a:lstStyle/>
          <a:p>
            <a:r>
              <a:rPr lang="da-DK" sz="2200" dirty="0"/>
              <a:t>Når vi skal finde ud af om byggeriet samlet set overholder grænseværdien, gøres det ved at anvende summen af alle byggematerialers klimapåvirkning</a:t>
            </a:r>
          </a:p>
          <a:p>
            <a:endParaRPr lang="da-DK" sz="2200" dirty="0"/>
          </a:p>
          <a:p>
            <a:r>
              <a:rPr lang="da-DK" sz="2200" dirty="0"/>
              <a:t>Et eksempel kan være, at summen af samtlige byggematerialer og </a:t>
            </a:r>
            <a:r>
              <a:rPr lang="da-DK" sz="2200" dirty="0" err="1"/>
              <a:t>energirameberegningen</a:t>
            </a:r>
            <a:r>
              <a:rPr lang="da-DK" sz="2200" dirty="0"/>
              <a:t> er 1.000.000 kg CO2eq</a:t>
            </a:r>
          </a:p>
          <a:p>
            <a:r>
              <a:rPr lang="da-DK" sz="2200" dirty="0"/>
              <a:t>Byggeriet er 1800 m², og der regnes med en betragtningsperiode på 50 år iht. bygningsreglementet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2FE00F30-D83E-B32E-53A7-453780C67E6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da-DK" sz="2200" b="0" dirty="0"/>
              <a:t>1.000.000 kg CO</a:t>
            </a:r>
            <a:r>
              <a:rPr lang="da-DK" sz="1600" b="0" dirty="0"/>
              <a:t>2eq</a:t>
            </a:r>
          </a:p>
          <a:p>
            <a:pPr marL="0" indent="0" algn="ctr">
              <a:buNone/>
            </a:pPr>
            <a:r>
              <a:rPr lang="da-DK" sz="2200" dirty="0"/>
              <a:t>1800 m²</a:t>
            </a:r>
          </a:p>
          <a:p>
            <a:pPr marL="0" indent="0" algn="ctr">
              <a:buNone/>
            </a:pPr>
            <a:r>
              <a:rPr lang="da-DK" sz="2200" b="0" dirty="0"/>
              <a:t>50 år</a:t>
            </a:r>
          </a:p>
          <a:p>
            <a:pPr marL="0" indent="0" algn="ctr">
              <a:buNone/>
            </a:pPr>
            <a:r>
              <a:rPr lang="da-DK" sz="2200" dirty="0"/>
              <a:t>=</a:t>
            </a:r>
          </a:p>
          <a:p>
            <a:pPr marL="0" indent="0" algn="ctr">
              <a:buNone/>
            </a:pPr>
            <a:r>
              <a:rPr lang="da-DK" sz="2200" b="0" dirty="0"/>
              <a:t>11,1111 kg CO</a:t>
            </a:r>
            <a:r>
              <a:rPr lang="da-DK" sz="1600" b="0" dirty="0"/>
              <a:t>2eq</a:t>
            </a:r>
            <a:r>
              <a:rPr lang="da-DK" sz="2200" b="0" dirty="0"/>
              <a:t>/m²/år</a:t>
            </a:r>
          </a:p>
          <a:p>
            <a:pPr marL="0" indent="0" algn="ctr">
              <a:buNone/>
            </a:pPr>
            <a:endParaRPr lang="da-DK" sz="2200" dirty="0"/>
          </a:p>
          <a:p>
            <a:r>
              <a:rPr lang="da-DK" sz="2200" b="0" dirty="0"/>
              <a:t>I dette eksempel overholdes grænseværdien for klimapåvirkning iht. bygningsreglementet, da den er under   12 kg CO</a:t>
            </a:r>
            <a:r>
              <a:rPr lang="da-DK" sz="1600" b="0" dirty="0"/>
              <a:t>2eq</a:t>
            </a:r>
            <a:r>
              <a:rPr lang="da-DK" sz="2200" b="0" dirty="0"/>
              <a:t>/m²/år</a:t>
            </a:r>
          </a:p>
          <a:p>
            <a:pPr algn="ctr"/>
            <a:endParaRPr lang="da-DK" b="0" dirty="0"/>
          </a:p>
          <a:p>
            <a:endParaRPr lang="da-DK" dirty="0"/>
          </a:p>
        </p:txBody>
      </p:sp>
      <p:cxnSp>
        <p:nvCxnSpPr>
          <p:cNvPr id="9" name="Lige forbindelse 8">
            <a:extLst>
              <a:ext uri="{FF2B5EF4-FFF2-40B4-BE49-F238E27FC236}">
                <a16:creationId xmlns:a16="http://schemas.microsoft.com/office/drawing/2014/main" id="{860D0269-DA40-1510-ABDD-DE1F18A8A838}"/>
              </a:ext>
            </a:extLst>
          </p:cNvPr>
          <p:cNvCxnSpPr>
            <a:cxnSpLocks/>
          </p:cNvCxnSpPr>
          <p:nvPr/>
        </p:nvCxnSpPr>
        <p:spPr>
          <a:xfrm>
            <a:off x="7515225" y="2238375"/>
            <a:ext cx="245745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Lige forbindelse 14">
            <a:extLst>
              <a:ext uri="{FF2B5EF4-FFF2-40B4-BE49-F238E27FC236}">
                <a16:creationId xmlns:a16="http://schemas.microsoft.com/office/drawing/2014/main" id="{686F4B35-8AD9-FAA6-25C5-4EF0AFA7554F}"/>
              </a:ext>
            </a:extLst>
          </p:cNvPr>
          <p:cNvCxnSpPr>
            <a:cxnSpLocks/>
          </p:cNvCxnSpPr>
          <p:nvPr/>
        </p:nvCxnSpPr>
        <p:spPr>
          <a:xfrm>
            <a:off x="7515225" y="2657475"/>
            <a:ext cx="245745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283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Hvordan forholder man sig som håndværker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067300" cy="4802187"/>
          </a:xfrm>
        </p:spPr>
        <p:txBody>
          <a:bodyPr>
            <a:normAutofit lnSpcReduction="10000"/>
          </a:bodyPr>
          <a:lstStyle/>
          <a:p>
            <a:r>
              <a:rPr lang="da-DK" sz="2200" dirty="0"/>
              <a:t>Hvordan kommer du som håndværker så til at arbejde med LCA og </a:t>
            </a:r>
            <a:r>
              <a:rPr lang="da-DK" sz="2200" dirty="0" err="1"/>
              <a:t>EPD’er</a:t>
            </a:r>
            <a:r>
              <a:rPr lang="da-DK" sz="2200" dirty="0"/>
              <a:t> i dagligdagen?</a:t>
            </a:r>
          </a:p>
          <a:p>
            <a:pPr marL="0" indent="0">
              <a:buNone/>
            </a:pPr>
            <a:r>
              <a:rPr lang="da-DK" sz="2200" u="sng" dirty="0"/>
              <a:t>Valg af byggevarer</a:t>
            </a:r>
          </a:p>
          <a:p>
            <a:r>
              <a:rPr lang="da-DK" sz="2200" dirty="0"/>
              <a:t>Hvis du har indflydelse på materialevalg til byggeriet, skal du undersøge, om der foreligger en EPD for produktet</a:t>
            </a:r>
          </a:p>
          <a:p>
            <a:pPr marL="0" indent="0">
              <a:buNone/>
            </a:pPr>
            <a:r>
              <a:rPr lang="da-DK" sz="2200" u="sng" dirty="0"/>
              <a:t>Tjek af endelig materialevalg</a:t>
            </a:r>
          </a:p>
          <a:p>
            <a:r>
              <a:rPr lang="da-DK" sz="2200" dirty="0"/>
              <a:t>Håndværkeren kan også blive bedt om at tjekke, om der i det hele taget er brugt de materialetyper og –mængder, som der angivet i den indledende LCA</a:t>
            </a: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2FE00F30-D83E-B32E-53A7-453780C67E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90688"/>
            <a:ext cx="5181600" cy="44862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2200" b="0" u="sng" dirty="0"/>
              <a:t>Mængder</a:t>
            </a:r>
          </a:p>
          <a:p>
            <a:r>
              <a:rPr lang="da-DK" sz="2200" dirty="0"/>
              <a:t>Som entreprenør/håndværker kan du blive bedt om, at oplyse mængder på dine byggematerialer. Mængdeopgørelsen omfatter alle materialer i byggeriet</a:t>
            </a:r>
          </a:p>
          <a:p>
            <a:pPr marL="0" indent="0">
              <a:buNone/>
            </a:pPr>
            <a:r>
              <a:rPr lang="da-DK" sz="2200" b="0" u="sng" dirty="0"/>
              <a:t>Brug af genbrugte eller genanvendte materialer</a:t>
            </a:r>
          </a:p>
          <a:p>
            <a:pPr marL="0" indent="0">
              <a:buNone/>
            </a:pPr>
            <a:r>
              <a:rPr lang="da-DK" sz="2200" u="sng" dirty="0"/>
              <a:t>Opgørelse og minimering af forbrug på byggepladsen</a:t>
            </a:r>
          </a:p>
          <a:p>
            <a:pPr marL="0" indent="0">
              <a:buNone/>
            </a:pPr>
            <a:r>
              <a:rPr lang="da-DK" sz="2200" b="0" u="sng" dirty="0"/>
              <a:t>Genbrug af materialer fra nedrivning</a:t>
            </a:r>
          </a:p>
          <a:p>
            <a:pPr marL="0" indent="0">
              <a:buNone/>
            </a:pPr>
            <a:r>
              <a:rPr lang="da-DK" sz="2200" u="sng" dirty="0"/>
              <a:t>Opgørelse og minimering af affald på byggepladsen</a:t>
            </a:r>
            <a:endParaRPr lang="da-DK" sz="2200" b="0" u="sng" dirty="0"/>
          </a:p>
        </p:txBody>
      </p:sp>
    </p:spTree>
    <p:extLst>
      <p:ext uri="{BB962C8B-B14F-4D97-AF65-F5344CB8AC3E}">
        <p14:creationId xmlns:p14="http://schemas.microsoft.com/office/powerpoint/2010/main" val="171032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Hvordan forholder man sig som håndværker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55A2E09-D904-F115-7989-906DA628E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5067300" cy="4802187"/>
          </a:xfrm>
        </p:spPr>
        <p:txBody>
          <a:bodyPr>
            <a:normAutofit/>
          </a:bodyPr>
          <a:lstStyle/>
          <a:p>
            <a:r>
              <a:rPr lang="da-DK" sz="2200" dirty="0"/>
              <a:t>Et eksempel er et uddrag af en arbejdsbeskrivelse fra et udbudsmateriale, omhandlende linjefundamenter</a:t>
            </a:r>
          </a:p>
          <a:p>
            <a:r>
              <a:rPr lang="da-DK" sz="2200" dirty="0"/>
              <a:t>Som håndværker/entreprenør skal man være opmærksom på, at betonen overholder funktionskravene, men også grænseværdien for klimapåvirkning</a:t>
            </a:r>
          </a:p>
          <a:p>
            <a:r>
              <a:rPr lang="da-DK" sz="2200" dirty="0"/>
              <a:t>Man bør derfor sikre sig ved hjælp af en EPD fra sin </a:t>
            </a:r>
            <a:r>
              <a:rPr lang="da-DK" sz="2200" dirty="0" err="1"/>
              <a:t>leverendør</a:t>
            </a:r>
            <a:r>
              <a:rPr lang="da-DK" sz="2200" dirty="0"/>
              <a:t>/producent</a:t>
            </a:r>
          </a:p>
          <a:p>
            <a:endParaRPr lang="da-DK" sz="2200" dirty="0"/>
          </a:p>
        </p:txBody>
      </p:sp>
      <p:graphicFrame>
        <p:nvGraphicFramePr>
          <p:cNvPr id="12" name="Tabel 12">
            <a:extLst>
              <a:ext uri="{FF2B5EF4-FFF2-40B4-BE49-F238E27FC236}">
                <a16:creationId xmlns:a16="http://schemas.microsoft.com/office/drawing/2014/main" id="{4D7688F7-4AAF-88E1-F891-63AF9A09623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41174337"/>
              </p:ext>
            </p:extLst>
          </p:nvPr>
        </p:nvGraphicFramePr>
        <p:xfrm>
          <a:off x="6096000" y="1825625"/>
          <a:ext cx="5663184" cy="3566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71144">
                  <a:extLst>
                    <a:ext uri="{9D8B030D-6E8A-4147-A177-3AD203B41FA5}">
                      <a16:colId xmlns:a16="http://schemas.microsoft.com/office/drawing/2014/main" val="3769156887"/>
                    </a:ext>
                  </a:extLst>
                </a:gridCol>
                <a:gridCol w="2898648">
                  <a:extLst>
                    <a:ext uri="{9D8B030D-6E8A-4147-A177-3AD203B41FA5}">
                      <a16:colId xmlns:a16="http://schemas.microsoft.com/office/drawing/2014/main" val="1562412428"/>
                    </a:ext>
                  </a:extLst>
                </a:gridCol>
                <a:gridCol w="1993392">
                  <a:extLst>
                    <a:ext uri="{9D8B030D-6E8A-4147-A177-3AD203B41FA5}">
                      <a16:colId xmlns:a16="http://schemas.microsoft.com/office/drawing/2014/main" val="626434743"/>
                    </a:ext>
                  </a:extLst>
                </a:gridCol>
              </a:tblGrid>
              <a:tr h="361846">
                <a:tc>
                  <a:txBody>
                    <a:bodyPr/>
                    <a:lstStyle/>
                    <a:p>
                      <a:r>
                        <a:rPr lang="da-DK" b="1" dirty="0"/>
                        <a:t>4.9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b="1" dirty="0"/>
                        <a:t>Materialer og produkter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8723982"/>
                  </a:ext>
                </a:extLst>
              </a:tr>
              <a:tr h="361846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5105154"/>
                  </a:ext>
                </a:extLst>
              </a:tr>
              <a:tr h="361846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Beton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a-D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0807726"/>
                  </a:ext>
                </a:extLst>
              </a:tr>
              <a:tr h="361846">
                <a:tc>
                  <a:txBody>
                    <a:bodyPr/>
                    <a:lstStyle/>
                    <a:p>
                      <a:endParaRPr lang="da-D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Identifikation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P20N32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79155"/>
                  </a:ext>
                </a:extLst>
              </a:tr>
              <a:tr h="361846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Anvendelse: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dirty="0" err="1"/>
                        <a:t>Liniefundament</a:t>
                      </a:r>
                      <a:endParaRPr lang="da-DK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3997908"/>
                  </a:ext>
                </a:extLst>
              </a:tr>
              <a:tr h="361846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2225522"/>
                  </a:ext>
                </a:extLst>
              </a:tr>
              <a:tr h="361846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Eksponeringsklasse: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MX1 (passiv)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356210"/>
                  </a:ext>
                </a:extLst>
              </a:tr>
              <a:tr h="633231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GWP [A1, A2, A3, B4, C3, C4]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Maks. 350 kg CO2eq/ton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9982197"/>
                  </a:ext>
                </a:extLst>
              </a:tr>
              <a:tr h="361846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Kontrolklasse: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dirty="0"/>
                        <a:t>Normal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92266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1061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743087-AB5F-808F-8CD3-ADEC50EC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b="1" dirty="0"/>
              <a:t>Fremtiden med LCA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D3BD600-64CB-9C7B-10D8-8D17555D7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  <a:p>
            <a:r>
              <a:rPr lang="da-DK" dirty="0"/>
              <a:t>De nye grænseværdier om klimaberegning gør, at hele byggebranchen skal have et udvidet kendskabet til de byggematerialer der indbygges, og en forståelse for deres klimapåvirkning</a:t>
            </a:r>
          </a:p>
          <a:p>
            <a:endParaRPr lang="da-DK" dirty="0"/>
          </a:p>
          <a:p>
            <a:r>
              <a:rPr lang="da-DK" dirty="0"/>
              <a:t>Derudover får mange håndværkere også brug for, at få et bedre kendskab til nye materialer, og deres påvirkning på konstruktioner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5976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8844</TotalTime>
  <Words>3221</Words>
  <Application>Microsoft Office PowerPoint</Application>
  <PresentationFormat>Widescreen</PresentationFormat>
  <Paragraphs>382</Paragraphs>
  <Slides>47</Slides>
  <Notes>10</Notes>
  <HiddenSlides>2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47</vt:i4>
      </vt:variant>
    </vt:vector>
  </HeadingPairs>
  <TitlesOfParts>
    <vt:vector size="51" baseType="lpstr">
      <vt:lpstr>Arial</vt:lpstr>
      <vt:lpstr>Calibri</vt:lpstr>
      <vt:lpstr>Calibri Light</vt:lpstr>
      <vt:lpstr>Office-tema</vt:lpstr>
      <vt:lpstr>Anvendelse af LCA for håndværkere i bygge og anlæg</vt:lpstr>
      <vt:lpstr>Målformulering</vt:lpstr>
      <vt:lpstr>Drivhusgasser, Global opvarmning og CO2-ækvivalenter</vt:lpstr>
      <vt:lpstr>National Strategi for bæredygtigt byggeri</vt:lpstr>
      <vt:lpstr>Nye krav om bæredygtighed i bygningsreglementet</vt:lpstr>
      <vt:lpstr>Sammenhæng mellem LCA, klimapåvirkning og andre miljøparametre</vt:lpstr>
      <vt:lpstr>Sammenhæng mellem LCA, klimapåvirkning og andre miljøparametre</vt:lpstr>
      <vt:lpstr>En LCA’s moduler</vt:lpstr>
      <vt:lpstr>En LCA’s moduler</vt:lpstr>
      <vt:lpstr>En LCA’s moduler</vt:lpstr>
      <vt:lpstr>Den frivillige bæredygtighedsklasse</vt:lpstr>
      <vt:lpstr>Fremtidens krav</vt:lpstr>
      <vt:lpstr>Fremtidens krav</vt:lpstr>
      <vt:lpstr>Byggematerialers klimapåvirkning og EPD</vt:lpstr>
      <vt:lpstr>Byggematerialers klimapåvirkning og EPD</vt:lpstr>
      <vt:lpstr>Byggematerialers klimapåvirkning og EPD</vt:lpstr>
      <vt:lpstr>Datagrundlaget i EPD’en</vt:lpstr>
      <vt:lpstr>Datagrundlaget i EPD’en</vt:lpstr>
      <vt:lpstr>Datagrundlaget i EPD’en</vt:lpstr>
      <vt:lpstr>Datagrundlaget i EPD’en</vt:lpstr>
      <vt:lpstr>Datagrundlaget i EPD’en</vt:lpstr>
      <vt:lpstr>Information i en EPD</vt:lpstr>
      <vt:lpstr>Information i en EPD</vt:lpstr>
      <vt:lpstr>Information i en EPD</vt:lpstr>
      <vt:lpstr>Information i en EPD</vt:lpstr>
      <vt:lpstr>Information i en EPD</vt:lpstr>
      <vt:lpstr>Information i en EPD</vt:lpstr>
      <vt:lpstr>Information i en EPD</vt:lpstr>
      <vt:lpstr>Information i en EPD</vt:lpstr>
      <vt:lpstr>Information i en EPD</vt:lpstr>
      <vt:lpstr>Information i en EPD</vt:lpstr>
      <vt:lpstr>Information i en EPD</vt:lpstr>
      <vt:lpstr>Overskrift</vt:lpstr>
      <vt:lpstr>Anvendelse af EPD</vt:lpstr>
      <vt:lpstr>Anvendelse af EPD</vt:lpstr>
      <vt:lpstr>Anvendelse af EPD</vt:lpstr>
      <vt:lpstr>Anvendelse af EPD</vt:lpstr>
      <vt:lpstr>Anvendelse af EPD</vt:lpstr>
      <vt:lpstr>Anvendelse af EPD</vt:lpstr>
      <vt:lpstr>Anvendelse af EPD</vt:lpstr>
      <vt:lpstr>Anvendelse af EPD</vt:lpstr>
      <vt:lpstr>Anvendelse af EPD</vt:lpstr>
      <vt:lpstr>Anvendelse af EPD</vt:lpstr>
      <vt:lpstr>Overholdelse af byggeriets grænseværdi</vt:lpstr>
      <vt:lpstr>Hvordan forholder man sig som håndværker</vt:lpstr>
      <vt:lpstr>Hvordan forholder man sig som håndværker</vt:lpstr>
      <vt:lpstr>Fremtiden med LCA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Anvendelse af LCA for håndværkere i bygge og anlæg</dc:title>
  <dc:creator>Brian Østergaard Grønkjær</dc:creator>
  <cp:lastModifiedBy>Brian Østergaard Grønkjær</cp:lastModifiedBy>
  <cp:revision>29</cp:revision>
  <dcterms:created xsi:type="dcterms:W3CDTF">2023-09-27T08:40:26Z</dcterms:created>
  <dcterms:modified xsi:type="dcterms:W3CDTF">2023-10-04T06:07:40Z</dcterms:modified>
</cp:coreProperties>
</file>