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77" r:id="rId3"/>
    <p:sldId id="282" r:id="rId4"/>
    <p:sldId id="278" r:id="rId5"/>
    <p:sldId id="283" r:id="rId6"/>
    <p:sldId id="284" r:id="rId7"/>
    <p:sldId id="292" r:id="rId8"/>
    <p:sldId id="281" r:id="rId9"/>
    <p:sldId id="280" r:id="rId10"/>
    <p:sldId id="290" r:id="rId11"/>
    <p:sldId id="285" r:id="rId12"/>
    <p:sldId id="286" r:id="rId13"/>
    <p:sldId id="287" r:id="rId14"/>
    <p:sldId id="289" r:id="rId15"/>
    <p:sldId id="288" r:id="rId16"/>
    <p:sldId id="291" r:id="rId17"/>
  </p:sldIdLst>
  <p:sldSz cx="12192000" cy="6858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57697" autoAdjust="0"/>
  </p:normalViewPr>
  <p:slideViewPr>
    <p:cSldViewPr snapToGrid="0">
      <p:cViewPr varScale="1">
        <p:scale>
          <a:sx n="65" d="100"/>
          <a:sy n="65" d="100"/>
        </p:scale>
        <p:origin x="2292" y="78"/>
      </p:cViewPr>
      <p:guideLst/>
    </p:cSldViewPr>
  </p:slideViewPr>
  <p:notesTextViewPr>
    <p:cViewPr>
      <p:scale>
        <a:sx n="200" d="100"/>
        <a:sy n="200" d="100"/>
      </p:scale>
      <p:origin x="0" y="0"/>
    </p:cViewPr>
  </p:notesTextViewPr>
  <p:notesViewPr>
    <p:cSldViewPr snapToGrid="0">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99F6D5-D40D-4A30-BB83-D902323465C7}" type="doc">
      <dgm:prSet loTypeId="urn:microsoft.com/office/officeart/2005/8/layout/radial1" loCatId="relationship" qsTypeId="urn:microsoft.com/office/officeart/2005/8/quickstyle/simple1" qsCatId="simple" csTypeId="urn:microsoft.com/office/officeart/2005/8/colors/colorful1" csCatId="colorful" phldr="1"/>
      <dgm:spPr/>
      <dgm:t>
        <a:bodyPr/>
        <a:lstStyle/>
        <a:p>
          <a:endParaRPr lang="da-DK"/>
        </a:p>
      </dgm:t>
    </dgm:pt>
    <dgm:pt modelId="{3C1E4793-17A6-4FBB-9EA3-1522B90B3856}">
      <dgm:prSet phldrT="[Tekst]" custT="1"/>
      <dgm:spPr/>
      <dgm:t>
        <a:bodyPr/>
        <a:lstStyle/>
        <a:p>
          <a:r>
            <a:rPr lang="da-DK" sz="2800"/>
            <a:t>Social</a:t>
          </a:r>
          <a:endParaRPr lang="da-DK" sz="2800" dirty="0"/>
        </a:p>
      </dgm:t>
    </dgm:pt>
    <dgm:pt modelId="{6B56798C-CA8D-4C30-BBD6-20EA77CF4572}" type="parTrans" cxnId="{174D4AD8-E353-448D-864C-8C527F91C2C9}">
      <dgm:prSet/>
      <dgm:spPr/>
      <dgm:t>
        <a:bodyPr/>
        <a:lstStyle/>
        <a:p>
          <a:endParaRPr lang="da-DK" sz="1400"/>
        </a:p>
      </dgm:t>
    </dgm:pt>
    <dgm:pt modelId="{BC12D848-C19B-4C48-8A50-CB2319EE95F9}" type="sibTrans" cxnId="{174D4AD8-E353-448D-864C-8C527F91C2C9}">
      <dgm:prSet/>
      <dgm:spPr/>
      <dgm:t>
        <a:bodyPr/>
        <a:lstStyle/>
        <a:p>
          <a:endParaRPr lang="da-DK" sz="1400"/>
        </a:p>
      </dgm:t>
    </dgm:pt>
    <dgm:pt modelId="{4B69DE75-D5CE-4FAF-8A92-2D2E8B90D4A5}">
      <dgm:prSet phldrT="[Tekst]" custT="1"/>
      <dgm:spPr/>
      <dgm:t>
        <a:bodyPr/>
        <a:lstStyle/>
        <a:p>
          <a:r>
            <a:rPr lang="da-DK" sz="1400"/>
            <a:t>Arbejdsmiljø og sundhed</a:t>
          </a:r>
          <a:endParaRPr lang="da-DK" sz="1400" dirty="0"/>
        </a:p>
      </dgm:t>
    </dgm:pt>
    <dgm:pt modelId="{326751B7-C340-476D-B602-6B6AFF44CBB1}" type="parTrans" cxnId="{C3A0E65B-79F4-4ECA-8E2F-46D851F946FC}">
      <dgm:prSet custT="1"/>
      <dgm:spPr/>
      <dgm:t>
        <a:bodyPr/>
        <a:lstStyle/>
        <a:p>
          <a:endParaRPr lang="da-DK" sz="1400"/>
        </a:p>
      </dgm:t>
    </dgm:pt>
    <dgm:pt modelId="{985A3EED-9464-4D44-9D8D-76167586EEE3}" type="sibTrans" cxnId="{C3A0E65B-79F4-4ECA-8E2F-46D851F946FC}">
      <dgm:prSet/>
      <dgm:spPr/>
      <dgm:t>
        <a:bodyPr/>
        <a:lstStyle/>
        <a:p>
          <a:endParaRPr lang="da-DK" sz="1400"/>
        </a:p>
      </dgm:t>
    </dgm:pt>
    <dgm:pt modelId="{86560B63-B6BB-41D4-8A77-8BA51194E46C}">
      <dgm:prSet phldrT="[Tekst]" custT="1"/>
      <dgm:spPr/>
      <dgm:t>
        <a:bodyPr/>
        <a:lstStyle/>
        <a:p>
          <a:r>
            <a:rPr lang="da-DK" sz="1400"/>
            <a:t>Lokalsamfundets sundhed</a:t>
          </a:r>
          <a:endParaRPr lang="da-DK" sz="1400" dirty="0"/>
        </a:p>
      </dgm:t>
    </dgm:pt>
    <dgm:pt modelId="{AC4146F2-65D3-4D9B-B0C8-B1856B9F2BFF}" type="parTrans" cxnId="{2CE0A454-4A44-4AC2-9968-D6E08F90F49D}">
      <dgm:prSet custT="1"/>
      <dgm:spPr/>
      <dgm:t>
        <a:bodyPr/>
        <a:lstStyle/>
        <a:p>
          <a:endParaRPr lang="da-DK" sz="1400"/>
        </a:p>
      </dgm:t>
    </dgm:pt>
    <dgm:pt modelId="{7D43C28D-E6C6-46CB-900A-EAD474172D8C}" type="sibTrans" cxnId="{2CE0A454-4A44-4AC2-9968-D6E08F90F49D}">
      <dgm:prSet/>
      <dgm:spPr/>
      <dgm:t>
        <a:bodyPr/>
        <a:lstStyle/>
        <a:p>
          <a:endParaRPr lang="da-DK" sz="1400"/>
        </a:p>
      </dgm:t>
    </dgm:pt>
    <dgm:pt modelId="{35A6299F-D17D-4D6F-BC3D-7246CCA5AB75}">
      <dgm:prSet phldrT="[Tekst]" custT="1"/>
      <dgm:spPr/>
      <dgm:t>
        <a:bodyPr/>
        <a:lstStyle/>
        <a:p>
          <a:r>
            <a:rPr lang="da-DK" sz="1400"/>
            <a:t>Ressourceef-fektivitet</a:t>
          </a:r>
          <a:endParaRPr lang="da-DK" sz="1400" dirty="0"/>
        </a:p>
      </dgm:t>
    </dgm:pt>
    <dgm:pt modelId="{1CDAF45D-9C96-4794-8E4D-EBE69B555C79}" type="parTrans" cxnId="{37B8DCCC-C30E-4B18-9043-D07CBFBC034B}">
      <dgm:prSet custT="1"/>
      <dgm:spPr/>
      <dgm:t>
        <a:bodyPr/>
        <a:lstStyle/>
        <a:p>
          <a:endParaRPr lang="da-DK" sz="1400"/>
        </a:p>
      </dgm:t>
    </dgm:pt>
    <dgm:pt modelId="{F81099D2-56A6-4196-8B78-5872F233D233}" type="sibTrans" cxnId="{37B8DCCC-C30E-4B18-9043-D07CBFBC034B}">
      <dgm:prSet/>
      <dgm:spPr/>
      <dgm:t>
        <a:bodyPr/>
        <a:lstStyle/>
        <a:p>
          <a:endParaRPr lang="da-DK" sz="1400"/>
        </a:p>
      </dgm:t>
    </dgm:pt>
    <dgm:pt modelId="{9332E6EB-8D0C-4739-8DD0-741986ECBAFC}">
      <dgm:prSet phldrT="[Tekst]" custT="1"/>
      <dgm:spPr/>
      <dgm:t>
        <a:bodyPr/>
        <a:lstStyle/>
        <a:p>
          <a:r>
            <a:rPr lang="da-DK" sz="1400"/>
            <a:t>Socioøkonomiske fordele</a:t>
          </a:r>
          <a:endParaRPr lang="da-DK" sz="1400" dirty="0"/>
        </a:p>
      </dgm:t>
    </dgm:pt>
    <dgm:pt modelId="{54AF4C49-1D10-4D3C-955D-D77F5485EAB0}" type="parTrans" cxnId="{936DDAF1-A5E5-4927-BC26-EA6242FCEA10}">
      <dgm:prSet custT="1"/>
      <dgm:spPr/>
      <dgm:t>
        <a:bodyPr/>
        <a:lstStyle/>
        <a:p>
          <a:endParaRPr lang="da-DK" sz="1400"/>
        </a:p>
      </dgm:t>
    </dgm:pt>
    <dgm:pt modelId="{68A6FD97-8AA2-489F-8BFF-A18BB1C77283}" type="sibTrans" cxnId="{936DDAF1-A5E5-4927-BC26-EA6242FCEA10}">
      <dgm:prSet/>
      <dgm:spPr/>
      <dgm:t>
        <a:bodyPr/>
        <a:lstStyle/>
        <a:p>
          <a:endParaRPr lang="da-DK" sz="1400"/>
        </a:p>
      </dgm:t>
    </dgm:pt>
    <dgm:pt modelId="{ED9C1113-754F-4114-9AFB-8D075FDCF1B4}">
      <dgm:prSet phldrT="[Tekst]" custT="1"/>
      <dgm:spPr/>
      <dgm:t>
        <a:bodyPr/>
        <a:lstStyle/>
        <a:p>
          <a:r>
            <a:rPr lang="da-DK" sz="1400"/>
            <a:t>Bevidsthed og uddannelse</a:t>
          </a:r>
          <a:endParaRPr lang="da-DK" sz="1400" dirty="0"/>
        </a:p>
      </dgm:t>
    </dgm:pt>
    <dgm:pt modelId="{9A9A83DC-51BD-4B5E-9F55-AF716D3F64F4}" type="parTrans" cxnId="{6DE0763B-1E7C-440A-8043-3DBF8530BB13}">
      <dgm:prSet custT="1"/>
      <dgm:spPr/>
      <dgm:t>
        <a:bodyPr/>
        <a:lstStyle/>
        <a:p>
          <a:endParaRPr lang="da-DK" sz="1400"/>
        </a:p>
      </dgm:t>
    </dgm:pt>
    <dgm:pt modelId="{DDF9F09E-9E08-4EDE-A039-6A89B15A738B}" type="sibTrans" cxnId="{6DE0763B-1E7C-440A-8043-3DBF8530BB13}">
      <dgm:prSet/>
      <dgm:spPr/>
      <dgm:t>
        <a:bodyPr/>
        <a:lstStyle/>
        <a:p>
          <a:endParaRPr lang="da-DK" sz="1400"/>
        </a:p>
      </dgm:t>
    </dgm:pt>
    <dgm:pt modelId="{3B8296ED-148A-4768-A0C2-12E8066E48C4}" type="pres">
      <dgm:prSet presAssocID="{9599F6D5-D40D-4A30-BB83-D902323465C7}" presName="cycle" presStyleCnt="0">
        <dgm:presLayoutVars>
          <dgm:chMax val="1"/>
          <dgm:dir/>
          <dgm:animLvl val="ctr"/>
          <dgm:resizeHandles val="exact"/>
        </dgm:presLayoutVars>
      </dgm:prSet>
      <dgm:spPr/>
    </dgm:pt>
    <dgm:pt modelId="{95015C8E-71B2-4AA0-9F02-38FF95E9D69C}" type="pres">
      <dgm:prSet presAssocID="{3C1E4793-17A6-4FBB-9EA3-1522B90B3856}" presName="centerShape" presStyleLbl="node0" presStyleIdx="0" presStyleCnt="1" custLinFactNeighborX="1295" custLinFactNeighborY="-1866"/>
      <dgm:spPr/>
    </dgm:pt>
    <dgm:pt modelId="{579E81E0-D493-4AB0-A1C6-524986AA5638}" type="pres">
      <dgm:prSet presAssocID="{326751B7-C340-476D-B602-6B6AFF44CBB1}" presName="Name9" presStyleLbl="parChTrans1D2" presStyleIdx="0" presStyleCnt="5"/>
      <dgm:spPr/>
    </dgm:pt>
    <dgm:pt modelId="{1F6A5C3D-A93F-4CFD-B517-1A85D071590D}" type="pres">
      <dgm:prSet presAssocID="{326751B7-C340-476D-B602-6B6AFF44CBB1}" presName="connTx" presStyleLbl="parChTrans1D2" presStyleIdx="0" presStyleCnt="5"/>
      <dgm:spPr/>
    </dgm:pt>
    <dgm:pt modelId="{D07F339F-D318-459D-B463-29BDEA98E8AF}" type="pres">
      <dgm:prSet presAssocID="{4B69DE75-D5CE-4FAF-8A92-2D2E8B90D4A5}" presName="node" presStyleLbl="node1" presStyleIdx="0" presStyleCnt="5">
        <dgm:presLayoutVars>
          <dgm:bulletEnabled val="1"/>
        </dgm:presLayoutVars>
      </dgm:prSet>
      <dgm:spPr/>
    </dgm:pt>
    <dgm:pt modelId="{4453664A-D712-4BCD-8E74-C41CDB331F8D}" type="pres">
      <dgm:prSet presAssocID="{AC4146F2-65D3-4D9B-B0C8-B1856B9F2BFF}" presName="Name9" presStyleLbl="parChTrans1D2" presStyleIdx="1" presStyleCnt="5"/>
      <dgm:spPr/>
    </dgm:pt>
    <dgm:pt modelId="{48A3247B-CF53-4E38-B34B-C51A9F4B3F89}" type="pres">
      <dgm:prSet presAssocID="{AC4146F2-65D3-4D9B-B0C8-B1856B9F2BFF}" presName="connTx" presStyleLbl="parChTrans1D2" presStyleIdx="1" presStyleCnt="5"/>
      <dgm:spPr/>
    </dgm:pt>
    <dgm:pt modelId="{07545FA9-9296-49A2-B13A-1160DC7FB0E6}" type="pres">
      <dgm:prSet presAssocID="{86560B63-B6BB-41D4-8A77-8BA51194E46C}" presName="node" presStyleLbl="node1" presStyleIdx="1" presStyleCnt="5">
        <dgm:presLayoutVars>
          <dgm:bulletEnabled val="1"/>
        </dgm:presLayoutVars>
      </dgm:prSet>
      <dgm:spPr/>
    </dgm:pt>
    <dgm:pt modelId="{41EB9A20-FADD-416B-A146-27073504567F}" type="pres">
      <dgm:prSet presAssocID="{1CDAF45D-9C96-4794-8E4D-EBE69B555C79}" presName="Name9" presStyleLbl="parChTrans1D2" presStyleIdx="2" presStyleCnt="5"/>
      <dgm:spPr/>
    </dgm:pt>
    <dgm:pt modelId="{049E16B9-DD67-48E7-94CF-6C2AC5B16AEC}" type="pres">
      <dgm:prSet presAssocID="{1CDAF45D-9C96-4794-8E4D-EBE69B555C79}" presName="connTx" presStyleLbl="parChTrans1D2" presStyleIdx="2" presStyleCnt="5"/>
      <dgm:spPr/>
    </dgm:pt>
    <dgm:pt modelId="{4DFF0190-0A71-4CEE-BF05-B694CDA8C58B}" type="pres">
      <dgm:prSet presAssocID="{35A6299F-D17D-4D6F-BC3D-7246CCA5AB75}" presName="node" presStyleLbl="node1" presStyleIdx="2" presStyleCnt="5">
        <dgm:presLayoutVars>
          <dgm:bulletEnabled val="1"/>
        </dgm:presLayoutVars>
      </dgm:prSet>
      <dgm:spPr/>
    </dgm:pt>
    <dgm:pt modelId="{61F5E384-CA3F-40B0-BDAB-1908EE109293}" type="pres">
      <dgm:prSet presAssocID="{54AF4C49-1D10-4D3C-955D-D77F5485EAB0}" presName="Name9" presStyleLbl="parChTrans1D2" presStyleIdx="3" presStyleCnt="5"/>
      <dgm:spPr/>
    </dgm:pt>
    <dgm:pt modelId="{CE977F09-4653-493A-ADAC-7CE0859BE7BF}" type="pres">
      <dgm:prSet presAssocID="{54AF4C49-1D10-4D3C-955D-D77F5485EAB0}" presName="connTx" presStyleLbl="parChTrans1D2" presStyleIdx="3" presStyleCnt="5"/>
      <dgm:spPr/>
    </dgm:pt>
    <dgm:pt modelId="{4B0C1ABF-8598-40D5-98D0-072CEDF03F3C}" type="pres">
      <dgm:prSet presAssocID="{9332E6EB-8D0C-4739-8DD0-741986ECBAFC}" presName="node" presStyleLbl="node1" presStyleIdx="3" presStyleCnt="5">
        <dgm:presLayoutVars>
          <dgm:bulletEnabled val="1"/>
        </dgm:presLayoutVars>
      </dgm:prSet>
      <dgm:spPr/>
    </dgm:pt>
    <dgm:pt modelId="{50EEA1FD-85E6-40DD-824C-797F884323C4}" type="pres">
      <dgm:prSet presAssocID="{9A9A83DC-51BD-4B5E-9F55-AF716D3F64F4}" presName="Name9" presStyleLbl="parChTrans1D2" presStyleIdx="4" presStyleCnt="5"/>
      <dgm:spPr/>
    </dgm:pt>
    <dgm:pt modelId="{676370E6-A899-4BFD-8168-8939DBCAE50A}" type="pres">
      <dgm:prSet presAssocID="{9A9A83DC-51BD-4B5E-9F55-AF716D3F64F4}" presName="connTx" presStyleLbl="parChTrans1D2" presStyleIdx="4" presStyleCnt="5"/>
      <dgm:spPr/>
    </dgm:pt>
    <dgm:pt modelId="{8635B8D6-774E-4E24-B087-766442E13795}" type="pres">
      <dgm:prSet presAssocID="{ED9C1113-754F-4114-9AFB-8D075FDCF1B4}" presName="node" presStyleLbl="node1" presStyleIdx="4" presStyleCnt="5">
        <dgm:presLayoutVars>
          <dgm:bulletEnabled val="1"/>
        </dgm:presLayoutVars>
      </dgm:prSet>
      <dgm:spPr/>
    </dgm:pt>
  </dgm:ptLst>
  <dgm:cxnLst>
    <dgm:cxn modelId="{946ADC04-6084-4A58-BDFD-0F100120B375}" type="presOf" srcId="{54AF4C49-1D10-4D3C-955D-D77F5485EAB0}" destId="{61F5E384-CA3F-40B0-BDAB-1908EE109293}" srcOrd="0" destOrd="0" presId="urn:microsoft.com/office/officeart/2005/8/layout/radial1"/>
    <dgm:cxn modelId="{9D0D520E-545C-49D3-8B12-B422554FA0DE}" type="presOf" srcId="{1CDAF45D-9C96-4794-8E4D-EBE69B555C79}" destId="{049E16B9-DD67-48E7-94CF-6C2AC5B16AEC}" srcOrd="1" destOrd="0" presId="urn:microsoft.com/office/officeart/2005/8/layout/radial1"/>
    <dgm:cxn modelId="{96A7C80F-1CE9-4E02-8821-D18E97D4D4F7}" type="presOf" srcId="{4B69DE75-D5CE-4FAF-8A92-2D2E8B90D4A5}" destId="{D07F339F-D318-459D-B463-29BDEA98E8AF}" srcOrd="0" destOrd="0" presId="urn:microsoft.com/office/officeart/2005/8/layout/radial1"/>
    <dgm:cxn modelId="{F4387E22-A69A-4749-AA0D-0483251BB589}" type="presOf" srcId="{3C1E4793-17A6-4FBB-9EA3-1522B90B3856}" destId="{95015C8E-71B2-4AA0-9F02-38FF95E9D69C}" srcOrd="0" destOrd="0" presId="urn:microsoft.com/office/officeart/2005/8/layout/radial1"/>
    <dgm:cxn modelId="{6DE0763B-1E7C-440A-8043-3DBF8530BB13}" srcId="{3C1E4793-17A6-4FBB-9EA3-1522B90B3856}" destId="{ED9C1113-754F-4114-9AFB-8D075FDCF1B4}" srcOrd="4" destOrd="0" parTransId="{9A9A83DC-51BD-4B5E-9F55-AF716D3F64F4}" sibTransId="{DDF9F09E-9E08-4EDE-A039-6A89B15A738B}"/>
    <dgm:cxn modelId="{C3A0E65B-79F4-4ECA-8E2F-46D851F946FC}" srcId="{3C1E4793-17A6-4FBB-9EA3-1522B90B3856}" destId="{4B69DE75-D5CE-4FAF-8A92-2D2E8B90D4A5}" srcOrd="0" destOrd="0" parTransId="{326751B7-C340-476D-B602-6B6AFF44CBB1}" sibTransId="{985A3EED-9464-4D44-9D8D-76167586EEE3}"/>
    <dgm:cxn modelId="{EFC2B248-6F5F-48BB-9342-D7ED15A5615E}" type="presOf" srcId="{35A6299F-D17D-4D6F-BC3D-7246CCA5AB75}" destId="{4DFF0190-0A71-4CEE-BF05-B694CDA8C58B}" srcOrd="0" destOrd="0" presId="urn:microsoft.com/office/officeart/2005/8/layout/radial1"/>
    <dgm:cxn modelId="{CB5F616D-E607-4EE1-9027-241FCABA9D47}" type="presOf" srcId="{326751B7-C340-476D-B602-6B6AFF44CBB1}" destId="{579E81E0-D493-4AB0-A1C6-524986AA5638}" srcOrd="0" destOrd="0" presId="urn:microsoft.com/office/officeart/2005/8/layout/radial1"/>
    <dgm:cxn modelId="{2CE0A454-4A44-4AC2-9968-D6E08F90F49D}" srcId="{3C1E4793-17A6-4FBB-9EA3-1522B90B3856}" destId="{86560B63-B6BB-41D4-8A77-8BA51194E46C}" srcOrd="1" destOrd="0" parTransId="{AC4146F2-65D3-4D9B-B0C8-B1856B9F2BFF}" sibTransId="{7D43C28D-E6C6-46CB-900A-EAD474172D8C}"/>
    <dgm:cxn modelId="{2F1E5D56-C86C-4131-BD7A-0D7BF129899C}" type="presOf" srcId="{9A9A83DC-51BD-4B5E-9F55-AF716D3F64F4}" destId="{50EEA1FD-85E6-40DD-824C-797F884323C4}" srcOrd="0" destOrd="0" presId="urn:microsoft.com/office/officeart/2005/8/layout/radial1"/>
    <dgm:cxn modelId="{BED32AA8-A10A-4CED-A2CA-37E8E505FBE4}" type="presOf" srcId="{AC4146F2-65D3-4D9B-B0C8-B1856B9F2BFF}" destId="{4453664A-D712-4BCD-8E74-C41CDB331F8D}" srcOrd="0" destOrd="0" presId="urn:microsoft.com/office/officeart/2005/8/layout/radial1"/>
    <dgm:cxn modelId="{504405AD-5DCC-4009-8B8A-C9D177C3B2B5}" type="presOf" srcId="{9A9A83DC-51BD-4B5E-9F55-AF716D3F64F4}" destId="{676370E6-A899-4BFD-8168-8939DBCAE50A}" srcOrd="1" destOrd="0" presId="urn:microsoft.com/office/officeart/2005/8/layout/radial1"/>
    <dgm:cxn modelId="{3F8ADDB3-921D-4FFB-920C-55532671B9BA}" type="presOf" srcId="{AC4146F2-65D3-4D9B-B0C8-B1856B9F2BFF}" destId="{48A3247B-CF53-4E38-B34B-C51A9F4B3F89}" srcOrd="1" destOrd="0" presId="urn:microsoft.com/office/officeart/2005/8/layout/radial1"/>
    <dgm:cxn modelId="{57D39FB6-C7F9-44D2-B1D8-B718FF4B8D9F}" type="presOf" srcId="{54AF4C49-1D10-4D3C-955D-D77F5485EAB0}" destId="{CE977F09-4653-493A-ADAC-7CE0859BE7BF}" srcOrd="1" destOrd="0" presId="urn:microsoft.com/office/officeart/2005/8/layout/radial1"/>
    <dgm:cxn modelId="{37B8DCCC-C30E-4B18-9043-D07CBFBC034B}" srcId="{3C1E4793-17A6-4FBB-9EA3-1522B90B3856}" destId="{35A6299F-D17D-4D6F-BC3D-7246CCA5AB75}" srcOrd="2" destOrd="0" parTransId="{1CDAF45D-9C96-4794-8E4D-EBE69B555C79}" sibTransId="{F81099D2-56A6-4196-8B78-5872F233D233}"/>
    <dgm:cxn modelId="{75116CD3-1E6F-4396-AED2-5E9D9FBF3D4B}" type="presOf" srcId="{86560B63-B6BB-41D4-8A77-8BA51194E46C}" destId="{07545FA9-9296-49A2-B13A-1160DC7FB0E6}" srcOrd="0" destOrd="0" presId="urn:microsoft.com/office/officeart/2005/8/layout/radial1"/>
    <dgm:cxn modelId="{F32803D4-7FEF-4492-A3EA-DEC3D9416986}" type="presOf" srcId="{326751B7-C340-476D-B602-6B6AFF44CBB1}" destId="{1F6A5C3D-A93F-4CFD-B517-1A85D071590D}" srcOrd="1" destOrd="0" presId="urn:microsoft.com/office/officeart/2005/8/layout/radial1"/>
    <dgm:cxn modelId="{174D4AD8-E353-448D-864C-8C527F91C2C9}" srcId="{9599F6D5-D40D-4A30-BB83-D902323465C7}" destId="{3C1E4793-17A6-4FBB-9EA3-1522B90B3856}" srcOrd="0" destOrd="0" parTransId="{6B56798C-CA8D-4C30-BBD6-20EA77CF4572}" sibTransId="{BC12D848-C19B-4C48-8A50-CB2319EE95F9}"/>
    <dgm:cxn modelId="{48846BEB-4076-4BFE-A4ED-84E650D0866A}" type="presOf" srcId="{9599F6D5-D40D-4A30-BB83-D902323465C7}" destId="{3B8296ED-148A-4768-A0C2-12E8066E48C4}" srcOrd="0" destOrd="0" presId="urn:microsoft.com/office/officeart/2005/8/layout/radial1"/>
    <dgm:cxn modelId="{63F52DED-26CE-42B6-B275-68C93884A597}" type="presOf" srcId="{9332E6EB-8D0C-4739-8DD0-741986ECBAFC}" destId="{4B0C1ABF-8598-40D5-98D0-072CEDF03F3C}" srcOrd="0" destOrd="0" presId="urn:microsoft.com/office/officeart/2005/8/layout/radial1"/>
    <dgm:cxn modelId="{936DDAF1-A5E5-4927-BC26-EA6242FCEA10}" srcId="{3C1E4793-17A6-4FBB-9EA3-1522B90B3856}" destId="{9332E6EB-8D0C-4739-8DD0-741986ECBAFC}" srcOrd="3" destOrd="0" parTransId="{54AF4C49-1D10-4D3C-955D-D77F5485EAB0}" sibTransId="{68A6FD97-8AA2-489F-8BFF-A18BB1C77283}"/>
    <dgm:cxn modelId="{0249BCF5-ED76-49E5-B0C6-9467F231530C}" type="presOf" srcId="{ED9C1113-754F-4114-9AFB-8D075FDCF1B4}" destId="{8635B8D6-774E-4E24-B087-766442E13795}" srcOrd="0" destOrd="0" presId="urn:microsoft.com/office/officeart/2005/8/layout/radial1"/>
    <dgm:cxn modelId="{014B85FB-01E6-44B6-BE7F-85A4E49B22D4}" type="presOf" srcId="{1CDAF45D-9C96-4794-8E4D-EBE69B555C79}" destId="{41EB9A20-FADD-416B-A146-27073504567F}" srcOrd="0" destOrd="0" presId="urn:microsoft.com/office/officeart/2005/8/layout/radial1"/>
    <dgm:cxn modelId="{ABC4A5D1-E62D-4A4C-A734-68E234F543FA}" type="presParOf" srcId="{3B8296ED-148A-4768-A0C2-12E8066E48C4}" destId="{95015C8E-71B2-4AA0-9F02-38FF95E9D69C}" srcOrd="0" destOrd="0" presId="urn:microsoft.com/office/officeart/2005/8/layout/radial1"/>
    <dgm:cxn modelId="{B0BB9EED-03E3-4E28-8032-49B4DFDEE637}" type="presParOf" srcId="{3B8296ED-148A-4768-A0C2-12E8066E48C4}" destId="{579E81E0-D493-4AB0-A1C6-524986AA5638}" srcOrd="1" destOrd="0" presId="urn:microsoft.com/office/officeart/2005/8/layout/radial1"/>
    <dgm:cxn modelId="{E644A96D-0166-4CC2-800B-5D1B6E3533DE}" type="presParOf" srcId="{579E81E0-D493-4AB0-A1C6-524986AA5638}" destId="{1F6A5C3D-A93F-4CFD-B517-1A85D071590D}" srcOrd="0" destOrd="0" presId="urn:microsoft.com/office/officeart/2005/8/layout/radial1"/>
    <dgm:cxn modelId="{92D8E207-5292-4537-985E-25BDAA95DF02}" type="presParOf" srcId="{3B8296ED-148A-4768-A0C2-12E8066E48C4}" destId="{D07F339F-D318-459D-B463-29BDEA98E8AF}" srcOrd="2" destOrd="0" presId="urn:microsoft.com/office/officeart/2005/8/layout/radial1"/>
    <dgm:cxn modelId="{C1C9C262-AFEE-496D-B671-B0D69DE096FD}" type="presParOf" srcId="{3B8296ED-148A-4768-A0C2-12E8066E48C4}" destId="{4453664A-D712-4BCD-8E74-C41CDB331F8D}" srcOrd="3" destOrd="0" presId="urn:microsoft.com/office/officeart/2005/8/layout/radial1"/>
    <dgm:cxn modelId="{3AA6C36E-95E4-4275-A081-5A8E51BF4A1F}" type="presParOf" srcId="{4453664A-D712-4BCD-8E74-C41CDB331F8D}" destId="{48A3247B-CF53-4E38-B34B-C51A9F4B3F89}" srcOrd="0" destOrd="0" presId="urn:microsoft.com/office/officeart/2005/8/layout/radial1"/>
    <dgm:cxn modelId="{34060E1C-4AD1-4CFD-A5C9-609611C99236}" type="presParOf" srcId="{3B8296ED-148A-4768-A0C2-12E8066E48C4}" destId="{07545FA9-9296-49A2-B13A-1160DC7FB0E6}" srcOrd="4" destOrd="0" presId="urn:microsoft.com/office/officeart/2005/8/layout/radial1"/>
    <dgm:cxn modelId="{5B1DA28B-A327-4F44-9047-DB1C5471939D}" type="presParOf" srcId="{3B8296ED-148A-4768-A0C2-12E8066E48C4}" destId="{41EB9A20-FADD-416B-A146-27073504567F}" srcOrd="5" destOrd="0" presId="urn:microsoft.com/office/officeart/2005/8/layout/radial1"/>
    <dgm:cxn modelId="{5937B738-5B23-4EA9-8E99-30B68F9CD776}" type="presParOf" srcId="{41EB9A20-FADD-416B-A146-27073504567F}" destId="{049E16B9-DD67-48E7-94CF-6C2AC5B16AEC}" srcOrd="0" destOrd="0" presId="urn:microsoft.com/office/officeart/2005/8/layout/radial1"/>
    <dgm:cxn modelId="{90200DB9-0464-40DF-AEF0-C041CC9C23E2}" type="presParOf" srcId="{3B8296ED-148A-4768-A0C2-12E8066E48C4}" destId="{4DFF0190-0A71-4CEE-BF05-B694CDA8C58B}" srcOrd="6" destOrd="0" presId="urn:microsoft.com/office/officeart/2005/8/layout/radial1"/>
    <dgm:cxn modelId="{9ABC5429-CE9C-40B7-8A40-D5B7282CFA3C}" type="presParOf" srcId="{3B8296ED-148A-4768-A0C2-12E8066E48C4}" destId="{61F5E384-CA3F-40B0-BDAB-1908EE109293}" srcOrd="7" destOrd="0" presId="urn:microsoft.com/office/officeart/2005/8/layout/radial1"/>
    <dgm:cxn modelId="{CEE5F23D-ADBC-480C-A5EE-E11A120823C7}" type="presParOf" srcId="{61F5E384-CA3F-40B0-BDAB-1908EE109293}" destId="{CE977F09-4653-493A-ADAC-7CE0859BE7BF}" srcOrd="0" destOrd="0" presId="urn:microsoft.com/office/officeart/2005/8/layout/radial1"/>
    <dgm:cxn modelId="{3F277D09-820F-4C6D-97E4-87166C81AB54}" type="presParOf" srcId="{3B8296ED-148A-4768-A0C2-12E8066E48C4}" destId="{4B0C1ABF-8598-40D5-98D0-072CEDF03F3C}" srcOrd="8" destOrd="0" presId="urn:microsoft.com/office/officeart/2005/8/layout/radial1"/>
    <dgm:cxn modelId="{4A5DC692-5ED2-43FA-B1C6-D977B3C30F78}" type="presParOf" srcId="{3B8296ED-148A-4768-A0C2-12E8066E48C4}" destId="{50EEA1FD-85E6-40DD-824C-797F884323C4}" srcOrd="9" destOrd="0" presId="urn:microsoft.com/office/officeart/2005/8/layout/radial1"/>
    <dgm:cxn modelId="{302E0C24-96FF-4B7C-A2EF-07CC1D386697}" type="presParOf" srcId="{50EEA1FD-85E6-40DD-824C-797F884323C4}" destId="{676370E6-A899-4BFD-8168-8939DBCAE50A}" srcOrd="0" destOrd="0" presId="urn:microsoft.com/office/officeart/2005/8/layout/radial1"/>
    <dgm:cxn modelId="{483D81BD-4D90-47F9-B286-6308DF87B273}" type="presParOf" srcId="{3B8296ED-148A-4768-A0C2-12E8066E48C4}" destId="{8635B8D6-774E-4E24-B087-766442E13795}" srcOrd="10" destOrd="0" presId="urn:microsoft.com/office/officeart/2005/8/layout/radial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015C8E-71B2-4AA0-9F02-38FF95E9D69C}">
      <dsp:nvSpPr>
        <dsp:cNvPr id="0" name=""/>
        <dsp:cNvSpPr/>
      </dsp:nvSpPr>
      <dsp:spPr>
        <a:xfrm>
          <a:off x="3316719" y="2029399"/>
          <a:ext cx="1602661" cy="1602661"/>
        </a:xfrm>
        <a:prstGeom prst="ellips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da-DK" sz="2800" kern="1200"/>
            <a:t>Social</a:t>
          </a:r>
          <a:endParaRPr lang="da-DK" sz="2800" kern="1200" dirty="0"/>
        </a:p>
      </dsp:txBody>
      <dsp:txXfrm>
        <a:off x="3551423" y="2264103"/>
        <a:ext cx="1133253" cy="1133253"/>
      </dsp:txXfrm>
    </dsp:sp>
    <dsp:sp modelId="{579E81E0-D493-4AB0-A1C6-524986AA5638}">
      <dsp:nvSpPr>
        <dsp:cNvPr id="0" name=""/>
        <dsp:cNvSpPr/>
      </dsp:nvSpPr>
      <dsp:spPr>
        <a:xfrm rot="16107533">
          <a:off x="3887493" y="1808485"/>
          <a:ext cx="407062" cy="35492"/>
        </a:xfrm>
        <a:custGeom>
          <a:avLst/>
          <a:gdLst/>
          <a:ahLst/>
          <a:cxnLst/>
          <a:rect l="0" t="0" r="0" b="0"/>
          <a:pathLst>
            <a:path>
              <a:moveTo>
                <a:pt x="0" y="17746"/>
              </a:moveTo>
              <a:lnTo>
                <a:pt x="407062" y="17746"/>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da-DK" sz="1400" kern="1200"/>
        </a:p>
      </dsp:txBody>
      <dsp:txXfrm rot="10800000">
        <a:off x="4080848" y="1816055"/>
        <a:ext cx="20353" cy="20353"/>
      </dsp:txXfrm>
    </dsp:sp>
    <dsp:sp modelId="{D07F339F-D318-459D-B463-29BDEA98E8AF}">
      <dsp:nvSpPr>
        <dsp:cNvPr id="0" name=""/>
        <dsp:cNvSpPr/>
      </dsp:nvSpPr>
      <dsp:spPr>
        <a:xfrm>
          <a:off x="3262669" y="20402"/>
          <a:ext cx="1602661" cy="1602661"/>
        </a:xfrm>
        <a:prstGeom prst="ellipse">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da-DK" sz="1400" kern="1200"/>
            <a:t>Arbejdsmiljø og sundhed</a:t>
          </a:r>
          <a:endParaRPr lang="da-DK" sz="1400" kern="1200" dirty="0"/>
        </a:p>
      </dsp:txBody>
      <dsp:txXfrm>
        <a:off x="3497373" y="255106"/>
        <a:ext cx="1133253" cy="1133253"/>
      </dsp:txXfrm>
    </dsp:sp>
    <dsp:sp modelId="{4453664A-D712-4BCD-8E74-C41CDB331F8D}">
      <dsp:nvSpPr>
        <dsp:cNvPr id="0" name=""/>
        <dsp:cNvSpPr/>
      </dsp:nvSpPr>
      <dsp:spPr>
        <a:xfrm rot="20618023">
          <a:off x="4878613" y="2529484"/>
          <a:ext cx="409564" cy="35492"/>
        </a:xfrm>
        <a:custGeom>
          <a:avLst/>
          <a:gdLst/>
          <a:ahLst/>
          <a:cxnLst/>
          <a:rect l="0" t="0" r="0" b="0"/>
          <a:pathLst>
            <a:path>
              <a:moveTo>
                <a:pt x="0" y="17746"/>
              </a:moveTo>
              <a:lnTo>
                <a:pt x="409564" y="17746"/>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da-DK" sz="1400" kern="1200"/>
        </a:p>
      </dsp:txBody>
      <dsp:txXfrm>
        <a:off x="5073156" y="2536991"/>
        <a:ext cx="20478" cy="20478"/>
      </dsp:txXfrm>
    </dsp:sp>
    <dsp:sp modelId="{07545FA9-9296-49A2-B13A-1160DC7FB0E6}">
      <dsp:nvSpPr>
        <dsp:cNvPr id="0" name=""/>
        <dsp:cNvSpPr/>
      </dsp:nvSpPr>
      <dsp:spPr>
        <a:xfrm>
          <a:off x="5247409" y="1462400"/>
          <a:ext cx="1602661" cy="1602661"/>
        </a:xfrm>
        <a:prstGeom prst="ellipse">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da-DK" sz="1400" kern="1200"/>
            <a:t>Lokalsamfundets sundhed</a:t>
          </a:r>
          <a:endParaRPr lang="da-DK" sz="1400" kern="1200" dirty="0"/>
        </a:p>
      </dsp:txBody>
      <dsp:txXfrm>
        <a:off x="5482113" y="1697104"/>
        <a:ext cx="1133253" cy="1133253"/>
      </dsp:txXfrm>
    </dsp:sp>
    <dsp:sp modelId="{41EB9A20-FADD-416B-A146-27073504567F}">
      <dsp:nvSpPr>
        <dsp:cNvPr id="0" name=""/>
        <dsp:cNvSpPr/>
      </dsp:nvSpPr>
      <dsp:spPr>
        <a:xfrm rot="3385183">
          <a:off x="4445670" y="3696086"/>
          <a:ext cx="517346" cy="35492"/>
        </a:xfrm>
        <a:custGeom>
          <a:avLst/>
          <a:gdLst/>
          <a:ahLst/>
          <a:cxnLst/>
          <a:rect l="0" t="0" r="0" b="0"/>
          <a:pathLst>
            <a:path>
              <a:moveTo>
                <a:pt x="0" y="17746"/>
              </a:moveTo>
              <a:lnTo>
                <a:pt x="517346" y="17746"/>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da-DK" sz="1400" kern="1200"/>
        </a:p>
      </dsp:txBody>
      <dsp:txXfrm>
        <a:off x="4691409" y="3700898"/>
        <a:ext cx="25867" cy="25867"/>
      </dsp:txXfrm>
    </dsp:sp>
    <dsp:sp modelId="{4DFF0190-0A71-4CEE-BF05-B694CDA8C58B}">
      <dsp:nvSpPr>
        <dsp:cNvPr id="0" name=""/>
        <dsp:cNvSpPr/>
      </dsp:nvSpPr>
      <dsp:spPr>
        <a:xfrm>
          <a:off x="4489306" y="3795603"/>
          <a:ext cx="1602661" cy="1602661"/>
        </a:xfrm>
        <a:prstGeom prst="ellipse">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da-DK" sz="1400" kern="1200"/>
            <a:t>Ressourceef-fektivitet</a:t>
          </a:r>
          <a:endParaRPr lang="da-DK" sz="1400" kern="1200" dirty="0"/>
        </a:p>
      </dsp:txBody>
      <dsp:txXfrm>
        <a:off x="4724010" y="4030307"/>
        <a:ext cx="1133253" cy="1133253"/>
      </dsp:txXfrm>
    </dsp:sp>
    <dsp:sp modelId="{61F5E384-CA3F-40B0-BDAB-1908EE109293}">
      <dsp:nvSpPr>
        <dsp:cNvPr id="0" name=""/>
        <dsp:cNvSpPr/>
      </dsp:nvSpPr>
      <dsp:spPr>
        <a:xfrm rot="7556769">
          <a:off x="3188208" y="3696086"/>
          <a:ext cx="578996" cy="35492"/>
        </a:xfrm>
        <a:custGeom>
          <a:avLst/>
          <a:gdLst/>
          <a:ahLst/>
          <a:cxnLst/>
          <a:rect l="0" t="0" r="0" b="0"/>
          <a:pathLst>
            <a:path>
              <a:moveTo>
                <a:pt x="0" y="17746"/>
              </a:moveTo>
              <a:lnTo>
                <a:pt x="578996" y="17746"/>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da-DK" sz="1400" kern="1200"/>
        </a:p>
      </dsp:txBody>
      <dsp:txXfrm rot="10800000">
        <a:off x="3463231" y="3699357"/>
        <a:ext cx="28949" cy="28949"/>
      </dsp:txXfrm>
    </dsp:sp>
    <dsp:sp modelId="{4B0C1ABF-8598-40D5-98D0-072CEDF03F3C}">
      <dsp:nvSpPr>
        <dsp:cNvPr id="0" name=""/>
        <dsp:cNvSpPr/>
      </dsp:nvSpPr>
      <dsp:spPr>
        <a:xfrm>
          <a:off x="2036031" y="3795603"/>
          <a:ext cx="1602661" cy="1602661"/>
        </a:xfrm>
        <a:prstGeom prst="ellipse">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da-DK" sz="1400" kern="1200"/>
            <a:t>Socioøkonomiske fordele</a:t>
          </a:r>
          <a:endParaRPr lang="da-DK" sz="1400" kern="1200" dirty="0"/>
        </a:p>
      </dsp:txBody>
      <dsp:txXfrm>
        <a:off x="2270735" y="4030307"/>
        <a:ext cx="1133253" cy="1133253"/>
      </dsp:txXfrm>
    </dsp:sp>
    <dsp:sp modelId="{50EEA1FD-85E6-40DD-824C-797F884323C4}">
      <dsp:nvSpPr>
        <dsp:cNvPr id="0" name=""/>
        <dsp:cNvSpPr/>
      </dsp:nvSpPr>
      <dsp:spPr>
        <a:xfrm rot="11732493">
          <a:off x="2841903" y="2529484"/>
          <a:ext cx="513503" cy="35492"/>
        </a:xfrm>
        <a:custGeom>
          <a:avLst/>
          <a:gdLst/>
          <a:ahLst/>
          <a:cxnLst/>
          <a:rect l="0" t="0" r="0" b="0"/>
          <a:pathLst>
            <a:path>
              <a:moveTo>
                <a:pt x="0" y="17746"/>
              </a:moveTo>
              <a:lnTo>
                <a:pt x="513503" y="17746"/>
              </a:lnTo>
            </a:path>
          </a:pathLst>
        </a:cu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622300">
            <a:lnSpc>
              <a:spcPct val="90000"/>
            </a:lnSpc>
            <a:spcBef>
              <a:spcPct val="0"/>
            </a:spcBef>
            <a:spcAft>
              <a:spcPct val="35000"/>
            </a:spcAft>
            <a:buNone/>
          </a:pPr>
          <a:endParaRPr lang="da-DK" sz="1400" kern="1200"/>
        </a:p>
      </dsp:txBody>
      <dsp:txXfrm rot="10800000">
        <a:off x="3085817" y="2534393"/>
        <a:ext cx="25675" cy="25675"/>
      </dsp:txXfrm>
    </dsp:sp>
    <dsp:sp modelId="{8635B8D6-774E-4E24-B087-766442E13795}">
      <dsp:nvSpPr>
        <dsp:cNvPr id="0" name=""/>
        <dsp:cNvSpPr/>
      </dsp:nvSpPr>
      <dsp:spPr>
        <a:xfrm>
          <a:off x="1277928" y="1462400"/>
          <a:ext cx="1602661" cy="1602661"/>
        </a:xfrm>
        <a:prstGeom prst="ellipse">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da-DK" sz="1400" kern="1200"/>
            <a:t>Bevidsthed og uddannelse</a:t>
          </a:r>
          <a:endParaRPr lang="da-DK" sz="1400" kern="1200" dirty="0"/>
        </a:p>
      </dsp:txBody>
      <dsp:txXfrm>
        <a:off x="1512632" y="1697104"/>
        <a:ext cx="1133253" cy="1133253"/>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BA000980-7EBE-4484-AA82-85094197D417}" type="datetimeFigureOut">
              <a:rPr lang="da-DK" smtClean="0"/>
              <a:t>29-06-2023</a:t>
            </a:fld>
            <a:endParaRPr lang="da-DK"/>
          </a:p>
        </p:txBody>
      </p:sp>
      <p:sp>
        <p:nvSpPr>
          <p:cNvPr id="4" name="Pladsholder til slidebille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E1E5E87-FD3A-4029-B05C-7D92ADA14781}" type="slidenum">
              <a:rPr lang="da-DK" smtClean="0"/>
              <a:t>‹nr.›</a:t>
            </a:fld>
            <a:endParaRPr lang="da-DK"/>
          </a:p>
        </p:txBody>
      </p:sp>
    </p:spTree>
    <p:extLst>
      <p:ext uri="{BB962C8B-B14F-4D97-AF65-F5344CB8AC3E}">
        <p14:creationId xmlns:p14="http://schemas.microsoft.com/office/powerpoint/2010/main" val="17758526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bfa-ba.dk/tekniske-hjaelpemidler/"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b="0" i="0" dirty="0">
                <a:solidFill>
                  <a:srgbClr val="374151"/>
                </a:solidFill>
                <a:effectLst/>
                <a:latin typeface="Söhne"/>
              </a:rPr>
              <a:t>Social bæredygtighed er for mange et ukendt begreb. Derfor arbejder vi i denne session med at se på, hvordan social bæredygtighed og håndtering af restprodukter på byggepladsen hænger sammen.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0" i="0" dirty="0">
              <a:solidFill>
                <a:srgbClr val="374151"/>
              </a:solidFill>
              <a:effectLst/>
              <a:latin typeface="Söhne"/>
            </a:endParaRPr>
          </a:p>
          <a:p>
            <a:r>
              <a:rPr lang="da-DK" dirty="0"/>
              <a:t>Det er svært at skille den sociale dimension af bæredygtighed ad, da mange parametre påvirker flere forskellige sociale områder. Som eksempel kan der argumenteres for at undgåelse af farlige stoffer i byggeriet, er bedst for den udførende håndværker, men på samme tid er det også bedst for brugeren af det færdige byggeri. På den ene side er det en faktor, som er relevant for arbejdsmiljø, mens det også er en faktor for kvaliteten af indeklimaet for brugeren. </a:t>
            </a:r>
          </a:p>
          <a:p>
            <a:endParaRPr lang="da-DK" dirty="0"/>
          </a:p>
          <a:p>
            <a:r>
              <a:rPr lang="da-DK" dirty="0"/>
              <a:t>Undgåelse af farlige stoffer, giver ikke automatisk et godt arbejdsmiljø, da der også er mange andre faktorer, som er med til at skabe et godt arbejdsmiljø (f.eks. undgå af tunge løft, ensidigt arbejde, etc.), men det er et væsentligt bidrag til det gode arbejdsmiljø, som igen er en del af den sociale bæredygtighed. På samme måde kan der også argumenteres for, at undgå farlige stoffer ej heller garantere et godt indeklima, men det bidrager væsentligt til det.</a:t>
            </a:r>
          </a:p>
          <a:p>
            <a:endParaRPr lang="da-DK" dirty="0"/>
          </a:p>
          <a:p>
            <a:r>
              <a:rPr lang="da-DK" dirty="0"/>
              <a:t>Der vil der vil der i de følgende være eksempler på ting man kan være opmærksom på i jagten på en mere social bæredygtig udførelse og håndtering af restprodukter på byggepladsen, og man bør have i mente at nogle af eksemplerne har både primær, sekundær og tertiære påvirkninger på den sociale bæredygtighed.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0" i="0" dirty="0">
              <a:solidFill>
                <a:srgbClr val="374151"/>
              </a:solidFill>
              <a:effectLst/>
              <a:latin typeface="Söhne"/>
            </a:endParaRPr>
          </a:p>
          <a:p>
            <a:endParaRPr lang="da-DK" dirty="0"/>
          </a:p>
        </p:txBody>
      </p:sp>
      <p:sp>
        <p:nvSpPr>
          <p:cNvPr id="4" name="Pladsholder til slidenummer 3"/>
          <p:cNvSpPr>
            <a:spLocks noGrp="1"/>
          </p:cNvSpPr>
          <p:nvPr>
            <p:ph type="sldNum" sz="quarter" idx="5"/>
          </p:nvPr>
        </p:nvSpPr>
        <p:spPr/>
        <p:txBody>
          <a:bodyPr/>
          <a:lstStyle/>
          <a:p>
            <a:fld id="{4E1E5E87-FD3A-4029-B05C-7D92ADA14781}" type="slidenum">
              <a:rPr lang="da-DK" smtClean="0"/>
              <a:t>1</a:t>
            </a:fld>
            <a:endParaRPr lang="da-DK"/>
          </a:p>
        </p:txBody>
      </p:sp>
    </p:spTree>
    <p:extLst>
      <p:ext uri="{BB962C8B-B14F-4D97-AF65-F5344CB8AC3E}">
        <p14:creationId xmlns:p14="http://schemas.microsoft.com/office/powerpoint/2010/main" val="9490893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b="0" i="0" dirty="0">
                <a:solidFill>
                  <a:srgbClr val="374151"/>
                </a:solidFill>
                <a:effectLst/>
                <a:latin typeface="Söhne"/>
              </a:rPr>
              <a:t>God håndtering af restprodukter har en væsentlig betydning for den sociale bæredygtighed i byggeriet på flere måder:</a:t>
            </a:r>
          </a:p>
          <a:p>
            <a:pPr algn="l"/>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Arbejdsmiljø og sundhed: En effektiv håndtering af restprodukter bidrager til et bedre arbejdsmiljø og beskytter arbejdstagernes sundhed. Håndtering af farlige rest produkter på en sikker og korrekt måde reducerer risikoen for eksponering for skadelige stoffer og forurenende stoffer, hvilket kan påvirke arbejdstagernes helbred negativt.</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Lokalsamfundets sundhed: God håndtering af restprodukter sikrer, at affaldet ikke udgør en trussel mod det omkringliggende miljø og lokalsamfundet. Dette omfatter korrekt bortskaffelse af farlige materialer, begrænsning af forurening af jord, vand og luft samt forebyggelse af skadelige sundhedseffekter for beboere i nærområdet.</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Ressourceeffektivitet: Effektiv håndtering af restprodukter fremmer ressourceeffektivitet og cirkulær økonomi. Genanvendelse, genbrug og materialegenvinding af restprodukter fra byggeriet reducerer behovet for råmaterialer og minimerer miljøbelastningen ved udvinding af nye ressourcer. Dette bidrager til at bevare naturressourcerne og mindsker samfundets afhængighed af begrænsede materialer.</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Socioøkonomiske fordele: En velfungerende håndtering af restprodukter kan skabe arbejdspladser og økonomiske muligheder. Genanvendelses- og genbrugsindustrier kan bidrage til at skabe nye jobmuligheder og fremme den lokale økonomi. Desuden kan genbrug af byggematerialer gøre byggeriet mere økonomisk overkommeligt og tilgængeligt for samfundets bredeste lag.</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Bevidsthed og uddannelse: Håndtering af restprodukter i byggeriet giver mulighed for at øge bevidstheden om miljømæssige og sociale spørgsmål. Ved at implementere effektive affaldshåndteringspraksis og fremme uddannelse inden for bæredygtigt byggeri kan byggebranchen bidrage til at opbygge viden og ændre adfærd i retning af mere bæredygtige praksisser.</a:t>
            </a:r>
          </a:p>
          <a:p>
            <a:pPr algn="l">
              <a:buFont typeface="+mj-lt"/>
              <a:buAutoNum type="arabicPeriod"/>
            </a:pPr>
            <a:endParaRPr lang="da-DK" b="0" i="0" dirty="0">
              <a:solidFill>
                <a:srgbClr val="374151"/>
              </a:solidFill>
              <a:effectLst/>
              <a:latin typeface="Söhne"/>
            </a:endParaRPr>
          </a:p>
          <a:p>
            <a:pPr algn="l"/>
            <a:r>
              <a:rPr lang="da-DK" b="0" i="0" dirty="0">
                <a:solidFill>
                  <a:srgbClr val="374151"/>
                </a:solidFill>
                <a:effectLst/>
                <a:latin typeface="Söhne"/>
              </a:rPr>
              <a:t>En integreret tilgang til god håndtering af restprodukter, der omfatter reduktion af mængderne, sortering, genanvendelse og forsvarlig bortskaffelse, er afgørende for at fremme den sociale bæredygtighed i byggeriet. Det indebærer et samarbejde mellem bygherrer, entreprenører, myndigheder og samfundet som helhed for at opnå de ønskede resultater.</a:t>
            </a:r>
          </a:p>
          <a:p>
            <a:endParaRPr lang="da-DK" dirty="0"/>
          </a:p>
        </p:txBody>
      </p:sp>
      <p:sp>
        <p:nvSpPr>
          <p:cNvPr id="4" name="Pladsholder til slidenummer 3"/>
          <p:cNvSpPr>
            <a:spLocks noGrp="1"/>
          </p:cNvSpPr>
          <p:nvPr>
            <p:ph type="sldNum" sz="quarter" idx="5"/>
          </p:nvPr>
        </p:nvSpPr>
        <p:spPr/>
        <p:txBody>
          <a:bodyPr/>
          <a:lstStyle/>
          <a:p>
            <a:fld id="{4E1E5E87-FD3A-4029-B05C-7D92ADA14781}" type="slidenum">
              <a:rPr lang="da-DK" smtClean="0"/>
              <a:t>2</a:t>
            </a:fld>
            <a:endParaRPr lang="da-DK"/>
          </a:p>
        </p:txBody>
      </p:sp>
    </p:spTree>
    <p:extLst>
      <p:ext uri="{BB962C8B-B14F-4D97-AF65-F5344CB8AC3E}">
        <p14:creationId xmlns:p14="http://schemas.microsoft.com/office/powerpoint/2010/main" val="11430954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b="0" i="0" dirty="0">
                <a:solidFill>
                  <a:srgbClr val="374151"/>
                </a:solidFill>
                <a:effectLst/>
                <a:latin typeface="Söhne"/>
              </a:rPr>
              <a:t>En god start på et håndteringen af restprodukter på byggepladsen er at finde ud af om de konstruktioner, der skal udføres kan, kan udføres af produkter, som giver restprodukter, der er nemme at håndtere efterfølgende. Her kan det være en ide at kigge på blandt andet sikkerhedsdatablade, som give indikationer om indholdet af farlige stoffer. Dette er kun relevant i fase, hvor der indbygges nye materialer. Gælder altså ikke for nedbrydningsarbejde.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0" i="0" dirty="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b="1" i="0" dirty="0">
                <a:solidFill>
                  <a:srgbClr val="374151"/>
                </a:solidFill>
                <a:effectLst/>
                <a:latin typeface="Söhne"/>
              </a:rPr>
              <a:t>Lovgivning:</a:t>
            </a:r>
          </a:p>
          <a:p>
            <a:pPr marL="0" marR="0" lvl="0" indent="0" algn="l" defTabSz="914400" rtl="0" eaLnBrk="1" fontAlgn="auto" latinLnBrk="0" hangingPunct="1">
              <a:lnSpc>
                <a:spcPct val="100000"/>
              </a:lnSpc>
              <a:spcBef>
                <a:spcPts val="0"/>
              </a:spcBef>
              <a:spcAft>
                <a:spcPts val="0"/>
              </a:spcAft>
              <a:buClrTx/>
              <a:buSzTx/>
              <a:buFontTx/>
              <a:buNone/>
              <a:tabLst/>
              <a:defRPr/>
            </a:pPr>
            <a:r>
              <a:rPr lang="da-DK" b="0" i="0" dirty="0">
                <a:solidFill>
                  <a:srgbClr val="212529"/>
                </a:solidFill>
                <a:effectLst/>
                <a:latin typeface="Questa-Regular"/>
              </a:rPr>
              <a:t>Fra ‘Bekendtgørelse om særlige pligter for fremstillere, leverandører og importører m.v. af stoffer og materialer efter lov om arbejdsmiljø’</a:t>
            </a:r>
            <a:endParaRPr lang="da-DK" b="0" i="0" dirty="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b="0" i="0" dirty="0">
                <a:solidFill>
                  <a:srgbClr val="374151"/>
                </a:solidFill>
                <a:effectLst/>
                <a:latin typeface="Söhne"/>
              </a:rPr>
              <a:t>Paragraf 14 fastslår, at tekniske datablade og lignende dokumenter, der indeholder oplysninger om farlige stoffer og materialer, skal indeholde alle væsentlige oplysninger om stoffets eller materialets virkning på sikkerheden og sundheden på arbejdspladsen. Med andre ord skal disse dokumenter give detaljerede oplysninger om de potentielle risici ved håndtering eller eksponering for disse farlige stoffer eller materialer.</a:t>
            </a:r>
          </a:p>
          <a:p>
            <a:endParaRPr lang="da-DK" dirty="0"/>
          </a:p>
        </p:txBody>
      </p:sp>
      <p:sp>
        <p:nvSpPr>
          <p:cNvPr id="4" name="Pladsholder til slidenummer 3"/>
          <p:cNvSpPr>
            <a:spLocks noGrp="1"/>
          </p:cNvSpPr>
          <p:nvPr>
            <p:ph type="sldNum" sz="quarter" idx="5"/>
          </p:nvPr>
        </p:nvSpPr>
        <p:spPr/>
        <p:txBody>
          <a:bodyPr/>
          <a:lstStyle/>
          <a:p>
            <a:fld id="{4E1E5E87-FD3A-4029-B05C-7D92ADA14781}" type="slidenum">
              <a:rPr lang="da-DK" smtClean="0"/>
              <a:t>3</a:t>
            </a:fld>
            <a:endParaRPr lang="da-DK"/>
          </a:p>
        </p:txBody>
      </p:sp>
    </p:spTree>
    <p:extLst>
      <p:ext uri="{BB962C8B-B14F-4D97-AF65-F5344CB8AC3E}">
        <p14:creationId xmlns:p14="http://schemas.microsoft.com/office/powerpoint/2010/main" val="23953186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b="1" i="0" dirty="0">
                <a:solidFill>
                  <a:srgbClr val="374151"/>
                </a:solidFill>
                <a:effectLst/>
                <a:latin typeface="Söhne"/>
              </a:rPr>
              <a:t>H- og P-sætninger</a:t>
            </a:r>
          </a:p>
          <a:p>
            <a:pPr marL="0" marR="0" lvl="0" indent="0" algn="l" defTabSz="914400" rtl="0" eaLnBrk="1" fontAlgn="auto" latinLnBrk="0" hangingPunct="1">
              <a:lnSpc>
                <a:spcPct val="100000"/>
              </a:lnSpc>
              <a:spcBef>
                <a:spcPts val="0"/>
              </a:spcBef>
              <a:spcAft>
                <a:spcPts val="0"/>
              </a:spcAft>
              <a:buClrTx/>
              <a:buSzTx/>
              <a:buFontTx/>
              <a:buNone/>
              <a:tabLst/>
              <a:defRPr/>
            </a:pPr>
            <a:r>
              <a:rPr lang="da-DK" b="0" i="0" dirty="0">
                <a:solidFill>
                  <a:srgbClr val="374151"/>
                </a:solidFill>
                <a:effectLst/>
                <a:latin typeface="Söhne"/>
              </a:rPr>
              <a:t>H- og P-sætninger er standardiserede advarselssætninger, der bruges til at klassificere og mærke farlige kemikalier i henhold til det globale harmoniserede system for klassificering og mærkning af kemikalier (GHS). De giver vigtig information om farerne ved et stof eller en blanding og de nødvendige sikkerhedsforanstaltninger, der skal træffes under håndtering, opbevaring eller brug af kemikalierne. </a:t>
            </a:r>
            <a:r>
              <a:rPr lang="da-DK" b="0" i="0" dirty="0">
                <a:solidFill>
                  <a:srgbClr val="494449"/>
                </a:solidFill>
                <a:effectLst/>
                <a:latin typeface="Ubuntu" panose="020B0504030602030204" pitchFamily="34" charset="0"/>
              </a:rPr>
              <a:t>Der skal være sikkerhedsdatablade og arbejdspladsbrugsanvisninger på alle farlige stoffer og materialer, der anvendes på arbejdspladsen.</a:t>
            </a:r>
            <a:endParaRPr lang="da-DK" b="0" i="0" dirty="0">
              <a:solidFill>
                <a:srgbClr val="374151"/>
              </a:solidFill>
              <a:effectLst/>
              <a:latin typeface="Söhne"/>
            </a:endParaRPr>
          </a:p>
          <a:p>
            <a:pPr algn="l"/>
            <a:endParaRPr lang="da-DK" b="0" i="0" dirty="0">
              <a:solidFill>
                <a:srgbClr val="374151"/>
              </a:solidFill>
              <a:effectLst/>
              <a:latin typeface="Söhne"/>
            </a:endParaRPr>
          </a:p>
          <a:p>
            <a:pPr algn="l"/>
            <a:r>
              <a:rPr lang="da-DK" b="0" i="0" dirty="0">
                <a:solidFill>
                  <a:srgbClr val="374151"/>
                </a:solidFill>
                <a:effectLst/>
                <a:latin typeface="Söhne"/>
              </a:rPr>
              <a:t>H-sætninger (</a:t>
            </a:r>
            <a:r>
              <a:rPr lang="da-DK" b="0" i="0" dirty="0" err="1">
                <a:solidFill>
                  <a:srgbClr val="374151"/>
                </a:solidFill>
                <a:effectLst/>
                <a:latin typeface="Söhne"/>
              </a:rPr>
              <a:t>Hazard</a:t>
            </a:r>
            <a:r>
              <a:rPr lang="da-DK" b="0" i="0" dirty="0">
                <a:solidFill>
                  <a:srgbClr val="374151"/>
                </a:solidFill>
                <a:effectLst/>
                <a:latin typeface="Söhne"/>
              </a:rPr>
              <a:t> statements) angiver farlige egenskaber ved et kemisk stof eller en blanding. H-sætningerne begynder altid med bogstavet "H" efterfulgt af et tal og en kort beskrivelse af den specifikke fare. For eksempel:</a:t>
            </a:r>
          </a:p>
          <a:p>
            <a:pPr algn="l">
              <a:buFont typeface="Arial" panose="020B0604020202020204" pitchFamily="34" charset="0"/>
              <a:buChar char="•"/>
            </a:pPr>
            <a:r>
              <a:rPr lang="da-DK" b="0" i="0" dirty="0">
                <a:solidFill>
                  <a:srgbClr val="374151"/>
                </a:solidFill>
                <a:effectLst/>
                <a:latin typeface="Söhne"/>
              </a:rPr>
              <a:t>H225: Meget brandfarlig væske og damp.</a:t>
            </a:r>
          </a:p>
          <a:p>
            <a:pPr algn="l">
              <a:buFont typeface="Arial" panose="020B0604020202020204" pitchFamily="34" charset="0"/>
              <a:buChar char="•"/>
            </a:pPr>
            <a:r>
              <a:rPr lang="da-DK" b="0" i="0" dirty="0">
                <a:solidFill>
                  <a:srgbClr val="374151"/>
                </a:solidFill>
                <a:effectLst/>
                <a:latin typeface="Söhne"/>
              </a:rPr>
              <a:t>H302: Farlig ved indtagelse.</a:t>
            </a:r>
          </a:p>
          <a:p>
            <a:pPr algn="l">
              <a:buFont typeface="Arial" panose="020B0604020202020204" pitchFamily="34" charset="0"/>
              <a:buChar char="•"/>
            </a:pPr>
            <a:r>
              <a:rPr lang="da-DK" b="0" i="0" dirty="0">
                <a:solidFill>
                  <a:srgbClr val="374151"/>
                </a:solidFill>
                <a:effectLst/>
                <a:latin typeface="Söhne"/>
              </a:rPr>
              <a:t>H315: Forårsager hudirritation.</a:t>
            </a:r>
          </a:p>
          <a:p>
            <a:pPr algn="l">
              <a:buFont typeface="Arial" panose="020B0604020202020204" pitchFamily="34" charset="0"/>
              <a:buChar char="•"/>
            </a:pPr>
            <a:r>
              <a:rPr lang="da-DK" b="0" i="0" dirty="0">
                <a:solidFill>
                  <a:srgbClr val="374151"/>
                </a:solidFill>
                <a:effectLst/>
                <a:latin typeface="Söhne"/>
              </a:rPr>
              <a:t>H410: Meget giftig med langvarige virkninger for vandlevende organismer.</a:t>
            </a:r>
          </a:p>
          <a:p>
            <a:pPr algn="l">
              <a:buFont typeface="Arial" panose="020B0604020202020204" pitchFamily="34" charset="0"/>
              <a:buNone/>
            </a:pPr>
            <a:endParaRPr lang="da-DK" b="0" i="0" dirty="0">
              <a:solidFill>
                <a:srgbClr val="374151"/>
              </a:solidFill>
              <a:effectLst/>
              <a:latin typeface="Söhne"/>
            </a:endParaRPr>
          </a:p>
          <a:p>
            <a:pPr algn="l"/>
            <a:r>
              <a:rPr lang="da-DK" b="0" i="0" dirty="0">
                <a:solidFill>
                  <a:srgbClr val="374151"/>
                </a:solidFill>
                <a:effectLst/>
                <a:latin typeface="Söhne"/>
              </a:rPr>
              <a:t>P-sætninger (</a:t>
            </a:r>
            <a:r>
              <a:rPr lang="da-DK" b="0" i="0" dirty="0" err="1">
                <a:solidFill>
                  <a:srgbClr val="374151"/>
                </a:solidFill>
                <a:effectLst/>
                <a:latin typeface="Söhne"/>
              </a:rPr>
              <a:t>Precautionary</a:t>
            </a:r>
            <a:r>
              <a:rPr lang="da-DK" b="0" i="0" dirty="0">
                <a:solidFill>
                  <a:srgbClr val="374151"/>
                </a:solidFill>
                <a:effectLst/>
                <a:latin typeface="Söhne"/>
              </a:rPr>
              <a:t> statements) giver praktiske anvisninger om sikker brug og håndtering af kemikalierne. P-sætningerne angiver specifikke forholdsregler, der skal træffes for at minimere risikoen ved brug af stoffet eller blandingen. For eksempel:</a:t>
            </a:r>
          </a:p>
          <a:p>
            <a:pPr algn="l">
              <a:buFont typeface="Arial" panose="020B0604020202020204" pitchFamily="34" charset="0"/>
              <a:buChar char="•"/>
            </a:pPr>
            <a:r>
              <a:rPr lang="da-DK" b="0" i="0" dirty="0">
                <a:solidFill>
                  <a:srgbClr val="374151"/>
                </a:solidFill>
                <a:effectLst/>
                <a:latin typeface="Söhne"/>
              </a:rPr>
              <a:t>P210: Holdes væk fra varme, varme overflader, gnister, åben ild og andre antændelseskilder. Rygning forbudt.</a:t>
            </a:r>
          </a:p>
          <a:p>
            <a:pPr algn="l">
              <a:buFont typeface="Arial" panose="020B0604020202020204" pitchFamily="34" charset="0"/>
              <a:buChar char="•"/>
            </a:pPr>
            <a:r>
              <a:rPr lang="da-DK" b="0" i="0" dirty="0">
                <a:solidFill>
                  <a:srgbClr val="374151"/>
                </a:solidFill>
                <a:effectLst/>
                <a:latin typeface="Söhne"/>
              </a:rPr>
              <a:t>P264: Vask hænderne grundigt efter brug.</a:t>
            </a:r>
          </a:p>
          <a:p>
            <a:pPr algn="l">
              <a:buFont typeface="Arial" panose="020B0604020202020204" pitchFamily="34" charset="0"/>
              <a:buChar char="•"/>
            </a:pPr>
            <a:r>
              <a:rPr lang="da-DK" b="0" i="0" dirty="0">
                <a:solidFill>
                  <a:srgbClr val="374151"/>
                </a:solidFill>
                <a:effectLst/>
                <a:latin typeface="Söhne"/>
              </a:rPr>
              <a:t>P403+P233: Opbevares på et godt ventileret sted. Opbevares adskilt fra luftfugtighed/ild/varme/åben ild/varme overflader.</a:t>
            </a:r>
          </a:p>
          <a:p>
            <a:pPr algn="l">
              <a:buFont typeface="Arial" panose="020B0604020202020204" pitchFamily="34" charset="0"/>
              <a:buNone/>
            </a:pPr>
            <a:endParaRPr lang="da-DK" b="0" i="0" dirty="0">
              <a:solidFill>
                <a:srgbClr val="374151"/>
              </a:solidFill>
              <a:effectLst/>
              <a:latin typeface="Söhne"/>
            </a:endParaRPr>
          </a:p>
          <a:p>
            <a:pPr algn="l"/>
            <a:r>
              <a:rPr lang="da-DK" b="0" i="0" dirty="0">
                <a:solidFill>
                  <a:srgbClr val="374151"/>
                </a:solidFill>
                <a:effectLst/>
                <a:latin typeface="Söhne"/>
              </a:rPr>
              <a:t>H- og P-sætningerne er vigtige værktøjer til kommunikation af farer og sikkerhedsforanstaltninger i forbindelse med kemikalier. De hjælper med at skabe bevidsthed om risici og sikre, at brugerne kan tage de nødvendige forholdsregler for at beskytte sig selv og miljøet mod farlige stoffer og blandinger.</a:t>
            </a:r>
          </a:p>
          <a:p>
            <a:pPr algn="l"/>
            <a:endParaRPr lang="da-DK" b="0" i="0" dirty="0">
              <a:solidFill>
                <a:srgbClr val="374151"/>
              </a:solidFill>
              <a:effectLst/>
              <a:latin typeface="Söhne"/>
            </a:endParaRPr>
          </a:p>
          <a:p>
            <a:pPr algn="l"/>
            <a:r>
              <a:rPr lang="da-DK" b="1" i="0" dirty="0">
                <a:solidFill>
                  <a:srgbClr val="374151"/>
                </a:solidFill>
                <a:effectLst/>
                <a:latin typeface="Söhne"/>
              </a:rPr>
              <a:t>Lovgivning:</a:t>
            </a:r>
          </a:p>
          <a:p>
            <a:pPr algn="l"/>
            <a:r>
              <a:rPr lang="da-DK" b="0" i="0" dirty="0">
                <a:solidFill>
                  <a:srgbClr val="374151"/>
                </a:solidFill>
                <a:effectLst/>
                <a:latin typeface="Söhne"/>
              </a:rPr>
              <a:t>i ‘arbejdsmiljøloven’ og ‘kemikalieloven’ i Danmark findes der indirekte bestemmelser om substitution af farlige stoffer og produkter. Substitution refererer til processen med at erstatte farlige stoffer eller produkter med mindre farlige eller ikke-farlige alternativer. Se mere om STOP-princippet på https://bfa-ba.dk/kemi-og-stoev/</a:t>
            </a:r>
          </a:p>
          <a:p>
            <a:pPr algn="l"/>
            <a:endParaRPr lang="da-DK" b="0" i="0" dirty="0">
              <a:solidFill>
                <a:srgbClr val="374151"/>
              </a:solidFill>
              <a:effectLst/>
              <a:latin typeface="Söhne"/>
            </a:endParaRPr>
          </a:p>
          <a:p>
            <a:pPr algn="l"/>
            <a:r>
              <a:rPr lang="da-DK" b="0" i="0" dirty="0">
                <a:solidFill>
                  <a:srgbClr val="374151"/>
                </a:solidFill>
                <a:effectLst/>
                <a:latin typeface="Söhne"/>
              </a:rPr>
              <a:t>Pas på dig selv og miljøet:</a:t>
            </a:r>
          </a:p>
          <a:p>
            <a:pPr algn="l"/>
            <a:r>
              <a:rPr lang="da-DK" b="0" i="0" dirty="0">
                <a:solidFill>
                  <a:srgbClr val="374151"/>
                </a:solidFill>
                <a:effectLst/>
                <a:latin typeface="Söhne"/>
              </a:rPr>
              <a:t>Der er flere fordele ved at substituere farligt/giftigt byggemateriale med et tilsvarende produkt uden farlig kemi. </a:t>
            </a:r>
          </a:p>
          <a:p>
            <a:pPr marL="228600" indent="-228600" algn="l">
              <a:buAutoNum type="arabicPeriod"/>
            </a:pPr>
            <a:r>
              <a:rPr lang="da-DK" b="0" i="0" dirty="0">
                <a:solidFill>
                  <a:srgbClr val="374151"/>
                </a:solidFill>
                <a:effectLst/>
                <a:latin typeface="Söhne"/>
              </a:rPr>
              <a:t>Den udførende håndværker udsættes ikke for påvirkning af skadelig kemi, og undgår dermed risiko for skade på helbred og sundhed.</a:t>
            </a:r>
          </a:p>
          <a:p>
            <a:pPr marL="228600" indent="-228600" algn="l">
              <a:buAutoNum type="arabicPeriod"/>
            </a:pPr>
            <a:r>
              <a:rPr lang="da-DK" b="0" i="0" dirty="0">
                <a:solidFill>
                  <a:srgbClr val="374151"/>
                </a:solidFill>
                <a:effectLst/>
                <a:latin typeface="Söhne"/>
              </a:rPr>
              <a:t>Forurening af tilstødende materialer undgås, hvilket bidrager til bedre vilkår for genbrug og genanvendelse af byggematerialerne i fremtiden.</a:t>
            </a:r>
          </a:p>
          <a:p>
            <a:pPr marL="228600" indent="-228600" algn="l">
              <a:buAutoNum type="arabicPeriod"/>
            </a:pPr>
            <a:r>
              <a:rPr lang="da-DK" b="0" i="0" dirty="0">
                <a:solidFill>
                  <a:srgbClr val="374151"/>
                </a:solidFill>
                <a:effectLst/>
                <a:latin typeface="Söhne"/>
              </a:rPr>
              <a:t>Kommende brugere udsættes ikke for den giftige kemi og undgår dermed risiko for sundhedsfare.</a:t>
            </a:r>
          </a:p>
          <a:p>
            <a:pPr algn="l"/>
            <a:endParaRPr lang="da-DK" b="0" i="0" dirty="0">
              <a:solidFill>
                <a:srgbClr val="374151"/>
              </a:solidFill>
              <a:effectLst/>
              <a:latin typeface="Söhne"/>
            </a:endParaRPr>
          </a:p>
          <a:p>
            <a:pPr algn="l"/>
            <a:r>
              <a:rPr lang="da-DK" b="0" i="0" dirty="0">
                <a:solidFill>
                  <a:srgbClr val="374151"/>
                </a:solidFill>
                <a:effectLst/>
                <a:latin typeface="Söhne"/>
              </a:rPr>
              <a:t>Lovgivningen på området kan tilgås via retsinformation.dk</a:t>
            </a:r>
          </a:p>
          <a:p>
            <a:pPr algn="l"/>
            <a:r>
              <a:rPr lang="da-DK" b="0" i="0" dirty="0">
                <a:solidFill>
                  <a:srgbClr val="374151"/>
                </a:solidFill>
                <a:effectLst/>
                <a:latin typeface="Söhne"/>
              </a:rPr>
              <a:t>Vejledninger om ‘Arbejde med stoffer og materialer’ kan tilgås på https://at.dk/brancher/bygge-og-anlaeg/regler/ </a:t>
            </a:r>
          </a:p>
          <a:p>
            <a:pPr algn="l"/>
            <a:endParaRPr lang="da-DK" b="0" i="0" dirty="0">
              <a:solidFill>
                <a:srgbClr val="374151"/>
              </a:solidFill>
              <a:effectLst/>
              <a:latin typeface="Söhne"/>
            </a:endParaRPr>
          </a:p>
          <a:p>
            <a:endParaRPr lang="da-DK" dirty="0"/>
          </a:p>
        </p:txBody>
      </p:sp>
      <p:sp>
        <p:nvSpPr>
          <p:cNvPr id="4" name="Pladsholder til slidenummer 3"/>
          <p:cNvSpPr>
            <a:spLocks noGrp="1"/>
          </p:cNvSpPr>
          <p:nvPr>
            <p:ph type="sldNum" sz="quarter" idx="5"/>
          </p:nvPr>
        </p:nvSpPr>
        <p:spPr/>
        <p:txBody>
          <a:bodyPr/>
          <a:lstStyle/>
          <a:p>
            <a:fld id="{4E1E5E87-FD3A-4029-B05C-7D92ADA14781}" type="slidenum">
              <a:rPr lang="da-DK" smtClean="0"/>
              <a:t>4</a:t>
            </a:fld>
            <a:endParaRPr lang="da-DK"/>
          </a:p>
        </p:txBody>
      </p:sp>
    </p:spTree>
    <p:extLst>
      <p:ext uri="{BB962C8B-B14F-4D97-AF65-F5344CB8AC3E}">
        <p14:creationId xmlns:p14="http://schemas.microsoft.com/office/powerpoint/2010/main" val="31798183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b="1" i="0" dirty="0">
                <a:solidFill>
                  <a:srgbClr val="374151"/>
                </a:solidFill>
                <a:effectLst/>
                <a:latin typeface="Söhne"/>
              </a:rPr>
              <a:t>VOC</a:t>
            </a:r>
          </a:p>
          <a:p>
            <a:pPr algn="l"/>
            <a:r>
              <a:rPr lang="da-DK" b="0" i="0" dirty="0" err="1">
                <a:solidFill>
                  <a:srgbClr val="374151"/>
                </a:solidFill>
                <a:effectLst/>
                <a:latin typeface="Söhne"/>
              </a:rPr>
              <a:t>VOC'er</a:t>
            </a:r>
            <a:r>
              <a:rPr lang="da-DK" b="0" i="0" dirty="0">
                <a:solidFill>
                  <a:srgbClr val="374151"/>
                </a:solidFill>
                <a:effectLst/>
                <a:latin typeface="Söhne"/>
              </a:rPr>
              <a:t> (volatile </a:t>
            </a:r>
            <a:r>
              <a:rPr lang="da-DK" b="0" i="0" dirty="0" err="1">
                <a:solidFill>
                  <a:srgbClr val="374151"/>
                </a:solidFill>
                <a:effectLst/>
                <a:latin typeface="Söhne"/>
              </a:rPr>
              <a:t>organic</a:t>
            </a:r>
            <a:r>
              <a:rPr lang="da-DK" b="0" i="0" dirty="0">
                <a:solidFill>
                  <a:srgbClr val="374151"/>
                </a:solidFill>
                <a:effectLst/>
                <a:latin typeface="Söhne"/>
              </a:rPr>
              <a:t> compounds) eller flygtige organiske forbindelser er kemiske forbindelser, der har en høj damptryk ved normal stuetemperatur. Disse forbindelser kan afgive gasser eller dampe, der kan have skadelige virkninger på sundheden og miljøet. Her er nogle af årsagerne til, at </a:t>
            </a:r>
            <a:r>
              <a:rPr lang="da-DK" b="0" i="0" dirty="0" err="1">
                <a:solidFill>
                  <a:srgbClr val="374151"/>
                </a:solidFill>
                <a:effectLst/>
                <a:latin typeface="Söhne"/>
              </a:rPr>
              <a:t>VOC'er</a:t>
            </a:r>
            <a:r>
              <a:rPr lang="da-DK" b="0" i="0" dirty="0">
                <a:solidFill>
                  <a:srgbClr val="374151"/>
                </a:solidFill>
                <a:effectLst/>
                <a:latin typeface="Söhne"/>
              </a:rPr>
              <a:t> betragtes som farlige:</a:t>
            </a:r>
          </a:p>
          <a:p>
            <a:pPr algn="l"/>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Luftkvalitet og sundhed: Mange </a:t>
            </a:r>
            <a:r>
              <a:rPr lang="da-DK" b="0" i="0" dirty="0" err="1">
                <a:solidFill>
                  <a:srgbClr val="374151"/>
                </a:solidFill>
                <a:effectLst/>
                <a:latin typeface="Söhne"/>
              </a:rPr>
              <a:t>VOC'er</a:t>
            </a:r>
            <a:r>
              <a:rPr lang="da-DK" b="0" i="0" dirty="0">
                <a:solidFill>
                  <a:srgbClr val="374151"/>
                </a:solidFill>
                <a:effectLst/>
                <a:latin typeface="Söhne"/>
              </a:rPr>
              <a:t> kan forårsage luftforurening indendørs og udendørs. Når de udledes i luften, kan de bidrage til dannelse af ozon og andre luftforurenende stoffer, der kan forårsage åndedrætsproblemer, irritation af øjne og luftveje samt forværre symptomer hos personer med astma eller andre luftvejssygdomme.</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Giftighed: Nogle </a:t>
            </a:r>
            <a:r>
              <a:rPr lang="da-DK" b="0" i="0" dirty="0" err="1">
                <a:solidFill>
                  <a:srgbClr val="374151"/>
                </a:solidFill>
                <a:effectLst/>
                <a:latin typeface="Söhne"/>
              </a:rPr>
              <a:t>VOC'er</a:t>
            </a:r>
            <a:r>
              <a:rPr lang="da-DK" b="0" i="0" dirty="0">
                <a:solidFill>
                  <a:srgbClr val="374151"/>
                </a:solidFill>
                <a:effectLst/>
                <a:latin typeface="Söhne"/>
              </a:rPr>
              <a:t> kan være giftige og kan forårsage akutte eller kroniske sundhedseffekter afhængigt af typen og koncentrationen af forbindelsen samt varigheden af ​​eksponeringen. Eksempler på farlige </a:t>
            </a:r>
            <a:r>
              <a:rPr lang="da-DK" b="0" i="0" dirty="0" err="1">
                <a:solidFill>
                  <a:srgbClr val="374151"/>
                </a:solidFill>
                <a:effectLst/>
                <a:latin typeface="Söhne"/>
              </a:rPr>
              <a:t>VOC'er</a:t>
            </a:r>
            <a:r>
              <a:rPr lang="da-DK" b="0" i="0" dirty="0">
                <a:solidFill>
                  <a:srgbClr val="374151"/>
                </a:solidFill>
                <a:effectLst/>
                <a:latin typeface="Söhne"/>
              </a:rPr>
              <a:t> inkluderer benzol, formaldehyd, toluen, </a:t>
            </a:r>
            <a:r>
              <a:rPr lang="da-DK" b="0" i="0" dirty="0" err="1">
                <a:solidFill>
                  <a:srgbClr val="374151"/>
                </a:solidFill>
                <a:effectLst/>
                <a:latin typeface="Söhne"/>
              </a:rPr>
              <a:t>xylen</a:t>
            </a:r>
            <a:r>
              <a:rPr lang="da-DK" b="0" i="0" dirty="0">
                <a:solidFill>
                  <a:srgbClr val="374151"/>
                </a:solidFill>
                <a:effectLst/>
                <a:latin typeface="Söhne"/>
              </a:rPr>
              <a:t> og mange andre, der kan have toksiske virkninger på nervesystemet, leveren, nyrerne, lungerne og andre organer.</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Luftforurenende stoffer: </a:t>
            </a:r>
            <a:r>
              <a:rPr lang="da-DK" b="0" i="0" dirty="0" err="1">
                <a:solidFill>
                  <a:srgbClr val="374151"/>
                </a:solidFill>
                <a:effectLst/>
                <a:latin typeface="Söhne"/>
              </a:rPr>
              <a:t>VOC'er</a:t>
            </a:r>
            <a:r>
              <a:rPr lang="da-DK" b="0" i="0" dirty="0">
                <a:solidFill>
                  <a:srgbClr val="374151"/>
                </a:solidFill>
                <a:effectLst/>
                <a:latin typeface="Söhne"/>
              </a:rPr>
              <a:t> er en kilde til dannelse af jordnær ozon (smog) og sekundære partikler, når de reagerer med nitrogenoxider og sollys. Disse bidrager til luftforurening og kan have skadelige virkninger på mennesker, dyr og planter.</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Miljøpåvirkning: Nogle </a:t>
            </a:r>
            <a:r>
              <a:rPr lang="da-DK" b="0" i="0" dirty="0" err="1">
                <a:solidFill>
                  <a:srgbClr val="374151"/>
                </a:solidFill>
                <a:effectLst/>
                <a:latin typeface="Söhne"/>
              </a:rPr>
              <a:t>VOC'er</a:t>
            </a:r>
            <a:r>
              <a:rPr lang="da-DK" b="0" i="0" dirty="0">
                <a:solidFill>
                  <a:srgbClr val="374151"/>
                </a:solidFill>
                <a:effectLst/>
                <a:latin typeface="Söhne"/>
              </a:rPr>
              <a:t> kan være skadelige for det omgivende miljø. Når de udledes i jord, vand eller luft, kan de forårsage forurening og skade på økosystemer, herunder vandforurening, jordforurening og skade på plante- og dyreliv.</a:t>
            </a:r>
          </a:p>
          <a:p>
            <a:pPr algn="l">
              <a:buFont typeface="+mj-lt"/>
              <a:buAutoNum type="arabicPeriod"/>
            </a:pPr>
            <a:endParaRPr lang="da-DK" b="0" i="0" dirty="0">
              <a:solidFill>
                <a:srgbClr val="374151"/>
              </a:solidFill>
              <a:effectLst/>
              <a:latin typeface="Söhne"/>
            </a:endParaRPr>
          </a:p>
          <a:p>
            <a:pPr algn="l"/>
            <a:r>
              <a:rPr lang="da-DK" b="0" i="0" dirty="0">
                <a:solidFill>
                  <a:srgbClr val="374151"/>
                </a:solidFill>
                <a:effectLst/>
                <a:latin typeface="Söhne"/>
              </a:rPr>
              <a:t>Det er vigtigt at kontrollere og begrænse eksponeringen for </a:t>
            </a:r>
            <a:r>
              <a:rPr lang="da-DK" b="0" i="0" dirty="0" err="1">
                <a:solidFill>
                  <a:srgbClr val="374151"/>
                </a:solidFill>
                <a:effectLst/>
                <a:latin typeface="Söhne"/>
              </a:rPr>
              <a:t>VOC'er</a:t>
            </a:r>
            <a:r>
              <a:rPr lang="da-DK" b="0" i="0" dirty="0">
                <a:solidFill>
                  <a:srgbClr val="374151"/>
                </a:solidFill>
                <a:effectLst/>
                <a:latin typeface="Söhne"/>
              </a:rPr>
              <a:t> ved at implementere passende ventilationssystemer, bruge mindre skadelige alternativer, anvende personligt beskyttelsesudstyr og følge relevante regler og forskrifter vedrørende håndtering og brug af materialer, der indeholder </a:t>
            </a:r>
            <a:r>
              <a:rPr lang="da-DK" b="0" i="0" dirty="0" err="1">
                <a:solidFill>
                  <a:srgbClr val="374151"/>
                </a:solidFill>
                <a:effectLst/>
                <a:latin typeface="Söhne"/>
              </a:rPr>
              <a:t>VOC'er</a:t>
            </a:r>
            <a:r>
              <a:rPr lang="da-DK" b="0" i="0" dirty="0">
                <a:solidFill>
                  <a:srgbClr val="374151"/>
                </a:solidFill>
                <a:effectLst/>
                <a:latin typeface="Söhne"/>
              </a:rPr>
              <a:t>. Dette bidrager til at beskytte både menneskers sundhed og miljøet mod de skadelige virkninger af </a:t>
            </a:r>
            <a:r>
              <a:rPr lang="da-DK" b="0" i="0" dirty="0" err="1">
                <a:solidFill>
                  <a:srgbClr val="374151"/>
                </a:solidFill>
                <a:effectLst/>
                <a:latin typeface="Söhne"/>
              </a:rPr>
              <a:t>VOC’er</a:t>
            </a:r>
            <a:r>
              <a:rPr lang="da-DK" b="0" i="0" dirty="0">
                <a:solidFill>
                  <a:srgbClr val="374151"/>
                </a:solidFill>
                <a:effectLst/>
                <a:latin typeface="Söhne"/>
              </a:rPr>
              <a:t>.</a:t>
            </a:r>
          </a:p>
          <a:p>
            <a:pPr algn="l"/>
            <a:endParaRPr lang="da-DK" b="0" i="0" dirty="0">
              <a:solidFill>
                <a:srgbClr val="374151"/>
              </a:solidFill>
              <a:effectLst/>
              <a:latin typeface="Söhne"/>
            </a:endParaRPr>
          </a:p>
          <a:p>
            <a:pPr algn="l"/>
            <a:r>
              <a:rPr lang="da-DK" b="1" i="0" dirty="0">
                <a:solidFill>
                  <a:srgbClr val="374151"/>
                </a:solidFill>
                <a:effectLst/>
                <a:latin typeface="Söhne"/>
              </a:rPr>
              <a:t>Hvilke materialer skal man undgå eller være opmærksom på</a:t>
            </a:r>
          </a:p>
          <a:p>
            <a:pPr algn="l"/>
            <a:r>
              <a:rPr lang="da-DK" b="0" i="0" dirty="0" err="1">
                <a:solidFill>
                  <a:srgbClr val="374151"/>
                </a:solidFill>
                <a:effectLst/>
                <a:latin typeface="Söhne"/>
              </a:rPr>
              <a:t>VOC'er</a:t>
            </a:r>
            <a:r>
              <a:rPr lang="da-DK" b="0" i="0" dirty="0">
                <a:solidFill>
                  <a:srgbClr val="374151"/>
                </a:solidFill>
                <a:effectLst/>
                <a:latin typeface="Söhne"/>
              </a:rPr>
              <a:t> (flygtige organiske forbindelser) kan findes i en bred vifte af byggematerialer og produkter, herunder:</a:t>
            </a:r>
          </a:p>
          <a:p>
            <a:pPr algn="l">
              <a:buFont typeface="+mj-lt"/>
              <a:buAutoNum type="arabicPeriod"/>
            </a:pPr>
            <a:r>
              <a:rPr lang="da-DK" b="0" i="0" dirty="0">
                <a:solidFill>
                  <a:srgbClr val="374151"/>
                </a:solidFill>
                <a:effectLst/>
                <a:latin typeface="Söhne"/>
              </a:rPr>
              <a:t>Maling og lak: Traditionelle opløsningsmiddelbaserede malinger og lakker kan have høje niveauer af </a:t>
            </a:r>
            <a:r>
              <a:rPr lang="da-DK" b="0" i="0" dirty="0" err="1">
                <a:solidFill>
                  <a:srgbClr val="374151"/>
                </a:solidFill>
                <a:effectLst/>
                <a:latin typeface="Söhne"/>
              </a:rPr>
              <a:t>VOC'er</a:t>
            </a:r>
            <a:r>
              <a:rPr lang="da-DK" b="0" i="0" dirty="0">
                <a:solidFill>
                  <a:srgbClr val="374151"/>
                </a:solidFill>
                <a:effectLst/>
                <a:latin typeface="Söhne"/>
              </a:rPr>
              <a:t>. Dette gælder både for indendørs- og udendørsmaling, herunder vægmalinger, træbeskyttelsesmidler, og gulvbelægninger.</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Lim og klæbemidler: Nogle lim- og klæbemidler, især dem der er baseret på opløsningsmidler, kan indeholde </a:t>
            </a:r>
            <a:r>
              <a:rPr lang="da-DK" b="0" i="0" dirty="0" err="1">
                <a:solidFill>
                  <a:srgbClr val="374151"/>
                </a:solidFill>
                <a:effectLst/>
                <a:latin typeface="Söhne"/>
              </a:rPr>
              <a:t>VOC'er</a:t>
            </a:r>
            <a:r>
              <a:rPr lang="da-DK" b="0" i="0" dirty="0">
                <a:solidFill>
                  <a:srgbClr val="374151"/>
                </a:solidFill>
                <a:effectLst/>
                <a:latin typeface="Söhne"/>
              </a:rPr>
              <a:t>. Dette omfatter konstruktionsslim, </a:t>
            </a:r>
            <a:r>
              <a:rPr lang="da-DK" b="0" i="0" dirty="0" err="1">
                <a:solidFill>
                  <a:srgbClr val="374151"/>
                </a:solidFill>
                <a:effectLst/>
                <a:latin typeface="Söhne"/>
              </a:rPr>
              <a:t>trælim</a:t>
            </a:r>
            <a:r>
              <a:rPr lang="da-DK" b="0" i="0" dirty="0">
                <a:solidFill>
                  <a:srgbClr val="374151"/>
                </a:solidFill>
                <a:effectLst/>
                <a:latin typeface="Söhne"/>
              </a:rPr>
              <a:t> og gulvlim.</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Gulvbelægninger: Visse typer gulvbelægninger, såsom vinylgulve og tæpper, kan afgive </a:t>
            </a:r>
            <a:r>
              <a:rPr lang="da-DK" b="0" i="0" dirty="0" err="1">
                <a:solidFill>
                  <a:srgbClr val="374151"/>
                </a:solidFill>
                <a:effectLst/>
                <a:latin typeface="Söhne"/>
              </a:rPr>
              <a:t>VOC'er</a:t>
            </a:r>
            <a:r>
              <a:rPr lang="da-DK" b="0" i="0" dirty="0">
                <a:solidFill>
                  <a:srgbClr val="374151"/>
                </a:solidFill>
                <a:effectLst/>
                <a:latin typeface="Söhne"/>
              </a:rPr>
              <a:t> fra materialerne og limene, der bruges til installation.</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Træprodukter: Træprodukter, der er behandlet med konventionelle træbeskyttelsesmidler eller belægninger, kan indeholde </a:t>
            </a:r>
            <a:r>
              <a:rPr lang="da-DK" b="0" i="0" dirty="0" err="1">
                <a:solidFill>
                  <a:srgbClr val="374151"/>
                </a:solidFill>
                <a:effectLst/>
                <a:latin typeface="Söhne"/>
              </a:rPr>
              <a:t>VOC’er</a:t>
            </a:r>
            <a:r>
              <a:rPr lang="da-DK" b="0" i="0" dirty="0">
                <a:solidFill>
                  <a:srgbClr val="374151"/>
                </a:solidFill>
                <a:effectLst/>
                <a:latin typeface="Söhne"/>
              </a:rPr>
              <a:t>.</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Isoleringsmaterialer: Nogle isoleringsmaterialer, såsom skumplader eller sprøjteskum, kan indeholde </a:t>
            </a:r>
            <a:r>
              <a:rPr lang="da-DK" b="0" i="0" dirty="0" err="1">
                <a:solidFill>
                  <a:srgbClr val="374151"/>
                </a:solidFill>
                <a:effectLst/>
                <a:latin typeface="Söhne"/>
              </a:rPr>
              <a:t>VOC'er</a:t>
            </a:r>
            <a:r>
              <a:rPr lang="da-DK" b="0" i="0" dirty="0">
                <a:solidFill>
                  <a:srgbClr val="374151"/>
                </a:solidFill>
                <a:effectLst/>
                <a:latin typeface="Söhne"/>
              </a:rPr>
              <a:t>. Det er dog værd at bemærke, at der findes mere VOC-venlige alternativer på markedet.</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Byggematerialer: Andre byggematerialer som spartelmasse, fugemasser, </a:t>
            </a:r>
            <a:r>
              <a:rPr lang="da-DK" b="0" i="0" dirty="0" err="1">
                <a:solidFill>
                  <a:srgbClr val="374151"/>
                </a:solidFill>
                <a:effectLst/>
                <a:latin typeface="Söhne"/>
              </a:rPr>
              <a:t>siliconeforseglere</a:t>
            </a:r>
            <a:r>
              <a:rPr lang="da-DK" b="0" i="0" dirty="0">
                <a:solidFill>
                  <a:srgbClr val="374151"/>
                </a:solidFill>
                <a:effectLst/>
                <a:latin typeface="Söhne"/>
              </a:rPr>
              <a:t>, og visse typer gipsplader kan også indeholde </a:t>
            </a:r>
            <a:r>
              <a:rPr lang="da-DK" b="0" i="0" dirty="0" err="1">
                <a:solidFill>
                  <a:srgbClr val="374151"/>
                </a:solidFill>
                <a:effectLst/>
                <a:latin typeface="Söhne"/>
              </a:rPr>
              <a:t>VOC’er</a:t>
            </a:r>
            <a:r>
              <a:rPr lang="da-DK" b="0" i="0" dirty="0">
                <a:solidFill>
                  <a:srgbClr val="374151"/>
                </a:solidFill>
                <a:effectLst/>
                <a:latin typeface="Söhne"/>
              </a:rPr>
              <a:t>.</a:t>
            </a:r>
          </a:p>
          <a:p>
            <a:pPr algn="l">
              <a:buFont typeface="+mj-lt"/>
              <a:buAutoNum type="arabicPeriod"/>
            </a:pPr>
            <a:endParaRPr lang="da-DK" b="0" i="0" dirty="0">
              <a:solidFill>
                <a:srgbClr val="374151"/>
              </a:solidFill>
              <a:effectLst/>
              <a:latin typeface="Söhne"/>
            </a:endParaRPr>
          </a:p>
          <a:p>
            <a:pPr algn="l"/>
            <a:r>
              <a:rPr lang="da-DK" b="0" i="0" dirty="0">
                <a:solidFill>
                  <a:srgbClr val="374151"/>
                </a:solidFill>
                <a:effectLst/>
                <a:latin typeface="Söhne"/>
              </a:rPr>
              <a:t>Det bemærkes at der er sket fremskridt med udviklingen af ​​lav-VOC- og VOC-fri alternativer til mange af disse produkter. Mange producenter tilbyder nu maling, lim, gulvbelægninger og andre byggematerialer med lavere VOC-indhold eller uden </a:t>
            </a:r>
            <a:r>
              <a:rPr lang="da-DK" b="0" i="0" dirty="0" err="1">
                <a:solidFill>
                  <a:srgbClr val="374151"/>
                </a:solidFill>
                <a:effectLst/>
                <a:latin typeface="Söhne"/>
              </a:rPr>
              <a:t>VOC'er</a:t>
            </a:r>
            <a:r>
              <a:rPr lang="da-DK" b="0" i="0" dirty="0">
                <a:solidFill>
                  <a:srgbClr val="374151"/>
                </a:solidFill>
                <a:effectLst/>
                <a:latin typeface="Söhne"/>
              </a:rPr>
              <a:t>. Når man vælger byggematerialer, kan det derfor være en god idé at se efter produkter, der er mærket som "lav VOC" eller "VOC-fri" for at reducere eksponeringen for disse skadelige forbindelser. VOC bør stå beskrevet i sikkerhedsdatabladet.</a:t>
            </a:r>
          </a:p>
          <a:p>
            <a:pPr algn="l"/>
            <a:endParaRPr lang="da-DK" b="0" i="0" dirty="0">
              <a:solidFill>
                <a:srgbClr val="374151"/>
              </a:solidFill>
              <a:effectLst/>
              <a:latin typeface="Söhne"/>
            </a:endParaRPr>
          </a:p>
          <a:p>
            <a:pPr algn="l"/>
            <a:endParaRPr lang="da-DK" b="0" i="0" dirty="0">
              <a:solidFill>
                <a:srgbClr val="374151"/>
              </a:solidFill>
              <a:effectLst/>
              <a:latin typeface="Söhne"/>
            </a:endParaRPr>
          </a:p>
          <a:p>
            <a:pPr algn="l"/>
            <a:r>
              <a:rPr lang="da-DK" b="0" i="0" dirty="0">
                <a:solidFill>
                  <a:srgbClr val="374151"/>
                </a:solidFill>
                <a:effectLst/>
                <a:latin typeface="Söhne"/>
              </a:rPr>
              <a:t>Kilde; https://www.youtube.com/watch?v=oE2JQXXSXhk</a:t>
            </a:r>
          </a:p>
          <a:p>
            <a:endParaRPr lang="da-DK" dirty="0"/>
          </a:p>
        </p:txBody>
      </p:sp>
      <p:sp>
        <p:nvSpPr>
          <p:cNvPr id="4" name="Pladsholder til slidenummer 3"/>
          <p:cNvSpPr>
            <a:spLocks noGrp="1"/>
          </p:cNvSpPr>
          <p:nvPr>
            <p:ph type="sldNum" sz="quarter" idx="5"/>
          </p:nvPr>
        </p:nvSpPr>
        <p:spPr/>
        <p:txBody>
          <a:bodyPr/>
          <a:lstStyle/>
          <a:p>
            <a:fld id="{4E1E5E87-FD3A-4029-B05C-7D92ADA14781}" type="slidenum">
              <a:rPr lang="da-DK" smtClean="0"/>
              <a:t>5</a:t>
            </a:fld>
            <a:endParaRPr lang="da-DK"/>
          </a:p>
        </p:txBody>
      </p:sp>
    </p:spTree>
    <p:extLst>
      <p:ext uri="{BB962C8B-B14F-4D97-AF65-F5344CB8AC3E}">
        <p14:creationId xmlns:p14="http://schemas.microsoft.com/office/powerpoint/2010/main" val="24204540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Hvis du ønsker at undersøge om et produkt du anvender indeholder flygtige organiske stoffer (</a:t>
            </a:r>
            <a:r>
              <a:rPr lang="da-DK" dirty="0" err="1"/>
              <a:t>VOC’er</a:t>
            </a:r>
            <a:r>
              <a:rPr lang="da-DK" dirty="0"/>
              <a:t>), skal du have fat i sikkerhedsdatabladet for produktet. Producent, importører og sælgere af et produkt, skal levere et sikkerhedsdatablad på dansk efter forespørgsel. Ofte ligger de tilgængelige på internettet.</a:t>
            </a:r>
          </a:p>
          <a:p>
            <a:endParaRPr lang="da-DK" dirty="0"/>
          </a:p>
          <a:p>
            <a:r>
              <a:rPr lang="da-DK" b="1" dirty="0"/>
              <a:t>Til refleksion:</a:t>
            </a:r>
          </a:p>
          <a:p>
            <a:pPr algn="l"/>
            <a:r>
              <a:rPr lang="da-DK" b="0" i="0" dirty="0">
                <a:solidFill>
                  <a:srgbClr val="374151"/>
                </a:solidFill>
                <a:effectLst/>
                <a:latin typeface="Söhne"/>
              </a:rPr>
              <a:t>Hvis et menneske udsættes for </a:t>
            </a:r>
            <a:r>
              <a:rPr lang="da-DK" b="0" i="0" dirty="0" err="1">
                <a:solidFill>
                  <a:srgbClr val="374151"/>
                </a:solidFill>
                <a:effectLst/>
                <a:latin typeface="Söhne"/>
              </a:rPr>
              <a:t>VOC'er</a:t>
            </a:r>
            <a:r>
              <a:rPr lang="da-DK" b="0" i="0" dirty="0">
                <a:solidFill>
                  <a:srgbClr val="374151"/>
                </a:solidFill>
                <a:effectLst/>
                <a:latin typeface="Söhne"/>
              </a:rPr>
              <a:t> (Volatile </a:t>
            </a:r>
            <a:r>
              <a:rPr lang="da-DK" b="0" i="0" dirty="0" err="1">
                <a:solidFill>
                  <a:srgbClr val="374151"/>
                </a:solidFill>
                <a:effectLst/>
                <a:latin typeface="Söhne"/>
              </a:rPr>
              <a:t>Organic</a:t>
            </a:r>
            <a:r>
              <a:rPr lang="da-DK" b="0" i="0" dirty="0">
                <a:solidFill>
                  <a:srgbClr val="374151"/>
                </a:solidFill>
                <a:effectLst/>
                <a:latin typeface="Söhne"/>
              </a:rPr>
              <a:t> Compounds), kan der være en række sundhedsmæssige konsekvenser afhængigt af typen og koncentrationen af de </a:t>
            </a:r>
            <a:r>
              <a:rPr lang="da-DK" b="0" i="0" dirty="0" err="1">
                <a:solidFill>
                  <a:srgbClr val="374151"/>
                </a:solidFill>
                <a:effectLst/>
                <a:latin typeface="Söhne"/>
              </a:rPr>
              <a:t>VOC'er</a:t>
            </a:r>
            <a:r>
              <a:rPr lang="da-DK" b="0" i="0" dirty="0">
                <a:solidFill>
                  <a:srgbClr val="374151"/>
                </a:solidFill>
                <a:effectLst/>
                <a:latin typeface="Söhne"/>
              </a:rPr>
              <a:t>, de udsættes for, samt varigheden af eksponeringen. </a:t>
            </a:r>
            <a:r>
              <a:rPr lang="da-DK" b="0" i="0" dirty="0" err="1">
                <a:solidFill>
                  <a:srgbClr val="374151"/>
                </a:solidFill>
                <a:effectLst/>
                <a:latin typeface="Söhne"/>
              </a:rPr>
              <a:t>VOC'er</a:t>
            </a:r>
            <a:r>
              <a:rPr lang="da-DK" b="0" i="0" dirty="0">
                <a:solidFill>
                  <a:srgbClr val="374151"/>
                </a:solidFill>
                <a:effectLst/>
                <a:latin typeface="Söhne"/>
              </a:rPr>
              <a:t> er kemiske forbindelser, der kan udgives som gasser fra forskellige kilder, herunder maling, rengøringsmidler, opløsningsmidler, byggematerialer og møbler.</a:t>
            </a:r>
          </a:p>
          <a:p>
            <a:pPr algn="l"/>
            <a:endParaRPr lang="da-DK" b="0" i="0" dirty="0">
              <a:solidFill>
                <a:srgbClr val="374151"/>
              </a:solidFill>
              <a:effectLst/>
              <a:latin typeface="Söhne"/>
            </a:endParaRPr>
          </a:p>
          <a:p>
            <a:pPr algn="l"/>
            <a:r>
              <a:rPr lang="da-DK" b="0" i="0" dirty="0">
                <a:solidFill>
                  <a:srgbClr val="374151"/>
                </a:solidFill>
                <a:effectLst/>
                <a:latin typeface="Söhne"/>
              </a:rPr>
              <a:t>Kortvarig eksponering for høje niveauer af </a:t>
            </a:r>
            <a:r>
              <a:rPr lang="da-DK" b="0" i="0" dirty="0" err="1">
                <a:solidFill>
                  <a:srgbClr val="374151"/>
                </a:solidFill>
                <a:effectLst/>
                <a:latin typeface="Söhne"/>
              </a:rPr>
              <a:t>VOC'er</a:t>
            </a:r>
            <a:r>
              <a:rPr lang="da-DK" b="0" i="0" dirty="0">
                <a:solidFill>
                  <a:srgbClr val="374151"/>
                </a:solidFill>
                <a:effectLst/>
                <a:latin typeface="Söhne"/>
              </a:rPr>
              <a:t> kan forårsage symptomer som irritation af øjne, næse og hals, hovedpine, svimmelhed, kvalme, træthed og forværring af eksisterende luftvejssygdomme som astma. Disse symptomer kan normalt forsvinde, når personen er fjernet fra kilden til </a:t>
            </a:r>
            <a:r>
              <a:rPr lang="da-DK" b="0" i="0" dirty="0" err="1">
                <a:solidFill>
                  <a:srgbClr val="374151"/>
                </a:solidFill>
                <a:effectLst/>
                <a:latin typeface="Söhne"/>
              </a:rPr>
              <a:t>VOC'erne</a:t>
            </a:r>
            <a:r>
              <a:rPr lang="da-DK" b="0" i="0" dirty="0">
                <a:solidFill>
                  <a:srgbClr val="374151"/>
                </a:solidFill>
                <a:effectLst/>
                <a:latin typeface="Söhne"/>
              </a:rPr>
              <a:t> og får frisk luft.</a:t>
            </a:r>
          </a:p>
          <a:p>
            <a:pPr algn="l"/>
            <a:endParaRPr lang="da-DK" b="0" i="0" dirty="0">
              <a:solidFill>
                <a:srgbClr val="374151"/>
              </a:solidFill>
              <a:effectLst/>
              <a:latin typeface="Söhne"/>
            </a:endParaRPr>
          </a:p>
          <a:p>
            <a:pPr algn="l"/>
            <a:r>
              <a:rPr lang="da-DK" b="0" i="0" dirty="0">
                <a:solidFill>
                  <a:srgbClr val="374151"/>
                </a:solidFill>
                <a:effectLst/>
                <a:latin typeface="Söhne"/>
              </a:rPr>
              <a:t>Langvarig eksponering for </a:t>
            </a:r>
            <a:r>
              <a:rPr lang="da-DK" b="0" i="0" dirty="0" err="1">
                <a:solidFill>
                  <a:srgbClr val="374151"/>
                </a:solidFill>
                <a:effectLst/>
                <a:latin typeface="Söhne"/>
              </a:rPr>
              <a:t>VOC'er</a:t>
            </a:r>
            <a:r>
              <a:rPr lang="da-DK" b="0" i="0" dirty="0">
                <a:solidFill>
                  <a:srgbClr val="374151"/>
                </a:solidFill>
                <a:effectLst/>
                <a:latin typeface="Söhne"/>
              </a:rPr>
              <a:t> kan have mere alvorlige konsekvenser for helbredet. Det kan bidrage til udviklingen af åndedrætsbesvær, kronisk lungebetændelse, allergier og øget risiko for kræft. Nogle </a:t>
            </a:r>
            <a:r>
              <a:rPr lang="da-DK" b="0" i="0" dirty="0" err="1">
                <a:solidFill>
                  <a:srgbClr val="374151"/>
                </a:solidFill>
                <a:effectLst/>
                <a:latin typeface="Söhne"/>
              </a:rPr>
              <a:t>VOC'er</a:t>
            </a:r>
            <a:r>
              <a:rPr lang="da-DK" b="0" i="0" dirty="0">
                <a:solidFill>
                  <a:srgbClr val="374151"/>
                </a:solidFill>
                <a:effectLst/>
                <a:latin typeface="Söhne"/>
              </a:rPr>
              <a:t>, såsom formaldehyd, er blevet klassificeret som kræftfremkaldende for mennesker af internationale agenturer som Verdenssundhedsorganisationen (WHO).</a:t>
            </a:r>
          </a:p>
          <a:p>
            <a:pPr algn="l"/>
            <a:endParaRPr lang="da-DK" b="0" i="0" dirty="0">
              <a:solidFill>
                <a:srgbClr val="374151"/>
              </a:solidFill>
              <a:effectLst/>
              <a:latin typeface="Söhne"/>
            </a:endParaRPr>
          </a:p>
          <a:p>
            <a:pPr algn="l"/>
            <a:r>
              <a:rPr lang="da-DK" b="0" i="0" dirty="0">
                <a:solidFill>
                  <a:srgbClr val="374151"/>
                </a:solidFill>
                <a:effectLst/>
                <a:latin typeface="Söhne"/>
              </a:rPr>
              <a:t>Det er vigtigt at bemærke, at virkningerne af </a:t>
            </a:r>
            <a:r>
              <a:rPr lang="da-DK" b="0" i="0" dirty="0" err="1">
                <a:solidFill>
                  <a:srgbClr val="374151"/>
                </a:solidFill>
                <a:effectLst/>
                <a:latin typeface="Söhne"/>
              </a:rPr>
              <a:t>VOC'er</a:t>
            </a:r>
            <a:r>
              <a:rPr lang="da-DK" b="0" i="0" dirty="0">
                <a:solidFill>
                  <a:srgbClr val="374151"/>
                </a:solidFill>
                <a:effectLst/>
                <a:latin typeface="Söhne"/>
              </a:rPr>
              <a:t> på helbredet kan variere fra person til person afhængigt af faktorer som individets følsomhed, eksponeringsniveauer og varighed. Hvis man er bekymret for eksponering for </a:t>
            </a:r>
            <a:r>
              <a:rPr lang="da-DK" b="0" i="0" dirty="0" err="1">
                <a:solidFill>
                  <a:srgbClr val="374151"/>
                </a:solidFill>
                <a:effectLst/>
                <a:latin typeface="Söhne"/>
              </a:rPr>
              <a:t>VOC'er</a:t>
            </a:r>
            <a:r>
              <a:rPr lang="da-DK" b="0" i="0" dirty="0">
                <a:solidFill>
                  <a:srgbClr val="374151"/>
                </a:solidFill>
                <a:effectLst/>
                <a:latin typeface="Söhne"/>
              </a:rPr>
              <a:t>, anbefales det at søge rådgivning fra sundhedspersonale eller miljøeksperter, der kan vurdere den specifikke situation og give passende rådgivning.</a:t>
            </a:r>
          </a:p>
          <a:p>
            <a:endParaRPr lang="da-DK" dirty="0"/>
          </a:p>
          <a:p>
            <a:r>
              <a:rPr lang="da-DK" b="1" dirty="0"/>
              <a:t>Hvis du vil vide mere:</a:t>
            </a:r>
          </a:p>
          <a:p>
            <a:r>
              <a:rPr lang="da-DK" dirty="0"/>
              <a:t>Hvis du ønsker at høre mere om VOC findes der et udmærket oplæg på engelsk på </a:t>
            </a:r>
            <a:r>
              <a:rPr lang="da-DK" dirty="0" err="1"/>
              <a:t>youtube</a:t>
            </a:r>
            <a:r>
              <a:rPr lang="da-DK" dirty="0"/>
              <a:t> - https://www.youtube.com/watch?v=A18KzvpxTfY&amp;t=233s</a:t>
            </a:r>
          </a:p>
        </p:txBody>
      </p:sp>
      <p:sp>
        <p:nvSpPr>
          <p:cNvPr id="4" name="Pladsholder til slidenummer 3"/>
          <p:cNvSpPr>
            <a:spLocks noGrp="1"/>
          </p:cNvSpPr>
          <p:nvPr>
            <p:ph type="sldNum" sz="quarter" idx="5"/>
          </p:nvPr>
        </p:nvSpPr>
        <p:spPr/>
        <p:txBody>
          <a:bodyPr/>
          <a:lstStyle/>
          <a:p>
            <a:fld id="{4E1E5E87-FD3A-4029-B05C-7D92ADA14781}" type="slidenum">
              <a:rPr lang="da-DK" smtClean="0"/>
              <a:t>6</a:t>
            </a:fld>
            <a:endParaRPr lang="da-DK"/>
          </a:p>
        </p:txBody>
      </p:sp>
    </p:spTree>
    <p:extLst>
      <p:ext uri="{BB962C8B-B14F-4D97-AF65-F5344CB8AC3E}">
        <p14:creationId xmlns:p14="http://schemas.microsoft.com/office/powerpoint/2010/main" val="11149592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I videoen ses et eksempel på at indbygning af farlige stoffer (PCB) kan have store konsekvenser. I dette tilfælde har man valgt at nedbryde fem ellers funktionel bygninger, da materialerne som er blevet indbygget har forurenet andre bygningsdele i sådan grad at det ikke er muligt at sanere de farlige stoffer.</a:t>
            </a:r>
          </a:p>
          <a:p>
            <a:endParaRPr lang="da-DK" dirty="0"/>
          </a:p>
          <a:p>
            <a:r>
              <a:rPr lang="da-DK" dirty="0"/>
              <a:t>De farlige stoffer (PCB) besværliggøre anvendelsen af de nedtagende byggematerialer til genbrug og genanvendelse. Mange af materialerne kan genanvendes efter behandling, men det kræver energitunge processor, som bidrager til klimapåvirkningen og den globale opvarmning.</a:t>
            </a:r>
          </a:p>
          <a:p>
            <a:endParaRPr lang="da-DK" dirty="0"/>
          </a:p>
          <a:p>
            <a:r>
              <a:rPr lang="da-DK" dirty="0"/>
              <a:t>Man stille sig spørgsmålet: Er det rimeligt at nogle familier har skulle leve i PCB-forurenede bolig så længe? – Det er ikke social bæredygtigt.</a:t>
            </a:r>
          </a:p>
          <a:p>
            <a:endParaRPr lang="da-DK" dirty="0"/>
          </a:p>
          <a:p>
            <a:r>
              <a:rPr lang="da-DK" dirty="0"/>
              <a:t>Kilde: https://www.youtube.com/watch?v=wun4odWW3EM&amp;t=210s</a:t>
            </a:r>
          </a:p>
        </p:txBody>
      </p:sp>
      <p:sp>
        <p:nvSpPr>
          <p:cNvPr id="4" name="Pladsholder til slidenummer 3"/>
          <p:cNvSpPr>
            <a:spLocks noGrp="1"/>
          </p:cNvSpPr>
          <p:nvPr>
            <p:ph type="sldNum" sz="quarter" idx="5"/>
          </p:nvPr>
        </p:nvSpPr>
        <p:spPr/>
        <p:txBody>
          <a:bodyPr/>
          <a:lstStyle/>
          <a:p>
            <a:fld id="{4E1E5E87-FD3A-4029-B05C-7D92ADA14781}" type="slidenum">
              <a:rPr lang="da-DK" smtClean="0"/>
              <a:t>7</a:t>
            </a:fld>
            <a:endParaRPr lang="da-DK"/>
          </a:p>
        </p:txBody>
      </p:sp>
    </p:spTree>
    <p:extLst>
      <p:ext uri="{BB962C8B-B14F-4D97-AF65-F5344CB8AC3E}">
        <p14:creationId xmlns:p14="http://schemas.microsoft.com/office/powerpoint/2010/main" val="39519515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1" dirty="0"/>
              <a:t>Generelt:</a:t>
            </a:r>
          </a:p>
          <a:p>
            <a:r>
              <a:rPr lang="da-DK" dirty="0"/>
              <a:t>Nedbrydning af forurenede byggematerialer udgør en sundhedsrisiko for den udførende håndværker. Yderligere kan forurenede byggematerialer ikke indgå i genbrug og genanvendelse uden sanering af de miljøskadelige stoffer. Miljøsanering er bekosteligt, hvilket i mange tilfælde gør genbrug af byggematerialer der indeholder miljøskadelige stoffer urentabelt. Vejledninger kan findes på VCOB.dk</a:t>
            </a:r>
          </a:p>
          <a:p>
            <a:endParaRPr lang="da-DK" dirty="0"/>
          </a:p>
          <a:p>
            <a:r>
              <a:rPr lang="da-DK" b="1" dirty="0"/>
              <a:t>Lovgivning:</a:t>
            </a:r>
          </a:p>
          <a:p>
            <a:r>
              <a:rPr lang="da-DK" dirty="0"/>
              <a:t>Fra ‘Vejledning om håndtering af bygge og anlægsaffald’</a:t>
            </a:r>
          </a:p>
          <a:p>
            <a:r>
              <a:rPr lang="da-DK" dirty="0"/>
              <a:t>3.1 Anmeldelse efter affaldsbekendtgørelsens kapitel 11 Inden en nedrivning eller renovering af en bygning påbegyndes, skal arbejdet anmeldes til kommunen. Det kan ske enten i forbindelse med en ansøgning om eller anmeldelse af en nedrivning eller renovering efter byggelovgivningen, eller senest to uger inden nedrivningen eller renoveringen påbegyndes. Anmeldelsen skal indeholde oplysninger om, hvorvidt bygningen indeholder PCB, hvilke typer affald og hvor meget, der vil fremkomme ved nedrivnings- eller renoveringsarbejdet. </a:t>
            </a:r>
          </a:p>
          <a:p>
            <a:endParaRPr lang="da-DK" dirty="0"/>
          </a:p>
          <a:p>
            <a:r>
              <a:rPr lang="da-DK" dirty="0"/>
              <a:t>Anmeldelsespligten gælder for alle nedrivninger og renoveringer, der vedrører mere end 10 m2 , eller hvis arbejdet frembringer mere end 1 ton affald. Miljøstyrelsen har vejledende udtalt, at de 10 m2 skal forstås som det horisontale fladeareal, der berøres af byggearbejdet. </a:t>
            </a:r>
          </a:p>
          <a:p>
            <a:endParaRPr lang="da-DK" dirty="0"/>
          </a:p>
          <a:p>
            <a:endParaRPr lang="da-DK" dirty="0"/>
          </a:p>
          <a:p>
            <a:r>
              <a:rPr lang="da-DK" b="0" dirty="0"/>
              <a:t>Kilde - video:</a:t>
            </a:r>
          </a:p>
          <a:p>
            <a:r>
              <a:rPr lang="da-DK" b="0" dirty="0"/>
              <a:t>VCOB - https://www.youtube.com/watch?v=d02WPoIhaFE&amp;t=101s</a:t>
            </a:r>
          </a:p>
          <a:p>
            <a:r>
              <a:rPr lang="da-DK" b="0" dirty="0"/>
              <a:t>Varighed ca. 15 minutter</a:t>
            </a:r>
          </a:p>
          <a:p>
            <a:endParaRPr lang="da-DK" b="0" dirty="0"/>
          </a:p>
          <a:p>
            <a:r>
              <a:rPr lang="da-DK" b="0" dirty="0"/>
              <a:t>Kilde - tekst:</a:t>
            </a:r>
          </a:p>
          <a:p>
            <a:r>
              <a:rPr lang="da-DK" b="0" dirty="0"/>
              <a:t>Renover-sikkert.dk - https://renover-sikkert.dk/ansvar-og-pligter/</a:t>
            </a:r>
          </a:p>
          <a:p>
            <a:endParaRPr lang="da-DK" dirty="0"/>
          </a:p>
          <a:p>
            <a:r>
              <a:rPr lang="da-DK" dirty="0"/>
              <a:t>Kilde - lovtekst</a:t>
            </a:r>
          </a:p>
          <a:p>
            <a:r>
              <a:rPr lang="da-DK" dirty="0"/>
              <a:t>https://www.retsinformation.dk/eli/retsinfo/2019/9139</a:t>
            </a:r>
          </a:p>
        </p:txBody>
      </p:sp>
      <p:sp>
        <p:nvSpPr>
          <p:cNvPr id="4" name="Pladsholder til slidenummer 3"/>
          <p:cNvSpPr>
            <a:spLocks noGrp="1"/>
          </p:cNvSpPr>
          <p:nvPr>
            <p:ph type="sldNum" sz="quarter" idx="5"/>
          </p:nvPr>
        </p:nvSpPr>
        <p:spPr/>
        <p:txBody>
          <a:bodyPr/>
          <a:lstStyle/>
          <a:p>
            <a:fld id="{4E1E5E87-FD3A-4029-B05C-7D92ADA14781}" type="slidenum">
              <a:rPr lang="da-DK" smtClean="0"/>
              <a:t>8</a:t>
            </a:fld>
            <a:endParaRPr lang="da-DK"/>
          </a:p>
        </p:txBody>
      </p:sp>
    </p:spTree>
    <p:extLst>
      <p:ext uri="{BB962C8B-B14F-4D97-AF65-F5344CB8AC3E}">
        <p14:creationId xmlns:p14="http://schemas.microsoft.com/office/powerpoint/2010/main" val="345138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b="0" i="0" dirty="0">
                <a:solidFill>
                  <a:srgbClr val="374151"/>
                </a:solidFill>
                <a:effectLst/>
                <a:latin typeface="Söhne"/>
              </a:rPr>
              <a:t>Inden renovering eller nedrivning af et byggeri er der flere farlige stoffer, der bør være opmærksomhed på. Nogle af de mest almindelige farlige stoffer, der kan findes i bygningsmaterialer og kræver særlig opmærksomhed, omfatter:</a:t>
            </a:r>
          </a:p>
          <a:p>
            <a:pPr algn="l"/>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Asbest: Asbest var tidligere et udbredt byggemateriale, især i ældre bygninger opført inden 1990. Asbest kan være sundhedsskadeligt, når det frigives som støv og inhaleres. Derfor er det vigtigt at foretage en asbestundersøgelse inden renovering eller nedrivning af ældre bygninger for at identificere og håndtere eventuelle asbestholdige materialer korrekt.</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PCB: </a:t>
            </a:r>
            <a:r>
              <a:rPr lang="da-DK" b="0" i="0" dirty="0" err="1">
                <a:solidFill>
                  <a:srgbClr val="374151"/>
                </a:solidFill>
                <a:effectLst/>
                <a:latin typeface="Söhne"/>
              </a:rPr>
              <a:t>Polychlorerede</a:t>
            </a:r>
            <a:r>
              <a:rPr lang="da-DK" b="0" i="0" dirty="0">
                <a:solidFill>
                  <a:srgbClr val="374151"/>
                </a:solidFill>
                <a:effectLst/>
                <a:latin typeface="Söhne"/>
              </a:rPr>
              <a:t> bifenyler (PCB) blev tidligere anvendt i isoleringsmaterialer og fugemasser. PCB er kendt for at være skadelige for miljøet og sundheden, især ved langvarig eksponering. Derfor bør der udføres en PCB-screening eller prøvetagning, hvis bygningen er opført før 1986, for at identificere PCB-</a:t>
            </a:r>
            <a:r>
              <a:rPr lang="da-DK" b="0" i="0" dirty="0" err="1">
                <a:solidFill>
                  <a:srgbClr val="374151"/>
                </a:solidFill>
                <a:effectLst/>
                <a:latin typeface="Söhne"/>
              </a:rPr>
              <a:t>holdige</a:t>
            </a:r>
            <a:r>
              <a:rPr lang="da-DK" b="0" i="0" dirty="0">
                <a:solidFill>
                  <a:srgbClr val="374151"/>
                </a:solidFill>
                <a:effectLst/>
                <a:latin typeface="Söhne"/>
              </a:rPr>
              <a:t> materialer og træffe nødvendige foranstaltninger.</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Bly: Bly er ofte fundet i gamle malinger, særligt i bygninger opført før 1978. Bly kan være skadeligt, især for børn, når det indåndes eller indtages. Hvis der er mistanke om blyholdig maling, bør der udføres blyundersøgelser og passende sikkerhedsforanstaltninger træffes.</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Klorparaffiner: Klorparaffiner findes ofte i tætningsmidler og fugemasser som blødgøre, for at forbedre fleksibilitet og forseglingsegenskaber. Klorparaffiner findes også i nogle typer gulvbelægning, som vinyl og linoleum. </a:t>
            </a:r>
          </a:p>
          <a:p>
            <a:pPr algn="l">
              <a:buFont typeface="+mj-lt"/>
              <a:buAutoNum type="arabicPeriod"/>
            </a:pPr>
            <a:endParaRPr lang="da-DK" b="0" i="0" dirty="0">
              <a:solidFill>
                <a:srgbClr val="374151"/>
              </a:solidFill>
              <a:effectLst/>
              <a:latin typeface="Söhne"/>
            </a:endParaRPr>
          </a:p>
          <a:p>
            <a:pPr algn="l">
              <a:buFont typeface="+mj-lt"/>
              <a:buNone/>
            </a:pPr>
            <a:r>
              <a:rPr lang="da-DK" b="0" i="0" dirty="0">
                <a:solidFill>
                  <a:srgbClr val="374151"/>
                </a:solidFill>
                <a:effectLst/>
                <a:latin typeface="Söhne"/>
              </a:rPr>
              <a:t>Hvis der tvivl om restprodukterne fra nedbrydning eller renovering indeholder farlige stoffer, skal der tilkaldes en fagperson, som kan foretage screening for </a:t>
            </a:r>
            <a:r>
              <a:rPr lang="da-DK" b="0" i="0">
                <a:solidFill>
                  <a:srgbClr val="374151"/>
                </a:solidFill>
                <a:effectLst/>
                <a:latin typeface="Söhne"/>
              </a:rPr>
              <a:t>farlige stoffer.</a:t>
            </a:r>
            <a:endParaRPr lang="da-DK" b="0" i="0" dirty="0">
              <a:solidFill>
                <a:srgbClr val="374151"/>
              </a:solidFill>
              <a:effectLst/>
              <a:latin typeface="Söhne"/>
            </a:endParaRPr>
          </a:p>
        </p:txBody>
      </p:sp>
      <p:sp>
        <p:nvSpPr>
          <p:cNvPr id="4" name="Pladsholder til slidenummer 3"/>
          <p:cNvSpPr>
            <a:spLocks noGrp="1"/>
          </p:cNvSpPr>
          <p:nvPr>
            <p:ph type="sldNum" sz="quarter" idx="5"/>
          </p:nvPr>
        </p:nvSpPr>
        <p:spPr/>
        <p:txBody>
          <a:bodyPr/>
          <a:lstStyle/>
          <a:p>
            <a:fld id="{4E1E5E87-FD3A-4029-B05C-7D92ADA14781}" type="slidenum">
              <a:rPr lang="da-DK" smtClean="0"/>
              <a:t>9</a:t>
            </a:fld>
            <a:endParaRPr lang="da-DK"/>
          </a:p>
        </p:txBody>
      </p:sp>
    </p:spTree>
    <p:extLst>
      <p:ext uri="{BB962C8B-B14F-4D97-AF65-F5344CB8AC3E}">
        <p14:creationId xmlns:p14="http://schemas.microsoft.com/office/powerpoint/2010/main" val="22175132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I forbindelse med planlægningen af en arbejdsopgaver, bør man som håndværker være bevidst om, hvilke arbejdsredskaber der kan hjælpe med at sænke belastningen på den enkeltes fysik og helbred. Derfor er det altid en god idé at holde sig opdateret om, hvilke hjælpe- og værnemidler der er på markedet. – Denne ajourføring bør ske kontinuerligt, da der hele tiden kommer nye produkter på markedet. </a:t>
            </a:r>
          </a:p>
          <a:p>
            <a:endParaRPr lang="da-DK" dirty="0"/>
          </a:p>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I præsentationen er der vist eksempler på links til hjemmesider, hvor nogle af de seneste hjælpe- og værnemidler er præsenteret, samt anbefalinger til korrekt udførelse jf. branchevejledninger (nederst på </a:t>
            </a:r>
            <a:r>
              <a:rPr lang="da-DK" dirty="0">
                <a:hlinkClick r:id="rId3"/>
              </a:rPr>
              <a:t>https://bfa-ba.dk/tekniske-hjaelpemidler/</a:t>
            </a:r>
            <a:r>
              <a:rPr lang="da-DK"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p:txBody>
      </p:sp>
      <p:sp>
        <p:nvSpPr>
          <p:cNvPr id="4" name="Pladsholder til slidenummer 3"/>
          <p:cNvSpPr>
            <a:spLocks noGrp="1"/>
          </p:cNvSpPr>
          <p:nvPr>
            <p:ph type="sldNum" sz="quarter" idx="5"/>
          </p:nvPr>
        </p:nvSpPr>
        <p:spPr/>
        <p:txBody>
          <a:bodyPr/>
          <a:lstStyle/>
          <a:p>
            <a:fld id="{4E1E5E87-FD3A-4029-B05C-7D92ADA14781}" type="slidenum">
              <a:rPr lang="da-DK" smtClean="0"/>
              <a:t>10</a:t>
            </a:fld>
            <a:endParaRPr lang="da-DK"/>
          </a:p>
        </p:txBody>
      </p:sp>
    </p:spTree>
    <p:extLst>
      <p:ext uri="{BB962C8B-B14F-4D97-AF65-F5344CB8AC3E}">
        <p14:creationId xmlns:p14="http://schemas.microsoft.com/office/powerpoint/2010/main" val="3513421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b="0" i="0" dirty="0">
                <a:solidFill>
                  <a:srgbClr val="374151"/>
                </a:solidFill>
                <a:effectLst/>
                <a:latin typeface="Söhne"/>
              </a:rPr>
              <a:t>Arbejdsmiljø er en stor del af den sociale bæredygtighed. Det er derfor vigtigt at man altid overvejer, hvordan arbejdet kan udføres på en måde så den udførende skånes bedst muligt. En udførelse som begrænser generne for den udførende vil i mange tilfælde også have en positiv effekt på andre sociale faktorer af den sociale bæredygtigt. Med støv er der f.eks. Rart for naboer at deres indeklima ikke forurenes af støv, der er kommet i friskluftindsugningen.</a:t>
            </a:r>
          </a:p>
          <a:p>
            <a:pPr algn="l"/>
            <a:endParaRPr lang="da-DK" b="0" i="0" dirty="0">
              <a:solidFill>
                <a:srgbClr val="374151"/>
              </a:solidFill>
              <a:effectLst/>
              <a:latin typeface="Söhne"/>
            </a:endParaRPr>
          </a:p>
          <a:p>
            <a:pPr algn="l"/>
            <a:r>
              <a:rPr lang="da-DK" b="0" i="0" dirty="0">
                <a:solidFill>
                  <a:srgbClr val="374151"/>
                </a:solidFill>
                <a:effectLst/>
                <a:latin typeface="Söhne"/>
              </a:rPr>
              <a:t>For at minimere støv, støj og vibrationer i byggeriet kan følgende foranstaltninger og praksisser anvendes:</a:t>
            </a:r>
          </a:p>
          <a:p>
            <a:pPr algn="l"/>
            <a:endParaRPr lang="da-DK" b="0" i="0" dirty="0">
              <a:solidFill>
                <a:srgbClr val="374151"/>
              </a:solidFill>
              <a:effectLst/>
              <a:latin typeface="Söhne"/>
            </a:endParaRPr>
          </a:p>
          <a:p>
            <a:pPr algn="l"/>
            <a:r>
              <a:rPr lang="da-DK" b="0" i="0" dirty="0">
                <a:solidFill>
                  <a:srgbClr val="374151"/>
                </a:solidFill>
                <a:effectLst/>
                <a:latin typeface="Söhne"/>
              </a:rPr>
              <a:t>Støv:</a:t>
            </a:r>
          </a:p>
          <a:p>
            <a:pPr algn="l">
              <a:buFont typeface="+mj-lt"/>
              <a:buAutoNum type="arabicPeriod"/>
            </a:pPr>
            <a:r>
              <a:rPr lang="da-DK" b="0" i="0" dirty="0">
                <a:solidFill>
                  <a:srgbClr val="374151"/>
                </a:solidFill>
                <a:effectLst/>
                <a:latin typeface="Söhne"/>
              </a:rPr>
              <a:t>Forsegling og afskærmning: Sørg for at forsegle arbejdsområdet og opstille afskærmninger for at forhindre spredning af støv til andre områder.</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Støvdæmpet metoder: Brug vand eller støvbindingsmidler til at fugte overflader og reducere støvets dannelse under arbejdet.</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Værktøjer eller systemer som ikke støver: Anvendelse af værktøjer og maskiner, der er udstyret med indbyggede støvopsamlingssystemer, kan reducere støvudviklingen. F.eks. støvsugere med HEPA-filtre, støvsugende slibemaskiner osv.</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Personligt beskyttelsesudstyr: Under udførelse benyttes personlige værnemidler såsom åndedrætsværn, støvmasker og beskyttelsesbriller, for at minimere eksponeringen for støv.</a:t>
            </a:r>
          </a:p>
          <a:p>
            <a:pPr algn="l">
              <a:buFont typeface="+mj-lt"/>
              <a:buAutoNum type="arabicPeriod"/>
            </a:pPr>
            <a:endParaRPr lang="da-DK" b="0" i="0" dirty="0">
              <a:solidFill>
                <a:srgbClr val="374151"/>
              </a:solidFill>
              <a:effectLst/>
              <a:latin typeface="Söhne"/>
            </a:endParaRPr>
          </a:p>
          <a:p>
            <a:pPr algn="l"/>
            <a:r>
              <a:rPr lang="da-DK" b="0" i="0" dirty="0">
                <a:solidFill>
                  <a:srgbClr val="374151"/>
                </a:solidFill>
                <a:effectLst/>
                <a:latin typeface="Söhne"/>
              </a:rPr>
              <a:t>Støj:</a:t>
            </a:r>
          </a:p>
          <a:p>
            <a:pPr algn="l">
              <a:buFont typeface="+mj-lt"/>
              <a:buAutoNum type="arabicPeriod"/>
            </a:pPr>
            <a:r>
              <a:rPr lang="da-DK" b="0" i="0" dirty="0">
                <a:solidFill>
                  <a:srgbClr val="374151"/>
                </a:solidFill>
                <a:effectLst/>
                <a:latin typeface="Söhne"/>
              </a:rPr>
              <a:t> Forsegling og afskærmning: Ved udformning af støjvægge i forbindelse med arbejdsområdet kan spredning af støj begrænses.</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Støjreduktion på kilden: Brug af støjsvage maskiner og udstyr og vedligeholdelse af dem korrekt kan reducere støjniveauerne.</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Planlægning af arbejdstid: Begræns støjende arbejder til specifikke tidspunkter og begræns varigheden for at minimere gener for omkringliggende områder.</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Personlige værnemidler: For arbejdstagere, der udsættes for høje støjniveauer, skal passende høreværn eller ørepropper anvendes.</a:t>
            </a:r>
          </a:p>
          <a:p>
            <a:pPr algn="l"/>
            <a:endParaRPr lang="da-DK" b="0" i="0" dirty="0">
              <a:solidFill>
                <a:srgbClr val="374151"/>
              </a:solidFill>
              <a:effectLst/>
              <a:latin typeface="Söhne"/>
            </a:endParaRPr>
          </a:p>
          <a:p>
            <a:pPr algn="l"/>
            <a:r>
              <a:rPr lang="da-DK" b="0" i="0" dirty="0">
                <a:solidFill>
                  <a:srgbClr val="374151"/>
                </a:solidFill>
                <a:effectLst/>
                <a:latin typeface="Söhne"/>
              </a:rPr>
              <a:t>Vibrationer:</a:t>
            </a:r>
          </a:p>
          <a:p>
            <a:pPr algn="l">
              <a:buFont typeface="+mj-lt"/>
              <a:buAutoNum type="arabicPeriod"/>
            </a:pPr>
            <a:r>
              <a:rPr lang="da-DK" b="0" i="0" dirty="0">
                <a:solidFill>
                  <a:srgbClr val="374151"/>
                </a:solidFill>
                <a:effectLst/>
                <a:latin typeface="Söhne"/>
              </a:rPr>
              <a:t>Vibrationsdæmpet værktøjer: Brug af værktøjer og maskiner med indbyggede vibrationsdæmpningssystemer kan reducere udsættelsen for vibrationer.</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Træningsprogrammer: Den udførende er uddannet i korrekt brug af vibrationsudstyr og implementerer gode arbejdspraksisser for at minimere vibrationseksponering.</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Arbejdsrotation: Rotere den udførende på opgaver, der involverer vibrationseksponering, for at mindske den samlede udsættelse for vibrationer.</a:t>
            </a:r>
          </a:p>
          <a:p>
            <a:pPr algn="l">
              <a:buFont typeface="+mj-lt"/>
              <a:buNone/>
            </a:pPr>
            <a:endParaRPr lang="da-DK" b="0" i="0" dirty="0">
              <a:solidFill>
                <a:srgbClr val="374151"/>
              </a:solidFill>
              <a:effectLst/>
              <a:latin typeface="Söhne"/>
            </a:endParaRPr>
          </a:p>
          <a:p>
            <a:pPr algn="l"/>
            <a:r>
              <a:rPr lang="da-DK" b="0" i="0" dirty="0">
                <a:solidFill>
                  <a:srgbClr val="374151"/>
                </a:solidFill>
                <a:effectLst/>
                <a:latin typeface="Söhne"/>
              </a:rPr>
              <a:t>Se eventuelt vejledninger om reduktion af støv, støj og vibration på at.dk og BFA-ba.dk</a:t>
            </a:r>
          </a:p>
          <a:p>
            <a:pPr algn="l"/>
            <a:r>
              <a:rPr lang="da-DK" b="0" i="0" dirty="0">
                <a:solidFill>
                  <a:srgbClr val="374151"/>
                </a:solidFill>
                <a:effectLst/>
                <a:latin typeface="Söhne"/>
              </a:rPr>
              <a:t>Eksempel: </a:t>
            </a:r>
          </a:p>
          <a:p>
            <a:pPr algn="l"/>
            <a:r>
              <a:rPr lang="da-DK" b="0" i="0" dirty="0">
                <a:solidFill>
                  <a:srgbClr val="374151"/>
                </a:solidFill>
                <a:effectLst/>
                <a:latin typeface="Söhne"/>
              </a:rPr>
              <a:t>https://bfa-ba.dk/wp-content/uploads/2018/10/Branchevejledning-om-stoev-2-print.pdf</a:t>
            </a:r>
          </a:p>
          <a:p>
            <a:endParaRPr lang="da-DK" dirty="0"/>
          </a:p>
        </p:txBody>
      </p:sp>
      <p:sp>
        <p:nvSpPr>
          <p:cNvPr id="4" name="Pladsholder til slidenummer 3"/>
          <p:cNvSpPr>
            <a:spLocks noGrp="1"/>
          </p:cNvSpPr>
          <p:nvPr>
            <p:ph type="sldNum" sz="quarter" idx="5"/>
          </p:nvPr>
        </p:nvSpPr>
        <p:spPr/>
        <p:txBody>
          <a:bodyPr/>
          <a:lstStyle/>
          <a:p>
            <a:fld id="{4E1E5E87-FD3A-4029-B05C-7D92ADA14781}" type="slidenum">
              <a:rPr lang="da-DK" smtClean="0"/>
              <a:t>11</a:t>
            </a:fld>
            <a:endParaRPr lang="da-DK"/>
          </a:p>
        </p:txBody>
      </p:sp>
    </p:spTree>
    <p:extLst>
      <p:ext uri="{BB962C8B-B14F-4D97-AF65-F5344CB8AC3E}">
        <p14:creationId xmlns:p14="http://schemas.microsoft.com/office/powerpoint/2010/main" val="2227179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0" i="0" dirty="0">
                <a:solidFill>
                  <a:srgbClr val="374151"/>
                </a:solidFill>
                <a:effectLst/>
                <a:latin typeface="Söhne"/>
              </a:rPr>
              <a:t>Det er altid en god ide at kommunikere tydeligt med naboerne på forhånd om byggeprojektet, herunder varigheden, omfanget og de potentielle gener. Det kan være nyttigt at holde et åbent møde eller sende informationsbreve for at give naboerne mulighed for at udtrykke deres bekymringer og stille spørgsmål.</a:t>
            </a:r>
          </a:p>
        </p:txBody>
      </p:sp>
      <p:sp>
        <p:nvSpPr>
          <p:cNvPr id="4" name="Pladsholder til slidenummer 3"/>
          <p:cNvSpPr>
            <a:spLocks noGrp="1"/>
          </p:cNvSpPr>
          <p:nvPr>
            <p:ph type="sldNum" sz="quarter" idx="5"/>
          </p:nvPr>
        </p:nvSpPr>
        <p:spPr/>
        <p:txBody>
          <a:bodyPr/>
          <a:lstStyle/>
          <a:p>
            <a:fld id="{4E1E5E87-FD3A-4029-B05C-7D92ADA14781}" type="slidenum">
              <a:rPr lang="da-DK" smtClean="0"/>
              <a:t>12</a:t>
            </a:fld>
            <a:endParaRPr lang="da-DK"/>
          </a:p>
        </p:txBody>
      </p:sp>
    </p:spTree>
    <p:extLst>
      <p:ext uri="{BB962C8B-B14F-4D97-AF65-F5344CB8AC3E}">
        <p14:creationId xmlns:p14="http://schemas.microsoft.com/office/powerpoint/2010/main" val="16333425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Som videoen vi så i første modul viste, er vi på globalt plan ved at løbe tør for sand til produktion af beton. – Men sand er ikke det eneste materiale, hvor ressource knaphed kan blive et problem på sigt. Her er nogle flere eksempler på ressourcer, som vi på sigt kan komme til at mangle:</a:t>
            </a:r>
          </a:p>
          <a:p>
            <a:endParaRPr lang="da-DK" dirty="0"/>
          </a:p>
          <a:p>
            <a:pPr algn="l">
              <a:buFont typeface="+mj-lt"/>
              <a:buAutoNum type="arabicPeriod"/>
            </a:pPr>
            <a:r>
              <a:rPr lang="da-DK" b="0" i="0" dirty="0">
                <a:solidFill>
                  <a:srgbClr val="374151"/>
                </a:solidFill>
                <a:effectLst/>
                <a:latin typeface="Söhne"/>
              </a:rPr>
              <a:t>Jordens mineralressourcer: Mineralressourcer såsom kobber, aluminium, jern og nikkel anvendes i stor udstrækning i byggeriet til produktionen af materialer som stål, beton og elektriske ledninger. Efterspørgslen efter disse mineraler er stigende, og der kan være risiko for knaphed i fremtiden. Knapheden kommer til at gøre materialerne mere bekostelige, hvilket kan resultere i lavere levestandard.</a:t>
            </a:r>
          </a:p>
          <a:p>
            <a:pPr algn="l">
              <a:buFont typeface="+mj-lt"/>
              <a:buAutoNum type="arabicPeriod"/>
            </a:pPr>
            <a:endParaRPr lang="da-DK" b="0" i="0" dirty="0">
              <a:solidFill>
                <a:srgbClr val="374151"/>
              </a:solidFill>
              <a:effectLst/>
              <a:latin typeface="Söhne"/>
            </a:endParaRPr>
          </a:p>
          <a:p>
            <a:pPr algn="l">
              <a:buFont typeface="+mj-lt"/>
              <a:buAutoNum type="arabicPeriod"/>
            </a:pPr>
            <a:r>
              <a:rPr lang="da-DK" b="0" i="0" dirty="0">
                <a:solidFill>
                  <a:srgbClr val="374151"/>
                </a:solidFill>
                <a:effectLst/>
                <a:latin typeface="Söhne"/>
              </a:rPr>
              <a:t>Træ: Træ er en af ​​de mest almindelige og alsidige byggematerialer. Skovrydning og uhensigtsmæssig skovdrift kan imidlertid føre til tab af skovarealer og reduceret tilgængelighed af træressourcer. Bæredygtig skovforvaltning og brugen af alternative materialer kan bidrage til at bevare træressourcerne.</a:t>
            </a:r>
          </a:p>
          <a:p>
            <a:pPr algn="l">
              <a:buFont typeface="+mj-lt"/>
              <a:buAutoNum type="arabicPeriod"/>
            </a:pPr>
            <a:endParaRPr lang="da-DK" b="0" i="0" dirty="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 typeface="+mj-lt"/>
              <a:buAutoNum type="arabicPeriod"/>
              <a:tabLst/>
              <a:defRPr/>
            </a:pPr>
            <a:r>
              <a:rPr lang="da-DK" b="0" i="0" dirty="0">
                <a:solidFill>
                  <a:srgbClr val="374151"/>
                </a:solidFill>
                <a:effectLst/>
                <a:latin typeface="Söhne"/>
              </a:rPr>
              <a:t>Råmaterialer til isolering: Materialer til isolering af bygninger, såsom polystyren (som nogen kalder flamingo), er baseret på fossile ressourcer. Der arbejdes på udvikling af mere bæredygtige isoleringsmaterialer, der bruger genbrugsmaterialer eller alternative råmaterialer.</a:t>
            </a:r>
          </a:p>
          <a:p>
            <a:pPr marL="0" marR="0" lvl="0" indent="0" algn="l" defTabSz="914400" rtl="0" eaLnBrk="1" fontAlgn="auto" latinLnBrk="0" hangingPunct="1">
              <a:lnSpc>
                <a:spcPct val="100000"/>
              </a:lnSpc>
              <a:spcBef>
                <a:spcPts val="0"/>
              </a:spcBef>
              <a:spcAft>
                <a:spcPts val="0"/>
              </a:spcAft>
              <a:buClrTx/>
              <a:buSzTx/>
              <a:buFont typeface="+mj-lt"/>
              <a:buAutoNum type="arabicPeriod"/>
              <a:tabLst/>
              <a:defRPr/>
            </a:pPr>
            <a:endParaRPr lang="da-DK" b="0" i="0" dirty="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 typeface="+mj-lt"/>
              <a:buAutoNum type="arabicPeriod"/>
              <a:tabLst/>
              <a:defRPr/>
            </a:pPr>
            <a:r>
              <a:rPr lang="da-DK" b="0" i="0" dirty="0">
                <a:solidFill>
                  <a:srgbClr val="374151"/>
                </a:solidFill>
                <a:effectLst/>
                <a:latin typeface="Söhne"/>
              </a:rPr>
              <a:t>Sand: Sand er en vigtig bestanddel af beton og anvendes også i </a:t>
            </a:r>
            <a:r>
              <a:rPr lang="da-DK" b="0" i="0" dirty="0" err="1">
                <a:solidFill>
                  <a:srgbClr val="374151"/>
                </a:solidFill>
                <a:effectLst/>
                <a:latin typeface="Söhne"/>
              </a:rPr>
              <a:t>glasproduktion</a:t>
            </a:r>
            <a:r>
              <a:rPr lang="da-DK" b="0" i="0" dirty="0">
                <a:solidFill>
                  <a:srgbClr val="374151"/>
                </a:solidFill>
                <a:effectLst/>
                <a:latin typeface="Söhne"/>
              </a:rPr>
              <a:t> og til byggematerialer som mursten og fliser. Efterspørgslen efter sand er enorm, og der er rapporter om illegal sandudvinding og ødelæggelse af naturområder som følge heraf. Bæredygtig sandudvinding og genbrug af byggeaffald er vigtige tiltag for at bevare denne ressource.</a:t>
            </a:r>
          </a:p>
          <a:p>
            <a:pPr marL="0" marR="0" lvl="0" indent="0" algn="l" defTabSz="914400" rtl="0" eaLnBrk="1" fontAlgn="auto" latinLnBrk="0" hangingPunct="1">
              <a:lnSpc>
                <a:spcPct val="100000"/>
              </a:lnSpc>
              <a:spcBef>
                <a:spcPts val="0"/>
              </a:spcBef>
              <a:spcAft>
                <a:spcPts val="0"/>
              </a:spcAft>
              <a:buClrTx/>
              <a:buSzTx/>
              <a:buFont typeface="+mj-lt"/>
              <a:buAutoNum type="arabicPeriod"/>
              <a:tabLst/>
              <a:defRPr/>
            </a:pPr>
            <a:endParaRPr lang="da-DK" b="0" i="0" dirty="0">
              <a:solidFill>
                <a:srgbClr val="374151"/>
              </a:solidFill>
              <a:effectLst/>
              <a:latin typeface="Söhne"/>
            </a:endParaRPr>
          </a:p>
          <a:p>
            <a:pPr algn="l">
              <a:buFont typeface="+mj-lt"/>
              <a:buAutoNum type="arabicPeriod"/>
            </a:pPr>
            <a:endParaRPr lang="da-DK" b="0" i="0" dirty="0">
              <a:solidFill>
                <a:srgbClr val="374151"/>
              </a:solidFill>
              <a:effectLst/>
              <a:latin typeface="Söhne"/>
            </a:endParaRPr>
          </a:p>
          <a:p>
            <a:endParaRPr lang="da-DK" dirty="0"/>
          </a:p>
        </p:txBody>
      </p:sp>
      <p:sp>
        <p:nvSpPr>
          <p:cNvPr id="4" name="Pladsholder til slidenummer 3"/>
          <p:cNvSpPr>
            <a:spLocks noGrp="1"/>
          </p:cNvSpPr>
          <p:nvPr>
            <p:ph type="sldNum" sz="quarter" idx="5"/>
          </p:nvPr>
        </p:nvSpPr>
        <p:spPr/>
        <p:txBody>
          <a:bodyPr/>
          <a:lstStyle/>
          <a:p>
            <a:fld id="{4E1E5E87-FD3A-4029-B05C-7D92ADA14781}" type="slidenum">
              <a:rPr lang="da-DK" smtClean="0"/>
              <a:t>13</a:t>
            </a:fld>
            <a:endParaRPr lang="da-DK"/>
          </a:p>
        </p:txBody>
      </p:sp>
    </p:spTree>
    <p:extLst>
      <p:ext uri="{BB962C8B-B14F-4D97-AF65-F5344CB8AC3E}">
        <p14:creationId xmlns:p14="http://schemas.microsoft.com/office/powerpoint/2010/main" val="2464011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0" i="0" dirty="0">
                <a:solidFill>
                  <a:srgbClr val="374151"/>
                </a:solidFill>
                <a:effectLst/>
                <a:latin typeface="Söhne"/>
              </a:rPr>
              <a:t>Nogle producenter eller importører af byggematerialer kan have etableret </a:t>
            </a:r>
            <a:r>
              <a:rPr lang="da-DK" b="0" i="0" dirty="0" err="1">
                <a:solidFill>
                  <a:srgbClr val="374151"/>
                </a:solidFill>
                <a:effectLst/>
                <a:latin typeface="Söhne"/>
              </a:rPr>
              <a:t>take</a:t>
            </a:r>
            <a:r>
              <a:rPr lang="da-DK" b="0" i="0" dirty="0">
                <a:solidFill>
                  <a:srgbClr val="374151"/>
                </a:solidFill>
                <a:effectLst/>
                <a:latin typeface="Söhne"/>
              </a:rPr>
              <a:t>-back ordninger som en del af deres producentansvar. Disse ordninger sigter mod at sikre, at materialerne genanvendes eller behandles korrekt efter brug. Du kan kontakte specifikke producenter eller importører for at få oplysninger om deres </a:t>
            </a:r>
            <a:r>
              <a:rPr lang="da-DK" b="0" i="0" dirty="0" err="1">
                <a:solidFill>
                  <a:srgbClr val="374151"/>
                </a:solidFill>
                <a:effectLst/>
                <a:latin typeface="Söhne"/>
              </a:rPr>
              <a:t>take</a:t>
            </a:r>
            <a:r>
              <a:rPr lang="da-DK" b="0" i="0" dirty="0">
                <a:solidFill>
                  <a:srgbClr val="374151"/>
                </a:solidFill>
                <a:effectLst/>
                <a:latin typeface="Söhne"/>
              </a:rPr>
              <a:t>-back ordninger.</a:t>
            </a:r>
          </a:p>
          <a:p>
            <a:endParaRPr lang="da-DK" b="0" i="0" dirty="0">
              <a:solidFill>
                <a:srgbClr val="374151"/>
              </a:solidFill>
              <a:effectLst/>
              <a:latin typeface="Söhne"/>
            </a:endParaRPr>
          </a:p>
          <a:p>
            <a:r>
              <a:rPr lang="da-DK" b="0" i="0" dirty="0">
                <a:solidFill>
                  <a:srgbClr val="374151"/>
                </a:solidFill>
                <a:effectLst/>
                <a:latin typeface="Söhne"/>
              </a:rPr>
              <a:t>Kendte eksempler er:</a:t>
            </a:r>
          </a:p>
          <a:p>
            <a:pPr marL="171450" indent="-171450">
              <a:buFontTx/>
              <a:buChar char="-"/>
            </a:pPr>
            <a:r>
              <a:rPr lang="da-DK" b="0" i="0" dirty="0">
                <a:solidFill>
                  <a:srgbClr val="374151"/>
                </a:solidFill>
                <a:effectLst/>
                <a:latin typeface="Söhne"/>
              </a:rPr>
              <a:t>Rockwool (</a:t>
            </a:r>
            <a:r>
              <a:rPr lang="da-DK" b="0" i="0" dirty="0" err="1">
                <a:solidFill>
                  <a:srgbClr val="374151"/>
                </a:solidFill>
                <a:effectLst/>
                <a:latin typeface="Söhne"/>
              </a:rPr>
              <a:t>mineralduldsisolering</a:t>
            </a:r>
            <a:r>
              <a:rPr lang="da-DK" b="0" i="0" dirty="0">
                <a:solidFill>
                  <a:srgbClr val="374151"/>
                </a:solidFill>
                <a:effectLst/>
                <a:latin typeface="Söhne"/>
              </a:rPr>
              <a:t>) https://www.rockwool.com/dk/raadgivning-og-inspiration/genanvendelse/ </a:t>
            </a:r>
          </a:p>
          <a:p>
            <a:pPr marL="171450" indent="-171450">
              <a:buFontTx/>
              <a:buChar char="-"/>
            </a:pPr>
            <a:r>
              <a:rPr lang="da-DK" b="0" i="0" dirty="0">
                <a:solidFill>
                  <a:srgbClr val="374151"/>
                </a:solidFill>
                <a:effectLst/>
                <a:latin typeface="Söhne"/>
              </a:rPr>
              <a:t>Grundfos (brugte pumper) https://www.grundfos.com/dk/campaign/takeback </a:t>
            </a:r>
          </a:p>
          <a:p>
            <a:pPr marL="171450" indent="-171450">
              <a:buFontTx/>
              <a:buChar char="-"/>
            </a:pPr>
            <a:r>
              <a:rPr lang="da-DK" b="0" i="0" dirty="0" err="1">
                <a:solidFill>
                  <a:srgbClr val="374151"/>
                </a:solidFill>
                <a:effectLst/>
                <a:latin typeface="Söhne"/>
              </a:rPr>
              <a:t>Xella</a:t>
            </a:r>
            <a:r>
              <a:rPr lang="da-DK" b="0" i="0" dirty="0">
                <a:solidFill>
                  <a:srgbClr val="374151"/>
                </a:solidFill>
                <a:effectLst/>
                <a:latin typeface="Söhne"/>
              </a:rPr>
              <a:t>, </a:t>
            </a:r>
            <a:r>
              <a:rPr lang="da-DK" b="0" i="0" dirty="0" err="1">
                <a:solidFill>
                  <a:srgbClr val="374151"/>
                </a:solidFill>
                <a:effectLst/>
                <a:latin typeface="Söhne"/>
              </a:rPr>
              <a:t>ytong</a:t>
            </a:r>
            <a:r>
              <a:rPr lang="da-DK" b="0" i="0" dirty="0">
                <a:solidFill>
                  <a:srgbClr val="374151"/>
                </a:solidFill>
                <a:effectLst/>
                <a:latin typeface="Söhne"/>
              </a:rPr>
              <a:t> (porebeton) https://www.ytong.dk/news_prisvindende-takeback-ordning-udvides.php</a:t>
            </a:r>
          </a:p>
          <a:p>
            <a:pPr marL="0" indent="0">
              <a:buFontTx/>
              <a:buNone/>
            </a:pPr>
            <a:endParaRPr lang="da-DK" b="0" i="0" dirty="0">
              <a:solidFill>
                <a:srgbClr val="374151"/>
              </a:solidFill>
              <a:effectLst/>
              <a:latin typeface="Söhne"/>
            </a:endParaRPr>
          </a:p>
          <a:p>
            <a:pPr algn="l"/>
            <a:r>
              <a:rPr lang="da-DK" b="0" i="0" dirty="0">
                <a:solidFill>
                  <a:srgbClr val="374151"/>
                </a:solidFill>
                <a:effectLst/>
                <a:latin typeface="Söhne"/>
              </a:rPr>
              <a:t>Virksomheder der har gjort det til en forretning at genbruge byggematerialer:</a:t>
            </a:r>
          </a:p>
          <a:p>
            <a:pPr algn="l"/>
            <a:endParaRPr lang="da-DK" b="0" i="0" dirty="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 typeface="+mj-lt"/>
              <a:buAutoNum type="arabicPeriod"/>
              <a:tabLst/>
              <a:defRPr/>
            </a:pPr>
            <a:r>
              <a:rPr lang="da-DK" b="0" i="0" dirty="0">
                <a:solidFill>
                  <a:srgbClr val="374151"/>
                </a:solidFill>
                <a:effectLst/>
                <a:latin typeface="Söhne"/>
              </a:rPr>
              <a:t>Greendozer https://greendozer.com/</a:t>
            </a:r>
          </a:p>
          <a:p>
            <a:pPr marL="0" marR="0" lvl="0" indent="0" algn="l" defTabSz="914400" rtl="0" eaLnBrk="1" fontAlgn="auto" latinLnBrk="0" hangingPunct="1">
              <a:lnSpc>
                <a:spcPct val="100000"/>
              </a:lnSpc>
              <a:spcBef>
                <a:spcPts val="0"/>
              </a:spcBef>
              <a:spcAft>
                <a:spcPts val="0"/>
              </a:spcAft>
              <a:buClrTx/>
              <a:buSzTx/>
              <a:buFont typeface="+mj-lt"/>
              <a:buAutoNum type="arabicPeriod"/>
              <a:tabLst/>
              <a:defRPr/>
            </a:pPr>
            <a:r>
              <a:rPr lang="da-DK" b="0" i="0" dirty="0">
                <a:solidFill>
                  <a:srgbClr val="374151"/>
                </a:solidFill>
                <a:effectLst/>
                <a:latin typeface="Söhne"/>
              </a:rPr>
              <a:t>Genbyg.dk</a:t>
            </a:r>
          </a:p>
          <a:p>
            <a:pPr algn="l">
              <a:buFont typeface="+mj-lt"/>
              <a:buAutoNum type="arabicPeriod"/>
            </a:pPr>
            <a:r>
              <a:rPr lang="da-DK" b="0" i="0" dirty="0" err="1">
                <a:solidFill>
                  <a:srgbClr val="374151"/>
                </a:solidFill>
                <a:effectLst/>
                <a:latin typeface="Söhne"/>
              </a:rPr>
              <a:t>Burnt</a:t>
            </a:r>
            <a:r>
              <a:rPr lang="da-DK" b="0" i="0" dirty="0">
                <a:solidFill>
                  <a:srgbClr val="374151"/>
                </a:solidFill>
                <a:effectLst/>
                <a:latin typeface="Söhne"/>
              </a:rPr>
              <a:t> </a:t>
            </a:r>
            <a:r>
              <a:rPr lang="da-DK" b="0" i="0" dirty="0" err="1">
                <a:solidFill>
                  <a:srgbClr val="374151"/>
                </a:solidFill>
                <a:effectLst/>
                <a:latin typeface="Söhne"/>
              </a:rPr>
              <a:t>wood</a:t>
            </a:r>
            <a:r>
              <a:rPr lang="da-DK" b="0" i="0" dirty="0">
                <a:solidFill>
                  <a:srgbClr val="374151"/>
                </a:solidFill>
                <a:effectLst/>
                <a:latin typeface="Söhne"/>
              </a:rPr>
              <a:t> https://www.burntwood.dk/burntwood-reuse-2-3/</a:t>
            </a:r>
          </a:p>
          <a:p>
            <a:pPr algn="l">
              <a:buFont typeface="+mj-lt"/>
              <a:buAutoNum type="arabicPeriod"/>
            </a:pPr>
            <a:r>
              <a:rPr lang="da-DK" b="0" i="0" dirty="0">
                <a:solidFill>
                  <a:srgbClr val="374151"/>
                </a:solidFill>
                <a:effectLst/>
                <a:latin typeface="Söhne"/>
              </a:rPr>
              <a:t>Gamlemursten.dk</a:t>
            </a:r>
          </a:p>
          <a:p>
            <a:pPr algn="l">
              <a:buFont typeface="+mj-lt"/>
              <a:buAutoNum type="arabicPeriod"/>
            </a:pPr>
            <a:r>
              <a:rPr lang="da-DK" b="0" i="0" dirty="0">
                <a:solidFill>
                  <a:srgbClr val="374151"/>
                </a:solidFill>
                <a:effectLst/>
                <a:latin typeface="Söhne"/>
              </a:rPr>
              <a:t>Kingo</a:t>
            </a:r>
          </a:p>
          <a:p>
            <a:pPr algn="l">
              <a:buFont typeface="+mj-lt"/>
              <a:buAutoNum type="arabicPeriod"/>
            </a:pPr>
            <a:endParaRPr lang="da-DK" b="0" i="0" dirty="0">
              <a:solidFill>
                <a:srgbClr val="374151"/>
              </a:solidFill>
              <a:effectLst/>
              <a:latin typeface="Söhne"/>
            </a:endParaRPr>
          </a:p>
          <a:p>
            <a:pPr algn="l">
              <a:buFont typeface="+mj-lt"/>
              <a:buAutoNum type="arabicPeriod"/>
            </a:pPr>
            <a:endParaRPr lang="da-DK" b="0" i="0" dirty="0">
              <a:solidFill>
                <a:srgbClr val="374151"/>
              </a:solidFill>
              <a:effectLst/>
              <a:latin typeface="Söhne"/>
            </a:endParaRPr>
          </a:p>
        </p:txBody>
      </p:sp>
      <p:sp>
        <p:nvSpPr>
          <p:cNvPr id="4" name="Pladsholder til slidenummer 3"/>
          <p:cNvSpPr>
            <a:spLocks noGrp="1"/>
          </p:cNvSpPr>
          <p:nvPr>
            <p:ph type="sldNum" sz="quarter" idx="5"/>
          </p:nvPr>
        </p:nvSpPr>
        <p:spPr/>
        <p:txBody>
          <a:bodyPr/>
          <a:lstStyle/>
          <a:p>
            <a:fld id="{4E1E5E87-FD3A-4029-B05C-7D92ADA14781}" type="slidenum">
              <a:rPr lang="da-DK" smtClean="0"/>
              <a:t>14</a:t>
            </a:fld>
            <a:endParaRPr lang="da-DK"/>
          </a:p>
        </p:txBody>
      </p:sp>
    </p:spTree>
    <p:extLst>
      <p:ext uri="{BB962C8B-B14F-4D97-AF65-F5344CB8AC3E}">
        <p14:creationId xmlns:p14="http://schemas.microsoft.com/office/powerpoint/2010/main" val="15078473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b="0" i="0" dirty="0">
                <a:solidFill>
                  <a:srgbClr val="374151"/>
                </a:solidFill>
                <a:effectLst/>
                <a:latin typeface="Söhne"/>
              </a:rPr>
              <a:t>Manglen på faglært arbejdskraft med indsigt og viden i korrekt håndtering af restprodukter fra byggepladsen, vil højere grad blive en mangelvare i de kommende år. Statistikkerne peger på færre unge, vælger at uddanne sig til bygge- og anlægsbranchen. Kilde: https://www.dst.dk/da/Statistik/nyheder-analyser-publ/nyt/NytHtml?cid=38255</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0" i="0" dirty="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b="0" i="0" dirty="0">
                <a:solidFill>
                  <a:srgbClr val="374151"/>
                </a:solidFill>
                <a:effectLst/>
                <a:latin typeface="Söhne"/>
              </a:rPr>
              <a:t>Dette ses også i statistikken for deltagere på </a:t>
            </a:r>
            <a:r>
              <a:rPr lang="da-DK" b="0" i="0" dirty="0" err="1">
                <a:solidFill>
                  <a:srgbClr val="374151"/>
                </a:solidFill>
                <a:effectLst/>
                <a:latin typeface="Söhne"/>
              </a:rPr>
              <a:t>AMU’er</a:t>
            </a:r>
            <a:r>
              <a:rPr lang="da-DK" b="0" i="0" dirty="0">
                <a:solidFill>
                  <a:srgbClr val="374151"/>
                </a:solidFill>
                <a:effectLst/>
                <a:latin typeface="Söhne"/>
              </a:rPr>
              <a:t>, hvor graferne i præsentation også indikere at deltager antallet er stødt faldende. Kilde: https://www.dst.dk/da/Statistik/nyheder-analyser-publ/nyt/NytHtml?cid=29284</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0" i="0" dirty="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b="0" i="0" dirty="0">
                <a:solidFill>
                  <a:srgbClr val="374151"/>
                </a:solidFill>
                <a:effectLst/>
                <a:latin typeface="Söhne"/>
              </a:rPr>
              <a:t>Hvis statistikkerne ikke vendes, vil det på sigt betyde at arbejdsstyrken i bygge- og anlægssektoren bliver for lille til at udskifte og renovere den danske byggemasse.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0" i="0" dirty="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b="0" i="0" dirty="0">
                <a:solidFill>
                  <a:srgbClr val="374151"/>
                </a:solidFill>
                <a:effectLst/>
                <a:latin typeface="Söhne"/>
              </a:rPr>
              <a:t>Konsekvensen af dette vil blive faldende kvalitet i boligmassen og dårligere levestandard, særligt for de ringest bemidlede.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0" i="0" dirty="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b="0" i="0" dirty="0">
                <a:solidFill>
                  <a:srgbClr val="374151"/>
                </a:solidFill>
                <a:effectLst/>
                <a:latin typeface="Söhne"/>
              </a:rPr>
              <a:t>Derfor skal der uddannes flere håndværkere og uddannelse i forhold til håndtering af restprodukter på byggepladsen er i den forbindelse relevant, da den korrekte håndtering på sigt giver en mere effektiv proces på vejen til genbrug eller genanvendelse og der igennem en mere kosteffektiv proces, som giver bedre økonomisk mulighed for samfundets dårligst bemidlede.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b="0" i="0" dirty="0">
              <a:solidFill>
                <a:srgbClr val="374151"/>
              </a:solidFill>
              <a:effectLst/>
              <a:latin typeface="Söhne"/>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b="0" i="0" dirty="0">
                <a:solidFill>
                  <a:srgbClr val="374151"/>
                </a:solidFill>
                <a:effectLst/>
                <a:latin typeface="Söhne"/>
              </a:rPr>
              <a:t>Det er vigtigt at mange får større indsigt i sortering af restprodukter. Både i byggeriet. - men også i husholdningen.</a:t>
            </a:r>
          </a:p>
        </p:txBody>
      </p:sp>
      <p:sp>
        <p:nvSpPr>
          <p:cNvPr id="4" name="Pladsholder til slidenummer 3"/>
          <p:cNvSpPr>
            <a:spLocks noGrp="1"/>
          </p:cNvSpPr>
          <p:nvPr>
            <p:ph type="sldNum" sz="quarter" idx="5"/>
          </p:nvPr>
        </p:nvSpPr>
        <p:spPr/>
        <p:txBody>
          <a:bodyPr/>
          <a:lstStyle/>
          <a:p>
            <a:fld id="{4E1E5E87-FD3A-4029-B05C-7D92ADA14781}" type="slidenum">
              <a:rPr lang="da-DK" smtClean="0"/>
              <a:t>15</a:t>
            </a:fld>
            <a:endParaRPr lang="da-DK"/>
          </a:p>
        </p:txBody>
      </p:sp>
    </p:spTree>
    <p:extLst>
      <p:ext uri="{BB962C8B-B14F-4D97-AF65-F5344CB8AC3E}">
        <p14:creationId xmlns:p14="http://schemas.microsoft.com/office/powerpoint/2010/main" val="2444512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Det er ikke målet med opgaven et kursisten skal nå at bearbejde alle emner, da ikke alle emner er relevante for alle faggrupper. Kursisten har frihed til at vælge og gå i dybden med det eller de emner, som de finder mest relevante for deres faglighed og typiske arbejdsdag. </a:t>
            </a:r>
          </a:p>
          <a:p>
            <a:endParaRPr lang="da-DK" dirty="0"/>
          </a:p>
          <a:p>
            <a:r>
              <a:rPr lang="da-DK" dirty="0"/>
              <a:t>Alle sessioner afsluttes med præsentation i plenum, hvor kursisten kort og uformelt præsentere </a:t>
            </a:r>
            <a:r>
              <a:rPr lang="da-DK"/>
              <a:t>og argumentere for </a:t>
            </a:r>
            <a:r>
              <a:rPr lang="da-DK" dirty="0"/>
              <a:t>forslag til en bedre løsning. Efter en kort præsentation kan der stilles opfølgende og uddybende spørgsmål fra underviser og andre kursister. </a:t>
            </a:r>
          </a:p>
          <a:p>
            <a:endParaRPr lang="da-DK" dirty="0"/>
          </a:p>
          <a:p>
            <a:r>
              <a:rPr lang="da-DK" dirty="0"/>
              <a:t>Formålet er overordnet at få kursisten til at genoverveje mulighederne der ligger i den specifikke arbejdstype, som vedkommende udfører og undersøge hvilke muligheder der er for at gennemfører en mere bæredygtig procedurer.</a:t>
            </a:r>
          </a:p>
        </p:txBody>
      </p:sp>
      <p:sp>
        <p:nvSpPr>
          <p:cNvPr id="4" name="Pladsholder til slidenummer 3"/>
          <p:cNvSpPr>
            <a:spLocks noGrp="1"/>
          </p:cNvSpPr>
          <p:nvPr>
            <p:ph type="sldNum" sz="quarter" idx="5"/>
          </p:nvPr>
        </p:nvSpPr>
        <p:spPr/>
        <p:txBody>
          <a:bodyPr/>
          <a:lstStyle/>
          <a:p>
            <a:fld id="{4E1E5E87-FD3A-4029-B05C-7D92ADA14781}" type="slidenum">
              <a:rPr lang="da-DK" smtClean="0"/>
              <a:t>16</a:t>
            </a:fld>
            <a:endParaRPr lang="da-DK"/>
          </a:p>
        </p:txBody>
      </p:sp>
    </p:spTree>
    <p:extLst>
      <p:ext uri="{BB962C8B-B14F-4D97-AF65-F5344CB8AC3E}">
        <p14:creationId xmlns:p14="http://schemas.microsoft.com/office/powerpoint/2010/main" val="18110033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da-DK"/>
              <a:t>Klik for at redigere titeltypografien i masteren</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FDDF439A-24CA-4A65-BC3F-B96E48CAD699}" type="datetimeFigureOut">
              <a:rPr lang="da-DK" smtClean="0"/>
              <a:t>29-06-2023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451B6783-8E49-4F1E-9773-75C214A7934C}" type="slidenum">
              <a:rPr lang="da-DK" smtClean="0"/>
              <a:t>‹nr.›</a:t>
            </a:fld>
            <a:endParaRPr lang="da-DK"/>
          </a:p>
        </p:txBody>
      </p:sp>
    </p:spTree>
    <p:extLst>
      <p:ext uri="{BB962C8B-B14F-4D97-AF65-F5344CB8AC3E}">
        <p14:creationId xmlns:p14="http://schemas.microsoft.com/office/powerpoint/2010/main" val="18254749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3"/>
          <p:cNvSpPr>
            <a:spLocks noGrp="1"/>
          </p:cNvSpPr>
          <p:nvPr>
            <p:ph type="dt" sz="half" idx="10"/>
          </p:nvPr>
        </p:nvSpPr>
        <p:spPr/>
        <p:txBody>
          <a:bodyPr/>
          <a:lstStyle/>
          <a:p>
            <a:fld id="{FDDF439A-24CA-4A65-BC3F-B96E48CAD699}" type="datetimeFigureOut">
              <a:rPr lang="da-DK" smtClean="0"/>
              <a:t>29-06-2023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451B6783-8E49-4F1E-9773-75C214A7934C}" type="slidenum">
              <a:rPr lang="da-DK" smtClean="0"/>
              <a:t>‹nr.›</a:t>
            </a:fld>
            <a:endParaRPr lang="da-DK"/>
          </a:p>
        </p:txBody>
      </p:sp>
    </p:spTree>
    <p:extLst>
      <p:ext uri="{BB962C8B-B14F-4D97-AF65-F5344CB8AC3E}">
        <p14:creationId xmlns:p14="http://schemas.microsoft.com/office/powerpoint/2010/main" val="2582219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FDDF439A-24CA-4A65-BC3F-B96E48CAD699}" type="datetimeFigureOut">
              <a:rPr lang="da-DK" smtClean="0"/>
              <a:t>29-06-2023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451B6783-8E49-4F1E-9773-75C214A7934C}" type="slidenum">
              <a:rPr lang="da-DK" smtClean="0"/>
              <a:t>‹nr.›</a:t>
            </a:fld>
            <a:endParaRPr lang="da-DK"/>
          </a:p>
        </p:txBody>
      </p:sp>
    </p:spTree>
    <p:extLst>
      <p:ext uri="{BB962C8B-B14F-4D97-AF65-F5344CB8AC3E}">
        <p14:creationId xmlns:p14="http://schemas.microsoft.com/office/powerpoint/2010/main" val="37522581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FDDF439A-24CA-4A65-BC3F-B96E48CAD699}" type="datetimeFigureOut">
              <a:rPr lang="da-DK" smtClean="0"/>
              <a:t>29-06-2023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451B6783-8E49-4F1E-9773-75C214A7934C}" type="slidenum">
              <a:rPr lang="da-DK" smtClean="0"/>
              <a:t>‹nr.›</a:t>
            </a:fld>
            <a:endParaRPr lang="da-DK"/>
          </a:p>
        </p:txBody>
      </p:sp>
    </p:spTree>
    <p:extLst>
      <p:ext uri="{BB962C8B-B14F-4D97-AF65-F5344CB8AC3E}">
        <p14:creationId xmlns:p14="http://schemas.microsoft.com/office/powerpoint/2010/main" val="667807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a-DK"/>
              <a:t>Klik for at redigere titeltypografien i masteren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FDDF439A-24CA-4A65-BC3F-B96E48CAD699}" type="datetimeFigureOut">
              <a:rPr lang="da-DK" smtClean="0"/>
              <a:t>29-06-2023</a:t>
            </a:fld>
            <a:endParaRPr lang="da-DK"/>
          </a:p>
        </p:txBody>
      </p:sp>
      <p:sp>
        <p:nvSpPr>
          <p:cNvPr id="8" name="Footer Placeholder 7"/>
          <p:cNvSpPr>
            <a:spLocks noGrp="1"/>
          </p:cNvSpPr>
          <p:nvPr>
            <p:ph type="ftr" sz="quarter" idx="11"/>
          </p:nvPr>
        </p:nvSpPr>
        <p:spPr/>
        <p:txBody>
          <a:bodyPr/>
          <a:lstStyle/>
          <a:p>
            <a:endParaRPr lang="da-DK"/>
          </a:p>
        </p:txBody>
      </p:sp>
      <p:sp>
        <p:nvSpPr>
          <p:cNvPr id="9" name="Slide Number Placeholder 8"/>
          <p:cNvSpPr>
            <a:spLocks noGrp="1"/>
          </p:cNvSpPr>
          <p:nvPr>
            <p:ph type="sldNum" sz="quarter" idx="12"/>
          </p:nvPr>
        </p:nvSpPr>
        <p:spPr/>
        <p:txBody>
          <a:bodyPr/>
          <a:lstStyle/>
          <a:p>
            <a:fld id="{451B6783-8E49-4F1E-9773-75C214A7934C}" type="slidenum">
              <a:rPr lang="da-DK" smtClean="0"/>
              <a:t>‹nr.›</a:t>
            </a:fld>
            <a:endParaRPr lang="da-DK"/>
          </a:p>
        </p:txBody>
      </p:sp>
    </p:spTree>
    <p:extLst>
      <p:ext uri="{BB962C8B-B14F-4D97-AF65-F5344CB8AC3E}">
        <p14:creationId xmlns:p14="http://schemas.microsoft.com/office/powerpoint/2010/main" val="36411686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7" name="Date Placeholder 2"/>
          <p:cNvSpPr>
            <a:spLocks noGrp="1"/>
          </p:cNvSpPr>
          <p:nvPr>
            <p:ph type="dt" sz="half" idx="10"/>
          </p:nvPr>
        </p:nvSpPr>
        <p:spPr/>
        <p:txBody>
          <a:bodyPr/>
          <a:lstStyle/>
          <a:p>
            <a:fld id="{FDDF439A-24CA-4A65-BC3F-B96E48CAD699}" type="datetimeFigureOut">
              <a:rPr lang="da-DK" smtClean="0"/>
              <a:t>29-06-2023</a:t>
            </a:fld>
            <a:endParaRPr lang="da-DK"/>
          </a:p>
        </p:txBody>
      </p:sp>
      <p:sp>
        <p:nvSpPr>
          <p:cNvPr id="5" name="Footer Placeholder 3"/>
          <p:cNvSpPr>
            <a:spLocks noGrp="1"/>
          </p:cNvSpPr>
          <p:nvPr>
            <p:ph type="ftr" sz="quarter" idx="11"/>
          </p:nvPr>
        </p:nvSpPr>
        <p:spPr/>
        <p:txBody>
          <a:bodyPr/>
          <a:lstStyle/>
          <a:p>
            <a:endParaRPr lang="da-DK"/>
          </a:p>
        </p:txBody>
      </p:sp>
      <p:sp>
        <p:nvSpPr>
          <p:cNvPr id="6" name="Slide Number Placeholder 4"/>
          <p:cNvSpPr>
            <a:spLocks noGrp="1"/>
          </p:cNvSpPr>
          <p:nvPr>
            <p:ph type="sldNum" sz="quarter" idx="12"/>
          </p:nvPr>
        </p:nvSpPr>
        <p:spPr/>
        <p:txBody>
          <a:bodyPr/>
          <a:lstStyle/>
          <a:p>
            <a:fld id="{451B6783-8E49-4F1E-9773-75C214A7934C}" type="slidenum">
              <a:rPr lang="da-DK" smtClean="0"/>
              <a:t>‹nr.›</a:t>
            </a:fld>
            <a:endParaRPr lang="da-DK"/>
          </a:p>
        </p:txBody>
      </p:sp>
    </p:spTree>
    <p:extLst>
      <p:ext uri="{BB962C8B-B14F-4D97-AF65-F5344CB8AC3E}">
        <p14:creationId xmlns:p14="http://schemas.microsoft.com/office/powerpoint/2010/main" val="24871077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FDDF439A-24CA-4A65-BC3F-B96E48CAD699}" type="datetimeFigureOut">
              <a:rPr lang="da-DK" smtClean="0"/>
              <a:t>29-06-2023</a:t>
            </a:fld>
            <a:endParaRPr lang="da-DK"/>
          </a:p>
        </p:txBody>
      </p:sp>
      <p:sp>
        <p:nvSpPr>
          <p:cNvPr id="5" name="Footer Placeholder 2"/>
          <p:cNvSpPr>
            <a:spLocks noGrp="1"/>
          </p:cNvSpPr>
          <p:nvPr>
            <p:ph type="ftr" sz="quarter" idx="11"/>
          </p:nvPr>
        </p:nvSpPr>
        <p:spPr/>
        <p:txBody>
          <a:bodyPr/>
          <a:lstStyle/>
          <a:p>
            <a:endParaRPr lang="da-DK"/>
          </a:p>
        </p:txBody>
      </p:sp>
      <p:sp>
        <p:nvSpPr>
          <p:cNvPr id="6" name="Slide Number Placeholder 3"/>
          <p:cNvSpPr>
            <a:spLocks noGrp="1"/>
          </p:cNvSpPr>
          <p:nvPr>
            <p:ph type="sldNum" sz="quarter" idx="12"/>
          </p:nvPr>
        </p:nvSpPr>
        <p:spPr/>
        <p:txBody>
          <a:bodyPr/>
          <a:lstStyle/>
          <a:p>
            <a:fld id="{451B6783-8E49-4F1E-9773-75C214A7934C}" type="slidenum">
              <a:rPr lang="da-DK" smtClean="0"/>
              <a:t>‹nr.›</a:t>
            </a:fld>
            <a:endParaRPr lang="da-DK"/>
          </a:p>
        </p:txBody>
      </p:sp>
    </p:spTree>
    <p:extLst>
      <p:ext uri="{BB962C8B-B14F-4D97-AF65-F5344CB8AC3E}">
        <p14:creationId xmlns:p14="http://schemas.microsoft.com/office/powerpoint/2010/main" val="26989986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da-DK"/>
              <a:t>Klik for at redigere titeltypografien i masteren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7" name="Date Placeholder 4"/>
          <p:cNvSpPr>
            <a:spLocks noGrp="1"/>
          </p:cNvSpPr>
          <p:nvPr>
            <p:ph type="dt" sz="half" idx="10"/>
          </p:nvPr>
        </p:nvSpPr>
        <p:spPr/>
        <p:txBody>
          <a:bodyPr/>
          <a:lstStyle/>
          <a:p>
            <a:fld id="{FDDF439A-24CA-4A65-BC3F-B96E48CAD699}" type="datetimeFigureOut">
              <a:rPr lang="da-DK" smtClean="0"/>
              <a:t>29-06-2023</a:t>
            </a:fld>
            <a:endParaRPr lang="da-DK"/>
          </a:p>
        </p:txBody>
      </p:sp>
      <p:sp>
        <p:nvSpPr>
          <p:cNvPr id="5" name="Footer Placeholder 5"/>
          <p:cNvSpPr>
            <a:spLocks noGrp="1"/>
          </p:cNvSpPr>
          <p:nvPr>
            <p:ph type="ftr" sz="quarter" idx="11"/>
          </p:nvPr>
        </p:nvSpPr>
        <p:spPr/>
        <p:txBody>
          <a:bodyPr/>
          <a:lstStyle/>
          <a:p>
            <a:endParaRPr lang="da-DK"/>
          </a:p>
        </p:txBody>
      </p:sp>
      <p:sp>
        <p:nvSpPr>
          <p:cNvPr id="6" name="Slide Number Placeholder 6"/>
          <p:cNvSpPr>
            <a:spLocks noGrp="1"/>
          </p:cNvSpPr>
          <p:nvPr>
            <p:ph type="sldNum" sz="quarter" idx="12"/>
          </p:nvPr>
        </p:nvSpPr>
        <p:spPr/>
        <p:txBody>
          <a:bodyPr/>
          <a:lstStyle/>
          <a:p>
            <a:fld id="{451B6783-8E49-4F1E-9773-75C214A7934C}" type="slidenum">
              <a:rPr lang="da-DK" smtClean="0"/>
              <a:t>‹nr.›</a:t>
            </a:fld>
            <a:endParaRPr lang="da-DK"/>
          </a:p>
        </p:txBody>
      </p:sp>
    </p:spTree>
    <p:extLst>
      <p:ext uri="{BB962C8B-B14F-4D97-AF65-F5344CB8AC3E}">
        <p14:creationId xmlns:p14="http://schemas.microsoft.com/office/powerpoint/2010/main" val="714967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FDDF439A-24CA-4A65-BC3F-B96E48CAD699}" type="datetimeFigureOut">
              <a:rPr lang="da-DK" smtClean="0"/>
              <a:t>29-06-2023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451B6783-8E49-4F1E-9773-75C214A7934C}" type="slidenum">
              <a:rPr lang="da-DK" smtClean="0"/>
              <a:t>‹nr.›</a:t>
            </a:fld>
            <a:endParaRPr lang="da-DK"/>
          </a:p>
        </p:txBody>
      </p:sp>
    </p:spTree>
    <p:extLst>
      <p:ext uri="{BB962C8B-B14F-4D97-AF65-F5344CB8AC3E}">
        <p14:creationId xmlns:p14="http://schemas.microsoft.com/office/powerpoint/2010/main" val="35641732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sk 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FDDF439A-24CA-4A65-BC3F-B96E48CAD699}" type="datetimeFigureOut">
              <a:rPr lang="da-DK" smtClean="0"/>
              <a:t>29-06-2023</a:t>
            </a:fld>
            <a:endParaRPr lang="da-DK"/>
          </a:p>
        </p:txBody>
      </p:sp>
      <p:sp>
        <p:nvSpPr>
          <p:cNvPr id="6" name="Footer Placeholder 5"/>
          <p:cNvSpPr>
            <a:spLocks noGrp="1"/>
          </p:cNvSpPr>
          <p:nvPr>
            <p:ph type="ftr" sz="quarter" idx="11"/>
          </p:nvPr>
        </p:nvSpPr>
        <p:spPr/>
        <p:txBody>
          <a:bodyPr/>
          <a:lstStyle/>
          <a:p>
            <a:endParaRPr lang="da-DK"/>
          </a:p>
        </p:txBody>
      </p:sp>
      <p:sp>
        <p:nvSpPr>
          <p:cNvPr id="7" name="Slide Number Placeholder 6"/>
          <p:cNvSpPr>
            <a:spLocks noGrp="1"/>
          </p:cNvSpPr>
          <p:nvPr>
            <p:ph type="sldNum" sz="quarter" idx="12"/>
          </p:nvPr>
        </p:nvSpPr>
        <p:spPr/>
        <p:txBody>
          <a:bodyPr/>
          <a:lstStyle/>
          <a:p>
            <a:fld id="{451B6783-8E49-4F1E-9773-75C214A7934C}" type="slidenum">
              <a:rPr lang="da-DK" smtClean="0"/>
              <a:t>‹nr.›</a:t>
            </a:fld>
            <a:endParaRPr lang="da-DK"/>
          </a:p>
        </p:txBody>
      </p:sp>
    </p:spTree>
    <p:extLst>
      <p:ext uri="{BB962C8B-B14F-4D97-AF65-F5344CB8AC3E}">
        <p14:creationId xmlns:p14="http://schemas.microsoft.com/office/powerpoint/2010/main" val="17462659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og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da-DK"/>
              <a:t>Klik for at redigere titeltypografien i masteren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FDDF439A-24CA-4A65-BC3F-B96E48CAD699}" type="datetimeFigureOut">
              <a:rPr lang="da-DK" smtClean="0"/>
              <a:t>29-06-2023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451B6783-8E49-4F1E-9773-75C214A7934C}" type="slidenum">
              <a:rPr lang="da-DK" smtClean="0"/>
              <a:t>‹nr.›</a:t>
            </a:fld>
            <a:endParaRPr lang="da-DK"/>
          </a:p>
        </p:txBody>
      </p:sp>
    </p:spTree>
    <p:extLst>
      <p:ext uri="{BB962C8B-B14F-4D97-AF65-F5344CB8AC3E}">
        <p14:creationId xmlns:p14="http://schemas.microsoft.com/office/powerpoint/2010/main" val="21648620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da-DK"/>
              <a:t>Klik for at redigere titeltypografien i masteren</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da-DK"/>
              <a:t>Klik for at redigere teksttypografierne i masteren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FDDF439A-24CA-4A65-BC3F-B96E48CAD699}" type="datetimeFigureOut">
              <a:rPr lang="da-DK" smtClean="0"/>
              <a:t>29-06-2023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451B6783-8E49-4F1E-9773-75C214A7934C}" type="slidenum">
              <a:rPr lang="da-DK" smtClean="0"/>
              <a:t>‹nr.›</a:t>
            </a:fld>
            <a:endParaRPr lang="da-DK"/>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3993370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da-DK"/>
              <a:t>Klik for at redigere titeltypografien i masteren</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FDDF439A-24CA-4A65-BC3F-B96E48CAD699}" type="datetimeFigureOut">
              <a:rPr lang="da-DK" smtClean="0"/>
              <a:t>29-06-2023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451B6783-8E49-4F1E-9773-75C214A7934C}" type="slidenum">
              <a:rPr lang="da-DK" smtClean="0"/>
              <a:t>‹nr.›</a:t>
            </a:fld>
            <a:endParaRPr lang="da-DK"/>
          </a:p>
        </p:txBody>
      </p:sp>
    </p:spTree>
    <p:extLst>
      <p:ext uri="{BB962C8B-B14F-4D97-AF65-F5344CB8AC3E}">
        <p14:creationId xmlns:p14="http://schemas.microsoft.com/office/powerpoint/2010/main" val="5499083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kolonn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da-DK"/>
              <a:t>Klik for at redigere titeltypografien i masteren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DDF439A-24CA-4A65-BC3F-B96E48CAD699}" type="datetimeFigureOut">
              <a:rPr lang="da-DK" smtClean="0"/>
              <a:t>29-06-2023</a:t>
            </a:fld>
            <a:endParaRPr lang="da-DK"/>
          </a:p>
        </p:txBody>
      </p:sp>
      <p:sp>
        <p:nvSpPr>
          <p:cNvPr id="4"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451B6783-8E49-4F1E-9773-75C214A7934C}" type="slidenum">
              <a:rPr lang="da-DK" smtClean="0"/>
              <a:t>‹nr.›</a:t>
            </a:fld>
            <a:endParaRPr lang="da-DK"/>
          </a:p>
        </p:txBody>
      </p:sp>
    </p:spTree>
    <p:extLst>
      <p:ext uri="{BB962C8B-B14F-4D97-AF65-F5344CB8AC3E}">
        <p14:creationId xmlns:p14="http://schemas.microsoft.com/office/powerpoint/2010/main" val="11672942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kolonner med bille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da-DK"/>
              <a:t>Klik for at redigere titeltypografien i masteren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a-DK"/>
              <a:t>Klik på ikonet for at tilføje et billede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a-DK"/>
              <a:t>Klik for at redigere teksttypografierne i masteren</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FDDF439A-24CA-4A65-BC3F-B96E48CAD699}" type="datetimeFigureOut">
              <a:rPr lang="da-DK" smtClean="0"/>
              <a:t>29-06-2023</a:t>
            </a:fld>
            <a:endParaRPr lang="da-DK"/>
          </a:p>
        </p:txBody>
      </p:sp>
      <p:sp>
        <p:nvSpPr>
          <p:cNvPr id="4"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451B6783-8E49-4F1E-9773-75C214A7934C}" type="slidenum">
              <a:rPr lang="da-DK" smtClean="0"/>
              <a:t>‹nr.›</a:t>
            </a:fld>
            <a:endParaRPr lang="da-DK"/>
          </a:p>
        </p:txBody>
      </p:sp>
    </p:spTree>
    <p:extLst>
      <p:ext uri="{BB962C8B-B14F-4D97-AF65-F5344CB8AC3E}">
        <p14:creationId xmlns:p14="http://schemas.microsoft.com/office/powerpoint/2010/main" val="21011078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nchor="t" anchorCtr="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FDDF439A-24CA-4A65-BC3F-B96E48CAD699}" type="datetimeFigureOut">
              <a:rPr lang="da-DK" smtClean="0"/>
              <a:t>29-06-2023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451B6783-8E49-4F1E-9773-75C214A7934C}" type="slidenum">
              <a:rPr lang="da-DK" smtClean="0"/>
              <a:t>‹nr.›</a:t>
            </a:fld>
            <a:endParaRPr lang="da-DK"/>
          </a:p>
        </p:txBody>
      </p:sp>
    </p:spTree>
    <p:extLst>
      <p:ext uri="{BB962C8B-B14F-4D97-AF65-F5344CB8AC3E}">
        <p14:creationId xmlns:p14="http://schemas.microsoft.com/office/powerpoint/2010/main" val="14793244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FDDF439A-24CA-4A65-BC3F-B96E48CAD699}" type="datetimeFigureOut">
              <a:rPr lang="da-DK" smtClean="0"/>
              <a:t>29-06-2023</a:t>
            </a:fld>
            <a:endParaRPr lang="da-DK"/>
          </a:p>
        </p:txBody>
      </p:sp>
      <p:sp>
        <p:nvSpPr>
          <p:cNvPr id="5" name="Footer Placeholder 4"/>
          <p:cNvSpPr>
            <a:spLocks noGrp="1"/>
          </p:cNvSpPr>
          <p:nvPr>
            <p:ph type="ftr" sz="quarter" idx="11"/>
          </p:nvPr>
        </p:nvSpPr>
        <p:spPr/>
        <p:txBody>
          <a:bodyPr/>
          <a:lstStyle/>
          <a:p>
            <a:endParaRPr lang="da-DK"/>
          </a:p>
        </p:txBody>
      </p:sp>
      <p:sp>
        <p:nvSpPr>
          <p:cNvPr id="6" name="Slide Number Placeholder 5"/>
          <p:cNvSpPr>
            <a:spLocks noGrp="1"/>
          </p:cNvSpPr>
          <p:nvPr>
            <p:ph type="sldNum" sz="quarter" idx="12"/>
          </p:nvPr>
        </p:nvSpPr>
        <p:spPr/>
        <p:txBody>
          <a:bodyPr/>
          <a:lstStyle/>
          <a:p>
            <a:fld id="{451B6783-8E49-4F1E-9773-75C214A7934C}" type="slidenum">
              <a:rPr lang="da-DK" smtClean="0"/>
              <a:t>‹nr.›</a:t>
            </a:fld>
            <a:endParaRPr lang="da-DK"/>
          </a:p>
        </p:txBody>
      </p:sp>
    </p:spTree>
    <p:extLst>
      <p:ext uri="{BB962C8B-B14F-4D97-AF65-F5344CB8AC3E}">
        <p14:creationId xmlns:p14="http://schemas.microsoft.com/office/powerpoint/2010/main" val="2119296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da-DK"/>
              <a:t>Klik for at redigere titeltypografien i masteren</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FDDF439A-24CA-4A65-BC3F-B96E48CAD699}" type="datetimeFigureOut">
              <a:rPr lang="da-DK" smtClean="0"/>
              <a:t>29-06-2023</a:t>
            </a:fld>
            <a:endParaRPr lang="da-DK"/>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da-DK"/>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451B6783-8E49-4F1E-9773-75C214A7934C}" type="slidenum">
              <a:rPr lang="da-DK" smtClean="0"/>
              <a:t>‹nr.›</a:t>
            </a:fld>
            <a:endParaRPr lang="da-DK"/>
          </a:p>
        </p:txBody>
      </p:sp>
    </p:spTree>
    <p:extLst>
      <p:ext uri="{BB962C8B-B14F-4D97-AF65-F5344CB8AC3E}">
        <p14:creationId xmlns:p14="http://schemas.microsoft.com/office/powerpoint/2010/main" val="202466303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diagramData" Target="../diagrams/data1.xml"/><Relationship Id="rId3" Type="http://schemas.openxmlformats.org/officeDocument/2006/relationships/image" Target="../media/image1.jpeg"/><Relationship Id="rId7" Type="http://schemas.openxmlformats.org/officeDocument/2006/relationships/image" Target="../media/image5.png"/><Relationship Id="rId12"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diagramColors" Target="../diagrams/colors1.xml"/><Relationship Id="rId5" Type="http://schemas.openxmlformats.org/officeDocument/2006/relationships/image" Target="../media/image3.png"/><Relationship Id="rId10" Type="http://schemas.openxmlformats.org/officeDocument/2006/relationships/diagramQuickStyle" Target="../diagrams/quickStyle1.xml"/><Relationship Id="rId4" Type="http://schemas.openxmlformats.org/officeDocument/2006/relationships/image" Target="../media/image2.png"/><Relationship Id="rId9"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ideo" Target="https://www.youtube.com/embed/oE2JQXXSXhk?feature=oembed" TargetMode="Externa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3.sv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ideo" Target="https://www.youtube.com/embed/wun4odWW3EM?start=210&amp;feature=oembed" TargetMode="Externa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ideo" Target="https://www.youtube.com/embed/d02WPoIhaFE?start=101&amp;feature=oembed" TargetMode="Externa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hyperlink" Target="https://www.stennevad.dk/"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bfa-ba.dk/tekniske-hjaelpemidler/" TargetMode="External"/><Relationship Id="rId5" Type="http://schemas.openxmlformats.org/officeDocument/2006/relationships/hyperlink" Target="https://www.bygergo.dk/" TargetMode="Externa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7EE5CB-3187-01CD-6444-0AF5014D7F7F}"/>
              </a:ext>
            </a:extLst>
          </p:cNvPr>
          <p:cNvSpPr>
            <a:spLocks noGrp="1"/>
          </p:cNvSpPr>
          <p:nvPr>
            <p:ph type="ctrTitle"/>
          </p:nvPr>
        </p:nvSpPr>
        <p:spPr/>
        <p:txBody>
          <a:bodyPr/>
          <a:lstStyle/>
          <a:p>
            <a:r>
              <a:rPr lang="da-DK" dirty="0"/>
              <a:t>Session 2 – Social bæredygtighed</a:t>
            </a:r>
          </a:p>
        </p:txBody>
      </p:sp>
      <p:sp>
        <p:nvSpPr>
          <p:cNvPr id="3" name="Undertitel 2">
            <a:extLst>
              <a:ext uri="{FF2B5EF4-FFF2-40B4-BE49-F238E27FC236}">
                <a16:creationId xmlns:a16="http://schemas.microsoft.com/office/drawing/2014/main" id="{5A0F53E6-DC7F-4D0A-8776-F789CD1213E8}"/>
              </a:ext>
            </a:extLst>
          </p:cNvPr>
          <p:cNvSpPr>
            <a:spLocks noGrp="1"/>
          </p:cNvSpPr>
          <p:nvPr>
            <p:ph type="subTitle" idx="1"/>
          </p:nvPr>
        </p:nvSpPr>
        <p:spPr/>
        <p:txBody>
          <a:bodyPr/>
          <a:lstStyle/>
          <a:p>
            <a:endParaRPr lang="da-DK" dirty="0"/>
          </a:p>
        </p:txBody>
      </p:sp>
      <p:pic>
        <p:nvPicPr>
          <p:cNvPr id="5" name="Billede 4" descr="Et billede, der indeholder Font/skrifttype, Grafik, tekst, grafisk design&#10;&#10;Automatisk genereret beskrivelse">
            <a:extLst>
              <a:ext uri="{FF2B5EF4-FFF2-40B4-BE49-F238E27FC236}">
                <a16:creationId xmlns:a16="http://schemas.microsoft.com/office/drawing/2014/main" id="{FAE14747-6DA6-0D26-2AD6-0895449ABF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9209" y="357780"/>
            <a:ext cx="2831285" cy="861420"/>
          </a:xfrm>
          <a:prstGeom prst="rect">
            <a:avLst/>
          </a:prstGeom>
        </p:spPr>
      </p:pic>
    </p:spTree>
    <p:extLst>
      <p:ext uri="{BB962C8B-B14F-4D97-AF65-F5344CB8AC3E}">
        <p14:creationId xmlns:p14="http://schemas.microsoft.com/office/powerpoint/2010/main" val="2154918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3" name="Picture 12">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5" name="Oval 14">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7" name="Picture 16">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9" name="Picture 18">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1" name="Rectangle 20">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3" name="Rectangle 22">
            <a:extLst>
              <a:ext uri="{FF2B5EF4-FFF2-40B4-BE49-F238E27FC236}">
                <a16:creationId xmlns:a16="http://schemas.microsoft.com/office/drawing/2014/main" id="{C6A81905-F480-46A4-BC10-215D24EA1A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0EF9F579-76A3-2C50-181D-7FE2B7F5DF8D}"/>
              </a:ext>
            </a:extLst>
          </p:cNvPr>
          <p:cNvSpPr>
            <a:spLocks noGrp="1"/>
          </p:cNvSpPr>
          <p:nvPr>
            <p:ph type="title"/>
          </p:nvPr>
        </p:nvSpPr>
        <p:spPr>
          <a:xfrm>
            <a:off x="428805" y="1720454"/>
            <a:ext cx="5222325" cy="3329581"/>
          </a:xfrm>
        </p:spPr>
        <p:txBody>
          <a:bodyPr vert="horz" lIns="91440" tIns="45720" rIns="91440" bIns="45720" rtlCol="0" anchor="b">
            <a:normAutofit/>
          </a:bodyPr>
          <a:lstStyle/>
          <a:p>
            <a:pPr>
              <a:lnSpc>
                <a:spcPct val="90000"/>
              </a:lnSpc>
            </a:pPr>
            <a:r>
              <a:rPr lang="en-US" sz="5000">
                <a:solidFill>
                  <a:srgbClr val="EBEBEB"/>
                </a:solidFill>
              </a:rPr>
              <a:t>Social bæredygtighed og håndtering af restprodukter</a:t>
            </a:r>
          </a:p>
        </p:txBody>
      </p:sp>
      <p:sp>
        <p:nvSpPr>
          <p:cNvPr id="25" name="Freeform 8">
            <a:extLst>
              <a:ext uri="{FF2B5EF4-FFF2-40B4-BE49-F238E27FC236}">
                <a16:creationId xmlns:a16="http://schemas.microsoft.com/office/drawing/2014/main" id="{36FD4D9D-3784-41E8-8405-A42B72F513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5692"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27" name="Rectangle 26">
            <a:extLst>
              <a:ext uri="{FF2B5EF4-FFF2-40B4-BE49-F238E27FC236}">
                <a16:creationId xmlns:a16="http://schemas.microsoft.com/office/drawing/2014/main" id="{60817A52-B891-4228-A61E-0C0A57632D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6" name="Diagram 5">
            <a:extLst>
              <a:ext uri="{FF2B5EF4-FFF2-40B4-BE49-F238E27FC236}">
                <a16:creationId xmlns:a16="http://schemas.microsoft.com/office/drawing/2014/main" id="{CBD28481-47C7-297F-150F-CC5914CC8B45}"/>
              </a:ext>
            </a:extLst>
          </p:cNvPr>
          <p:cNvGraphicFramePr/>
          <p:nvPr>
            <p:extLst>
              <p:ext uri="{D42A27DB-BD31-4B8C-83A1-F6EECF244321}">
                <p14:modId xmlns:p14="http://schemas.microsoft.com/office/powerpoint/2010/main" val="4042185594"/>
              </p:ext>
            </p:extLst>
          </p:nvPr>
        </p:nvGraphicFramePr>
        <p:xfrm>
          <a:off x="4766856" y="675910"/>
          <a:ext cx="8128000" cy="541866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8270033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390543-BB93-7143-598B-2F1F5D7CA730}"/>
              </a:ext>
            </a:extLst>
          </p:cNvPr>
          <p:cNvSpPr>
            <a:spLocks noGrp="1"/>
          </p:cNvSpPr>
          <p:nvPr>
            <p:ph type="title"/>
          </p:nvPr>
        </p:nvSpPr>
        <p:spPr/>
        <p:txBody>
          <a:bodyPr/>
          <a:lstStyle/>
          <a:p>
            <a:r>
              <a:rPr lang="da-DK" dirty="0"/>
              <a:t>Sikkerhedsdata</a:t>
            </a:r>
          </a:p>
        </p:txBody>
      </p:sp>
      <p:sp>
        <p:nvSpPr>
          <p:cNvPr id="3" name="Pladsholder til indhold 2">
            <a:extLst>
              <a:ext uri="{FF2B5EF4-FFF2-40B4-BE49-F238E27FC236}">
                <a16:creationId xmlns:a16="http://schemas.microsoft.com/office/drawing/2014/main" id="{0CDF79BB-E9B5-DFFE-9CEB-7BB6AC73AC58}"/>
              </a:ext>
            </a:extLst>
          </p:cNvPr>
          <p:cNvSpPr>
            <a:spLocks noGrp="1"/>
          </p:cNvSpPr>
          <p:nvPr>
            <p:ph idx="1"/>
          </p:nvPr>
        </p:nvSpPr>
        <p:spPr>
          <a:xfrm>
            <a:off x="1104293" y="2060812"/>
            <a:ext cx="6647635" cy="4146644"/>
          </a:xfrm>
        </p:spPr>
        <p:txBody>
          <a:bodyPr/>
          <a:lstStyle/>
          <a:p>
            <a:r>
              <a:rPr lang="da-DK" dirty="0"/>
              <a:t>Et sikkerhedsdatablad er et digitalt eller fysisk dokument, der er knyttet til et specifikt kemikalie og det indeholder bl.a. nødvendig information om hvordan skader på mennesker og miljø kan forebygges</a:t>
            </a:r>
          </a:p>
        </p:txBody>
      </p:sp>
      <p:pic>
        <p:nvPicPr>
          <p:cNvPr id="5" name="Billede 4">
            <a:extLst>
              <a:ext uri="{FF2B5EF4-FFF2-40B4-BE49-F238E27FC236}">
                <a16:creationId xmlns:a16="http://schemas.microsoft.com/office/drawing/2014/main" id="{5F7B65E1-1F4C-4D86-EE1B-BE78CFD8FD14}"/>
              </a:ext>
            </a:extLst>
          </p:cNvPr>
          <p:cNvPicPr>
            <a:picLocks noChangeAspect="1"/>
          </p:cNvPicPr>
          <p:nvPr/>
        </p:nvPicPr>
        <p:blipFill rotWithShape="1">
          <a:blip r:embed="rId3"/>
          <a:srcRect l="1757"/>
          <a:stretch/>
        </p:blipFill>
        <p:spPr>
          <a:xfrm>
            <a:off x="9603935" y="2801203"/>
            <a:ext cx="1889246" cy="2700000"/>
          </a:xfrm>
          <a:prstGeom prst="rect">
            <a:avLst/>
          </a:prstGeom>
          <a:ln>
            <a:solidFill>
              <a:schemeClr val="bg1"/>
            </a:solidFill>
          </a:ln>
        </p:spPr>
      </p:pic>
      <p:pic>
        <p:nvPicPr>
          <p:cNvPr id="7" name="Billede 6">
            <a:extLst>
              <a:ext uri="{FF2B5EF4-FFF2-40B4-BE49-F238E27FC236}">
                <a16:creationId xmlns:a16="http://schemas.microsoft.com/office/drawing/2014/main" id="{0B807714-57E3-5CD8-D5C4-7FB4E79AD8E2}"/>
              </a:ext>
            </a:extLst>
          </p:cNvPr>
          <p:cNvPicPr>
            <a:picLocks noChangeAspect="1"/>
          </p:cNvPicPr>
          <p:nvPr/>
        </p:nvPicPr>
        <p:blipFill>
          <a:blip r:embed="rId4"/>
          <a:stretch>
            <a:fillRect/>
          </a:stretch>
        </p:blipFill>
        <p:spPr>
          <a:xfrm>
            <a:off x="8646316" y="3241916"/>
            <a:ext cx="1915237" cy="2700000"/>
          </a:xfrm>
          <a:prstGeom prst="rect">
            <a:avLst/>
          </a:prstGeom>
          <a:ln>
            <a:solidFill>
              <a:schemeClr val="bg1"/>
            </a:solidFill>
          </a:ln>
        </p:spPr>
      </p:pic>
      <p:pic>
        <p:nvPicPr>
          <p:cNvPr id="9" name="Billede 8">
            <a:extLst>
              <a:ext uri="{FF2B5EF4-FFF2-40B4-BE49-F238E27FC236}">
                <a16:creationId xmlns:a16="http://schemas.microsoft.com/office/drawing/2014/main" id="{BD717F23-E8FB-7A20-502D-9060CC32F5D8}"/>
              </a:ext>
            </a:extLst>
          </p:cNvPr>
          <p:cNvPicPr>
            <a:picLocks noChangeAspect="1"/>
          </p:cNvPicPr>
          <p:nvPr/>
        </p:nvPicPr>
        <p:blipFill>
          <a:blip r:embed="rId5"/>
          <a:stretch>
            <a:fillRect/>
          </a:stretch>
        </p:blipFill>
        <p:spPr>
          <a:xfrm>
            <a:off x="7765229" y="3749158"/>
            <a:ext cx="1888636" cy="2700000"/>
          </a:xfrm>
          <a:prstGeom prst="rect">
            <a:avLst/>
          </a:prstGeom>
          <a:ln>
            <a:solidFill>
              <a:schemeClr val="bg1"/>
            </a:solidFill>
          </a:ln>
        </p:spPr>
      </p:pic>
    </p:spTree>
    <p:extLst>
      <p:ext uri="{BB962C8B-B14F-4D97-AF65-F5344CB8AC3E}">
        <p14:creationId xmlns:p14="http://schemas.microsoft.com/office/powerpoint/2010/main" val="20739909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F3FC718-FDE3-4EF7-921E-A5F374EAF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40E9BBD-F36D-9768-26AD-CEB207CEAA0B}"/>
              </a:ext>
            </a:extLst>
          </p:cNvPr>
          <p:cNvSpPr>
            <a:spLocks noGrp="1"/>
          </p:cNvSpPr>
          <p:nvPr>
            <p:ph type="title"/>
          </p:nvPr>
        </p:nvSpPr>
        <p:spPr>
          <a:xfrm>
            <a:off x="643855" y="1447799"/>
            <a:ext cx="3108626" cy="1444752"/>
          </a:xfrm>
        </p:spPr>
        <p:txBody>
          <a:bodyPr vert="horz" lIns="91440" tIns="45720" rIns="91440" bIns="45720" rtlCol="0" anchor="b">
            <a:normAutofit/>
          </a:bodyPr>
          <a:lstStyle/>
          <a:p>
            <a:r>
              <a:rPr lang="en-US" sz="3200" b="0" i="0" kern="1200">
                <a:solidFill>
                  <a:srgbClr val="EBEBEB"/>
                </a:solidFill>
                <a:latin typeface="+mj-lt"/>
                <a:ea typeface="+mj-ea"/>
                <a:cs typeface="+mj-cs"/>
              </a:rPr>
              <a:t>H- og P-sætninger</a:t>
            </a:r>
          </a:p>
        </p:txBody>
      </p:sp>
      <p:sp>
        <p:nvSpPr>
          <p:cNvPr id="13" name="Freeform 11">
            <a:extLst>
              <a:ext uri="{FF2B5EF4-FFF2-40B4-BE49-F238E27FC236}">
                <a16:creationId xmlns:a16="http://schemas.microsoft.com/office/drawing/2014/main" id="{FAA0F719-3DC8-4F08-AD8F-5A845658CB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15" name="Freeform: Shape 14">
            <a:extLst>
              <a:ext uri="{FF2B5EF4-FFF2-40B4-BE49-F238E27FC236}">
                <a16:creationId xmlns:a16="http://schemas.microsoft.com/office/drawing/2014/main" id="{7DCB61BE-FA0F-4EFB-BE0E-268BAD8E30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4747655" y="-586345"/>
            <a:ext cx="6858001" cy="8030691"/>
          </a:xfrm>
          <a:custGeom>
            <a:avLst/>
            <a:gdLst>
              <a:gd name="connsiteX0" fmla="*/ 6858001 w 6858001"/>
              <a:gd name="connsiteY0" fmla="*/ 1177 h 8030691"/>
              <a:gd name="connsiteX1" fmla="*/ 6858001 w 6858001"/>
              <a:gd name="connsiteY1" fmla="*/ 1344715 h 8030691"/>
              <a:gd name="connsiteX2" fmla="*/ 6858000 w 6858001"/>
              <a:gd name="connsiteY2" fmla="*/ 1344715 h 8030691"/>
              <a:gd name="connsiteX3" fmla="*/ 6858000 w 6858001"/>
              <a:gd name="connsiteY3" fmla="*/ 8030691 h 8030691"/>
              <a:gd name="connsiteX4" fmla="*/ 0 w 6858001"/>
              <a:gd name="connsiteY4" fmla="*/ 8030690 h 8030691"/>
              <a:gd name="connsiteX5" fmla="*/ 0 w 6858001"/>
              <a:gd name="connsiteY5" fmla="*/ 477747 h 8030691"/>
              <a:gd name="connsiteX6" fmla="*/ 1 w 6858001"/>
              <a:gd name="connsiteY6" fmla="*/ 477747 h 8030691"/>
              <a:gd name="connsiteX7" fmla="*/ 1 w 6858001"/>
              <a:gd name="connsiteY7" fmla="*/ 0 h 8030691"/>
              <a:gd name="connsiteX8" fmla="*/ 40463 w 6858001"/>
              <a:gd name="connsiteY8" fmla="*/ 5883 h 8030691"/>
              <a:gd name="connsiteX9" fmla="*/ 159107 w 6858001"/>
              <a:gd name="connsiteY9" fmla="*/ 23196 h 8030691"/>
              <a:gd name="connsiteX10" fmla="*/ 245518 w 6858001"/>
              <a:gd name="connsiteY10" fmla="*/ 35299 h 8030691"/>
              <a:gd name="connsiteX11" fmla="*/ 348388 w 6858001"/>
              <a:gd name="connsiteY11" fmla="*/ 48074 h 8030691"/>
              <a:gd name="connsiteX12" fmla="*/ 470460 w 6858001"/>
              <a:gd name="connsiteY12" fmla="*/ 63370 h 8030691"/>
              <a:gd name="connsiteX13" fmla="*/ 605563 w 6858001"/>
              <a:gd name="connsiteY13" fmla="*/ 79507 h 8030691"/>
              <a:gd name="connsiteX14" fmla="*/ 757810 w 6858001"/>
              <a:gd name="connsiteY14" fmla="*/ 96484 h 8030691"/>
              <a:gd name="connsiteX15" fmla="*/ 923774 w 6858001"/>
              <a:gd name="connsiteY15" fmla="*/ 114469 h 8030691"/>
              <a:gd name="connsiteX16" fmla="*/ 1104139 w 6858001"/>
              <a:gd name="connsiteY16" fmla="*/ 132455 h 8030691"/>
              <a:gd name="connsiteX17" fmla="*/ 1296163 w 6858001"/>
              <a:gd name="connsiteY17" fmla="*/ 150776 h 8030691"/>
              <a:gd name="connsiteX18" fmla="*/ 1503275 w 6858001"/>
              <a:gd name="connsiteY18" fmla="*/ 167753 h 8030691"/>
              <a:gd name="connsiteX19" fmla="*/ 1719988 w 6858001"/>
              <a:gd name="connsiteY19" fmla="*/ 184058 h 8030691"/>
              <a:gd name="connsiteX20" fmla="*/ 1949045 w 6858001"/>
              <a:gd name="connsiteY20" fmla="*/ 198850 h 8030691"/>
              <a:gd name="connsiteX21" fmla="*/ 2187703 w 6858001"/>
              <a:gd name="connsiteY21" fmla="*/ 212969 h 8030691"/>
              <a:gd name="connsiteX22" fmla="*/ 2436649 w 6858001"/>
              <a:gd name="connsiteY22" fmla="*/ 226249 h 8030691"/>
              <a:gd name="connsiteX23" fmla="*/ 2564208 w 6858001"/>
              <a:gd name="connsiteY23" fmla="*/ 230955 h 8030691"/>
              <a:gd name="connsiteX24" fmla="*/ 2694509 w 6858001"/>
              <a:gd name="connsiteY24" fmla="*/ 236166 h 8030691"/>
              <a:gd name="connsiteX25" fmla="*/ 2826869 w 6858001"/>
              <a:gd name="connsiteY25" fmla="*/ 241040 h 8030691"/>
              <a:gd name="connsiteX26" fmla="*/ 2959914 w 6858001"/>
              <a:gd name="connsiteY26" fmla="*/ 244234 h 8030691"/>
              <a:gd name="connsiteX27" fmla="*/ 3095702 w 6858001"/>
              <a:gd name="connsiteY27" fmla="*/ 247092 h 8030691"/>
              <a:gd name="connsiteX28" fmla="*/ 3232862 w 6858001"/>
              <a:gd name="connsiteY28" fmla="*/ 250117 h 8030691"/>
              <a:gd name="connsiteX29" fmla="*/ 3372766 w 6858001"/>
              <a:gd name="connsiteY29" fmla="*/ 252134 h 8030691"/>
              <a:gd name="connsiteX30" fmla="*/ 3514040 w 6858001"/>
              <a:gd name="connsiteY30" fmla="*/ 252134 h 8030691"/>
              <a:gd name="connsiteX31" fmla="*/ 3656686 w 6858001"/>
              <a:gd name="connsiteY31" fmla="*/ 253143 h 8030691"/>
              <a:gd name="connsiteX32" fmla="*/ 3800705 w 6858001"/>
              <a:gd name="connsiteY32" fmla="*/ 252134 h 8030691"/>
              <a:gd name="connsiteX33" fmla="*/ 3946780 w 6858001"/>
              <a:gd name="connsiteY33" fmla="*/ 250117 h 8030691"/>
              <a:gd name="connsiteX34" fmla="*/ 4092856 w 6858001"/>
              <a:gd name="connsiteY34" fmla="*/ 248268 h 8030691"/>
              <a:gd name="connsiteX35" fmla="*/ 4240988 w 6858001"/>
              <a:gd name="connsiteY35" fmla="*/ 244234 h 8030691"/>
              <a:gd name="connsiteX36" fmla="*/ 4390492 w 6858001"/>
              <a:gd name="connsiteY36" fmla="*/ 240032 h 8030691"/>
              <a:gd name="connsiteX37" fmla="*/ 4539997 w 6858001"/>
              <a:gd name="connsiteY37" fmla="*/ 235157 h 8030691"/>
              <a:gd name="connsiteX38" fmla="*/ 4690873 w 6858001"/>
              <a:gd name="connsiteY38" fmla="*/ 228266 h 8030691"/>
              <a:gd name="connsiteX39" fmla="*/ 4843120 w 6858001"/>
              <a:gd name="connsiteY39" fmla="*/ 220029 h 8030691"/>
              <a:gd name="connsiteX40" fmla="*/ 4996054 w 6858001"/>
              <a:gd name="connsiteY40" fmla="*/ 212129 h 8030691"/>
              <a:gd name="connsiteX41" fmla="*/ 5148987 w 6858001"/>
              <a:gd name="connsiteY41" fmla="*/ 202044 h 8030691"/>
              <a:gd name="connsiteX42" fmla="*/ 5303978 w 6858001"/>
              <a:gd name="connsiteY42" fmla="*/ 189941 h 8030691"/>
              <a:gd name="connsiteX43" fmla="*/ 5456911 w 6858001"/>
              <a:gd name="connsiteY43" fmla="*/ 177839 h 8030691"/>
              <a:gd name="connsiteX44" fmla="*/ 5612588 w 6858001"/>
              <a:gd name="connsiteY44" fmla="*/ 163887 h 8030691"/>
              <a:gd name="connsiteX45" fmla="*/ 5768950 w 6858001"/>
              <a:gd name="connsiteY45" fmla="*/ 148591 h 8030691"/>
              <a:gd name="connsiteX46" fmla="*/ 5923255 w 6858001"/>
              <a:gd name="connsiteY46" fmla="*/ 132455 h 8030691"/>
              <a:gd name="connsiteX47" fmla="*/ 6079618 w 6858001"/>
              <a:gd name="connsiteY47" fmla="*/ 113629 h 8030691"/>
              <a:gd name="connsiteX48" fmla="*/ 6235294 w 6858001"/>
              <a:gd name="connsiteY48" fmla="*/ 93458 h 8030691"/>
              <a:gd name="connsiteX49" fmla="*/ 6391657 w 6858001"/>
              <a:gd name="connsiteY49" fmla="*/ 73455 h 8030691"/>
              <a:gd name="connsiteX50" fmla="*/ 6547333 w 6858001"/>
              <a:gd name="connsiteY50" fmla="*/ 50091 h 8030691"/>
              <a:gd name="connsiteX51" fmla="*/ 6702324 w 6858001"/>
              <a:gd name="connsiteY51" fmla="*/ 26222 h 8030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8030691">
                <a:moveTo>
                  <a:pt x="6858001" y="1177"/>
                </a:moveTo>
                <a:lnTo>
                  <a:pt x="6858001" y="1344715"/>
                </a:lnTo>
                <a:lnTo>
                  <a:pt x="6858000" y="1344715"/>
                </a:lnTo>
                <a:lnTo>
                  <a:pt x="6858000" y="8030691"/>
                </a:lnTo>
                <a:lnTo>
                  <a:pt x="0" y="8030690"/>
                </a:lnTo>
                <a:lnTo>
                  <a:pt x="0" y="477747"/>
                </a:lnTo>
                <a:lnTo>
                  <a:pt x="1" y="477747"/>
                </a:lnTo>
                <a:lnTo>
                  <a:pt x="1" y="0"/>
                </a:lnTo>
                <a:lnTo>
                  <a:pt x="40463" y="5883"/>
                </a:lnTo>
                <a:lnTo>
                  <a:pt x="159107" y="23196"/>
                </a:lnTo>
                <a:lnTo>
                  <a:pt x="245518" y="35299"/>
                </a:lnTo>
                <a:lnTo>
                  <a:pt x="348388" y="48074"/>
                </a:lnTo>
                <a:lnTo>
                  <a:pt x="470460" y="63370"/>
                </a:lnTo>
                <a:lnTo>
                  <a:pt x="605563" y="79507"/>
                </a:lnTo>
                <a:lnTo>
                  <a:pt x="757810" y="96484"/>
                </a:lnTo>
                <a:lnTo>
                  <a:pt x="923774" y="114469"/>
                </a:lnTo>
                <a:lnTo>
                  <a:pt x="1104139" y="132455"/>
                </a:lnTo>
                <a:lnTo>
                  <a:pt x="1296163" y="150776"/>
                </a:lnTo>
                <a:lnTo>
                  <a:pt x="1503275" y="167753"/>
                </a:lnTo>
                <a:lnTo>
                  <a:pt x="1719988" y="184058"/>
                </a:lnTo>
                <a:lnTo>
                  <a:pt x="1949045" y="198850"/>
                </a:lnTo>
                <a:lnTo>
                  <a:pt x="2187703" y="212969"/>
                </a:lnTo>
                <a:lnTo>
                  <a:pt x="2436649" y="226249"/>
                </a:lnTo>
                <a:lnTo>
                  <a:pt x="2564208" y="230955"/>
                </a:lnTo>
                <a:lnTo>
                  <a:pt x="2694509" y="236166"/>
                </a:lnTo>
                <a:lnTo>
                  <a:pt x="2826869" y="241040"/>
                </a:lnTo>
                <a:lnTo>
                  <a:pt x="2959914" y="244234"/>
                </a:lnTo>
                <a:lnTo>
                  <a:pt x="3095702" y="247092"/>
                </a:lnTo>
                <a:lnTo>
                  <a:pt x="3232862" y="250117"/>
                </a:lnTo>
                <a:lnTo>
                  <a:pt x="3372766" y="252134"/>
                </a:lnTo>
                <a:lnTo>
                  <a:pt x="3514040" y="252134"/>
                </a:lnTo>
                <a:lnTo>
                  <a:pt x="3656686" y="253143"/>
                </a:lnTo>
                <a:lnTo>
                  <a:pt x="3800705" y="252134"/>
                </a:lnTo>
                <a:lnTo>
                  <a:pt x="3946780" y="250117"/>
                </a:lnTo>
                <a:lnTo>
                  <a:pt x="4092856"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sp>
      <p:sp>
        <p:nvSpPr>
          <p:cNvPr id="17" name="Rectangle 16">
            <a:extLst>
              <a:ext uri="{FF2B5EF4-FFF2-40B4-BE49-F238E27FC236}">
                <a16:creationId xmlns:a16="http://schemas.microsoft.com/office/drawing/2014/main" id="{A4B31EAA-7423-46F7-9B90-4AB2B09C35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Tekstfelt 5">
            <a:extLst>
              <a:ext uri="{FF2B5EF4-FFF2-40B4-BE49-F238E27FC236}">
                <a16:creationId xmlns:a16="http://schemas.microsoft.com/office/drawing/2014/main" id="{D7F1D9F3-3E4B-19A2-BC88-B5AD936D02B1}"/>
              </a:ext>
            </a:extLst>
          </p:cNvPr>
          <p:cNvSpPr txBox="1"/>
          <p:nvPr/>
        </p:nvSpPr>
        <p:spPr>
          <a:xfrm>
            <a:off x="643855" y="3072385"/>
            <a:ext cx="3108057" cy="2947415"/>
          </a:xfrm>
          <a:prstGeom prst="rect">
            <a:avLst/>
          </a:prstGeom>
        </p:spPr>
        <p:txBody>
          <a:bodyPr vert="horz" lIns="91440" tIns="45720" rIns="91440" bIns="45720" rtlCol="0">
            <a:normAutofit/>
          </a:bodyPr>
          <a:lstStyle/>
          <a:p>
            <a:pPr>
              <a:spcBef>
                <a:spcPts val="1000"/>
              </a:spcBef>
              <a:buClr>
                <a:schemeClr val="bg2">
                  <a:lumMod val="40000"/>
                  <a:lumOff val="60000"/>
                </a:schemeClr>
              </a:buClr>
              <a:buSzPct val="80000"/>
              <a:buFont typeface="Wingdings 3" charset="2"/>
              <a:buChar char=""/>
            </a:pPr>
            <a:r>
              <a:rPr lang="en-US" sz="1400" dirty="0">
                <a:solidFill>
                  <a:srgbClr val="FFFFFF"/>
                </a:solidFill>
                <a:latin typeface="+mj-lt"/>
                <a:ea typeface="+mj-ea"/>
                <a:cs typeface="+mj-cs"/>
              </a:rPr>
              <a:t>H-</a:t>
            </a:r>
            <a:r>
              <a:rPr lang="en-US" sz="1400" dirty="0" err="1">
                <a:solidFill>
                  <a:srgbClr val="FFFFFF"/>
                </a:solidFill>
                <a:latin typeface="+mj-lt"/>
                <a:ea typeface="+mj-ea"/>
                <a:cs typeface="+mj-cs"/>
              </a:rPr>
              <a:t>sætninger</a:t>
            </a:r>
            <a:r>
              <a:rPr lang="en-US" sz="1400" dirty="0">
                <a:solidFill>
                  <a:srgbClr val="FFFFFF"/>
                </a:solidFill>
                <a:latin typeface="+mj-lt"/>
                <a:ea typeface="+mj-ea"/>
                <a:cs typeface="+mj-cs"/>
              </a:rPr>
              <a:t> (Hazard statements – </a:t>
            </a:r>
            <a:r>
              <a:rPr lang="en-US" sz="1400" dirty="0" err="1">
                <a:solidFill>
                  <a:srgbClr val="FFFFFF"/>
                </a:solidFill>
                <a:latin typeface="+mj-lt"/>
                <a:ea typeface="+mj-ea"/>
                <a:cs typeface="+mj-cs"/>
              </a:rPr>
              <a:t>faresætninger</a:t>
            </a:r>
            <a:r>
              <a:rPr lang="en-US" sz="1400" dirty="0">
                <a:solidFill>
                  <a:srgbClr val="FFFFFF"/>
                </a:solidFill>
                <a:latin typeface="+mj-lt"/>
                <a:ea typeface="+mj-ea"/>
                <a:cs typeface="+mj-cs"/>
              </a:rPr>
              <a:t>) </a:t>
            </a:r>
            <a:r>
              <a:rPr lang="en-US" sz="1400" dirty="0" err="1">
                <a:solidFill>
                  <a:srgbClr val="FFFFFF"/>
                </a:solidFill>
                <a:latin typeface="+mj-lt"/>
                <a:ea typeface="+mj-ea"/>
                <a:cs typeface="+mj-cs"/>
              </a:rPr>
              <a:t>angiver</a:t>
            </a:r>
            <a:r>
              <a:rPr lang="en-US" sz="1400" dirty="0">
                <a:solidFill>
                  <a:srgbClr val="FFFFFF"/>
                </a:solidFill>
                <a:latin typeface="+mj-lt"/>
                <a:ea typeface="+mj-ea"/>
                <a:cs typeface="+mj-cs"/>
              </a:rPr>
              <a:t> </a:t>
            </a:r>
            <a:r>
              <a:rPr lang="en-US" sz="1400" dirty="0" err="1">
                <a:solidFill>
                  <a:srgbClr val="FFFFFF"/>
                </a:solidFill>
                <a:latin typeface="+mj-lt"/>
                <a:ea typeface="+mj-ea"/>
                <a:cs typeface="+mj-cs"/>
              </a:rPr>
              <a:t>farlige</a:t>
            </a:r>
            <a:r>
              <a:rPr lang="en-US" sz="1400" dirty="0">
                <a:solidFill>
                  <a:srgbClr val="FFFFFF"/>
                </a:solidFill>
                <a:latin typeface="+mj-lt"/>
                <a:ea typeface="+mj-ea"/>
                <a:cs typeface="+mj-cs"/>
              </a:rPr>
              <a:t> </a:t>
            </a:r>
            <a:r>
              <a:rPr lang="en-US" sz="1400" dirty="0" err="1">
                <a:solidFill>
                  <a:srgbClr val="FFFFFF"/>
                </a:solidFill>
                <a:latin typeface="+mj-lt"/>
                <a:ea typeface="+mj-ea"/>
                <a:cs typeface="+mj-cs"/>
              </a:rPr>
              <a:t>egenskaber</a:t>
            </a:r>
            <a:r>
              <a:rPr lang="en-US" sz="1400" dirty="0">
                <a:solidFill>
                  <a:srgbClr val="FFFFFF"/>
                </a:solidFill>
                <a:latin typeface="+mj-lt"/>
                <a:ea typeface="+mj-ea"/>
                <a:cs typeface="+mj-cs"/>
              </a:rPr>
              <a:t> </a:t>
            </a:r>
            <a:r>
              <a:rPr lang="en-US" sz="1400" dirty="0" err="1">
                <a:solidFill>
                  <a:srgbClr val="FFFFFF"/>
                </a:solidFill>
                <a:latin typeface="+mj-lt"/>
                <a:ea typeface="+mj-ea"/>
                <a:cs typeface="+mj-cs"/>
              </a:rPr>
              <a:t>ved</a:t>
            </a:r>
            <a:r>
              <a:rPr lang="en-US" sz="1400" dirty="0">
                <a:solidFill>
                  <a:srgbClr val="FFFFFF"/>
                </a:solidFill>
                <a:latin typeface="+mj-lt"/>
                <a:ea typeface="+mj-ea"/>
                <a:cs typeface="+mj-cs"/>
              </a:rPr>
              <a:t> et </a:t>
            </a:r>
            <a:r>
              <a:rPr lang="en-US" sz="1400" dirty="0" err="1">
                <a:solidFill>
                  <a:srgbClr val="FFFFFF"/>
                </a:solidFill>
                <a:latin typeface="+mj-lt"/>
                <a:ea typeface="+mj-ea"/>
                <a:cs typeface="+mj-cs"/>
              </a:rPr>
              <a:t>kemisk</a:t>
            </a:r>
            <a:r>
              <a:rPr lang="en-US" sz="1400" dirty="0">
                <a:solidFill>
                  <a:srgbClr val="FFFFFF"/>
                </a:solidFill>
                <a:latin typeface="+mj-lt"/>
                <a:ea typeface="+mj-ea"/>
                <a:cs typeface="+mj-cs"/>
              </a:rPr>
              <a:t> </a:t>
            </a:r>
            <a:r>
              <a:rPr lang="en-US" sz="1400" dirty="0" err="1">
                <a:solidFill>
                  <a:srgbClr val="FFFFFF"/>
                </a:solidFill>
                <a:latin typeface="+mj-lt"/>
                <a:ea typeface="+mj-ea"/>
                <a:cs typeface="+mj-cs"/>
              </a:rPr>
              <a:t>stof</a:t>
            </a:r>
            <a:endParaRPr lang="en-US" sz="1400" dirty="0">
              <a:solidFill>
                <a:srgbClr val="FFFFFF"/>
              </a:solidFill>
              <a:latin typeface="+mj-lt"/>
              <a:ea typeface="+mj-ea"/>
              <a:cs typeface="+mj-cs"/>
            </a:endParaRPr>
          </a:p>
          <a:p>
            <a:pPr>
              <a:spcBef>
                <a:spcPts val="1000"/>
              </a:spcBef>
              <a:buClr>
                <a:schemeClr val="bg2">
                  <a:lumMod val="40000"/>
                  <a:lumOff val="60000"/>
                </a:schemeClr>
              </a:buClr>
              <a:buSzPct val="80000"/>
              <a:buFont typeface="Wingdings 3" charset="2"/>
              <a:buChar char=""/>
            </a:pPr>
            <a:endParaRPr lang="en-US" sz="1400" dirty="0">
              <a:solidFill>
                <a:srgbClr val="FFFFFF"/>
              </a:solidFill>
              <a:latin typeface="+mj-lt"/>
              <a:ea typeface="+mj-ea"/>
              <a:cs typeface="+mj-cs"/>
            </a:endParaRPr>
          </a:p>
          <a:p>
            <a:pPr>
              <a:spcBef>
                <a:spcPts val="1000"/>
              </a:spcBef>
              <a:buClr>
                <a:schemeClr val="bg2">
                  <a:lumMod val="40000"/>
                  <a:lumOff val="60000"/>
                </a:schemeClr>
              </a:buClr>
              <a:buSzPct val="80000"/>
              <a:buFont typeface="Wingdings 3" charset="2"/>
              <a:buChar char=""/>
            </a:pPr>
            <a:r>
              <a:rPr lang="en-US" sz="1400" dirty="0">
                <a:solidFill>
                  <a:srgbClr val="FFFFFF"/>
                </a:solidFill>
                <a:latin typeface="+mj-lt"/>
                <a:ea typeface="+mj-ea"/>
                <a:cs typeface="+mj-cs"/>
              </a:rPr>
              <a:t>P-</a:t>
            </a:r>
            <a:r>
              <a:rPr lang="en-US" sz="1400" dirty="0" err="1">
                <a:solidFill>
                  <a:srgbClr val="FFFFFF"/>
                </a:solidFill>
                <a:latin typeface="+mj-lt"/>
                <a:ea typeface="+mj-ea"/>
                <a:cs typeface="+mj-cs"/>
              </a:rPr>
              <a:t>sætninger</a:t>
            </a:r>
            <a:r>
              <a:rPr lang="en-US" sz="1400" dirty="0">
                <a:solidFill>
                  <a:srgbClr val="FFFFFF"/>
                </a:solidFill>
                <a:latin typeface="+mj-lt"/>
                <a:ea typeface="+mj-ea"/>
                <a:cs typeface="+mj-cs"/>
              </a:rPr>
              <a:t> (Precautionary statements - </a:t>
            </a:r>
            <a:r>
              <a:rPr lang="en-US" sz="1400" dirty="0" err="1">
                <a:solidFill>
                  <a:srgbClr val="FFFFFF"/>
                </a:solidFill>
                <a:latin typeface="+mj-lt"/>
                <a:ea typeface="+mj-ea"/>
                <a:cs typeface="+mj-cs"/>
              </a:rPr>
              <a:t>sikkerhedssætninger</a:t>
            </a:r>
            <a:r>
              <a:rPr lang="en-US" sz="1400" dirty="0">
                <a:solidFill>
                  <a:srgbClr val="FFFFFF"/>
                </a:solidFill>
                <a:latin typeface="+mj-lt"/>
                <a:ea typeface="+mj-ea"/>
                <a:cs typeface="+mj-cs"/>
              </a:rPr>
              <a:t>) giver </a:t>
            </a:r>
            <a:r>
              <a:rPr lang="en-US" sz="1400" dirty="0" err="1">
                <a:solidFill>
                  <a:srgbClr val="FFFFFF"/>
                </a:solidFill>
                <a:latin typeface="+mj-lt"/>
                <a:ea typeface="+mj-ea"/>
                <a:cs typeface="+mj-cs"/>
              </a:rPr>
              <a:t>praktiske</a:t>
            </a:r>
            <a:r>
              <a:rPr lang="en-US" sz="1400" dirty="0">
                <a:solidFill>
                  <a:srgbClr val="FFFFFF"/>
                </a:solidFill>
                <a:latin typeface="+mj-lt"/>
                <a:ea typeface="+mj-ea"/>
                <a:cs typeface="+mj-cs"/>
              </a:rPr>
              <a:t> </a:t>
            </a:r>
            <a:r>
              <a:rPr lang="en-US" sz="1400" dirty="0" err="1">
                <a:solidFill>
                  <a:srgbClr val="FFFFFF"/>
                </a:solidFill>
                <a:latin typeface="+mj-lt"/>
                <a:ea typeface="+mj-ea"/>
                <a:cs typeface="+mj-cs"/>
              </a:rPr>
              <a:t>anvisninger</a:t>
            </a:r>
            <a:r>
              <a:rPr lang="en-US" sz="1400" dirty="0">
                <a:solidFill>
                  <a:srgbClr val="FFFFFF"/>
                </a:solidFill>
                <a:latin typeface="+mj-lt"/>
                <a:ea typeface="+mj-ea"/>
                <a:cs typeface="+mj-cs"/>
              </a:rPr>
              <a:t> om </a:t>
            </a:r>
            <a:r>
              <a:rPr lang="en-US" sz="1400" dirty="0" err="1">
                <a:solidFill>
                  <a:srgbClr val="FFFFFF"/>
                </a:solidFill>
                <a:latin typeface="+mj-lt"/>
                <a:ea typeface="+mj-ea"/>
                <a:cs typeface="+mj-cs"/>
              </a:rPr>
              <a:t>sikker</a:t>
            </a:r>
            <a:r>
              <a:rPr lang="en-US" sz="1400" dirty="0">
                <a:solidFill>
                  <a:srgbClr val="FFFFFF"/>
                </a:solidFill>
                <a:latin typeface="+mj-lt"/>
                <a:ea typeface="+mj-ea"/>
                <a:cs typeface="+mj-cs"/>
              </a:rPr>
              <a:t> </a:t>
            </a:r>
            <a:r>
              <a:rPr lang="en-US" sz="1400" dirty="0" err="1">
                <a:solidFill>
                  <a:srgbClr val="FFFFFF"/>
                </a:solidFill>
                <a:latin typeface="+mj-lt"/>
                <a:ea typeface="+mj-ea"/>
                <a:cs typeface="+mj-cs"/>
              </a:rPr>
              <a:t>brug</a:t>
            </a:r>
            <a:r>
              <a:rPr lang="en-US" sz="1400" dirty="0">
                <a:solidFill>
                  <a:srgbClr val="FFFFFF"/>
                </a:solidFill>
                <a:latin typeface="+mj-lt"/>
                <a:ea typeface="+mj-ea"/>
                <a:cs typeface="+mj-cs"/>
              </a:rPr>
              <a:t> og </a:t>
            </a:r>
            <a:r>
              <a:rPr lang="en-US" sz="1400" dirty="0" err="1">
                <a:solidFill>
                  <a:srgbClr val="FFFFFF"/>
                </a:solidFill>
                <a:latin typeface="+mj-lt"/>
                <a:ea typeface="+mj-ea"/>
                <a:cs typeface="+mj-cs"/>
              </a:rPr>
              <a:t>håndtering</a:t>
            </a:r>
            <a:r>
              <a:rPr lang="en-US" sz="1400" dirty="0">
                <a:solidFill>
                  <a:srgbClr val="FFFFFF"/>
                </a:solidFill>
                <a:latin typeface="+mj-lt"/>
                <a:ea typeface="+mj-ea"/>
                <a:cs typeface="+mj-cs"/>
              </a:rPr>
              <a:t> </a:t>
            </a:r>
            <a:r>
              <a:rPr lang="en-US" sz="1400" dirty="0" err="1">
                <a:solidFill>
                  <a:srgbClr val="FFFFFF"/>
                </a:solidFill>
                <a:latin typeface="+mj-lt"/>
                <a:ea typeface="+mj-ea"/>
                <a:cs typeface="+mj-cs"/>
              </a:rPr>
              <a:t>af</a:t>
            </a:r>
            <a:r>
              <a:rPr lang="en-US" sz="1400" dirty="0">
                <a:solidFill>
                  <a:srgbClr val="FFFFFF"/>
                </a:solidFill>
                <a:latin typeface="+mj-lt"/>
                <a:ea typeface="+mj-ea"/>
                <a:cs typeface="+mj-cs"/>
              </a:rPr>
              <a:t> </a:t>
            </a:r>
            <a:r>
              <a:rPr lang="en-US" sz="1400" dirty="0" err="1">
                <a:solidFill>
                  <a:srgbClr val="FFFFFF"/>
                </a:solidFill>
                <a:latin typeface="+mj-lt"/>
                <a:ea typeface="+mj-ea"/>
                <a:cs typeface="+mj-cs"/>
              </a:rPr>
              <a:t>kemikalierne</a:t>
            </a:r>
            <a:endParaRPr lang="en-US" sz="1400" dirty="0">
              <a:solidFill>
                <a:srgbClr val="FFFFFF"/>
              </a:solidFill>
              <a:latin typeface="+mj-lt"/>
              <a:ea typeface="+mj-ea"/>
              <a:cs typeface="+mj-cs"/>
            </a:endParaRPr>
          </a:p>
          <a:p>
            <a:pPr>
              <a:spcBef>
                <a:spcPts val="1000"/>
              </a:spcBef>
              <a:buClr>
                <a:schemeClr val="bg2">
                  <a:lumMod val="40000"/>
                  <a:lumOff val="60000"/>
                </a:schemeClr>
              </a:buClr>
              <a:buSzPct val="80000"/>
            </a:pPr>
            <a:endParaRPr lang="en-US" sz="1400" dirty="0">
              <a:solidFill>
                <a:srgbClr val="FFFFFF"/>
              </a:solidFill>
              <a:latin typeface="+mj-lt"/>
              <a:ea typeface="+mj-ea"/>
              <a:cs typeface="+mj-cs"/>
            </a:endParaRPr>
          </a:p>
        </p:txBody>
      </p:sp>
      <p:pic>
        <p:nvPicPr>
          <p:cNvPr id="4" name="Pladsholder til indhold 3" descr="Et billede, der indeholder tekst, diagram, linje/række, skærmbillede&#10;&#10;Automatisk genereret beskrivelse">
            <a:extLst>
              <a:ext uri="{FF2B5EF4-FFF2-40B4-BE49-F238E27FC236}">
                <a16:creationId xmlns:a16="http://schemas.microsoft.com/office/drawing/2014/main" id="{8C20068C-64FB-7283-F51D-E8286CF00B6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048451" y="1735077"/>
            <a:ext cx="6495847" cy="3997444"/>
          </a:xfrm>
          <a:prstGeom prst="rect">
            <a:avLst/>
          </a:prstGeom>
          <a:effectLst/>
        </p:spPr>
      </p:pic>
    </p:spTree>
    <p:extLst>
      <p:ext uri="{BB962C8B-B14F-4D97-AF65-F5344CB8AC3E}">
        <p14:creationId xmlns:p14="http://schemas.microsoft.com/office/powerpoint/2010/main" val="951110251"/>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Rectangle 30">
            <a:extLst>
              <a:ext uri="{FF2B5EF4-FFF2-40B4-BE49-F238E27FC236}">
                <a16:creationId xmlns:a16="http://schemas.microsoft.com/office/drawing/2014/main" id="{5F3FC718-FDE3-4EF7-921E-A5F374EAF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018E309-B26E-1D1F-8C20-00264224B156}"/>
              </a:ext>
            </a:extLst>
          </p:cNvPr>
          <p:cNvSpPr>
            <a:spLocks noGrp="1"/>
          </p:cNvSpPr>
          <p:nvPr>
            <p:ph type="title"/>
          </p:nvPr>
        </p:nvSpPr>
        <p:spPr>
          <a:xfrm>
            <a:off x="691941" y="420558"/>
            <a:ext cx="3108626" cy="1444752"/>
          </a:xfrm>
        </p:spPr>
        <p:txBody>
          <a:bodyPr anchor="b">
            <a:normAutofit/>
          </a:bodyPr>
          <a:lstStyle/>
          <a:p>
            <a:pPr>
              <a:lnSpc>
                <a:spcPct val="90000"/>
              </a:lnSpc>
            </a:pPr>
            <a:r>
              <a:rPr lang="da-DK" sz="3200" dirty="0">
                <a:solidFill>
                  <a:srgbClr val="EBEBEB"/>
                </a:solidFill>
              </a:rPr>
              <a:t>VOC – Flygtige organisk forbindelser</a:t>
            </a:r>
          </a:p>
        </p:txBody>
      </p:sp>
      <p:sp>
        <p:nvSpPr>
          <p:cNvPr id="40" name="Freeform 11">
            <a:extLst>
              <a:ext uri="{FF2B5EF4-FFF2-40B4-BE49-F238E27FC236}">
                <a16:creationId xmlns:a16="http://schemas.microsoft.com/office/drawing/2014/main" id="{FAA0F719-3DC8-4F08-AD8F-5A845658CB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41" name="Freeform: Shape 34">
            <a:extLst>
              <a:ext uri="{FF2B5EF4-FFF2-40B4-BE49-F238E27FC236}">
                <a16:creationId xmlns:a16="http://schemas.microsoft.com/office/drawing/2014/main" id="{7DCB61BE-FA0F-4EFB-BE0E-268BAD8E30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4747655" y="-586345"/>
            <a:ext cx="6858001" cy="8030691"/>
          </a:xfrm>
          <a:custGeom>
            <a:avLst/>
            <a:gdLst>
              <a:gd name="connsiteX0" fmla="*/ 6858001 w 6858001"/>
              <a:gd name="connsiteY0" fmla="*/ 1177 h 8030691"/>
              <a:gd name="connsiteX1" fmla="*/ 6858001 w 6858001"/>
              <a:gd name="connsiteY1" fmla="*/ 1344715 h 8030691"/>
              <a:gd name="connsiteX2" fmla="*/ 6858000 w 6858001"/>
              <a:gd name="connsiteY2" fmla="*/ 1344715 h 8030691"/>
              <a:gd name="connsiteX3" fmla="*/ 6858000 w 6858001"/>
              <a:gd name="connsiteY3" fmla="*/ 8030691 h 8030691"/>
              <a:gd name="connsiteX4" fmla="*/ 0 w 6858001"/>
              <a:gd name="connsiteY4" fmla="*/ 8030690 h 8030691"/>
              <a:gd name="connsiteX5" fmla="*/ 0 w 6858001"/>
              <a:gd name="connsiteY5" fmla="*/ 477747 h 8030691"/>
              <a:gd name="connsiteX6" fmla="*/ 1 w 6858001"/>
              <a:gd name="connsiteY6" fmla="*/ 477747 h 8030691"/>
              <a:gd name="connsiteX7" fmla="*/ 1 w 6858001"/>
              <a:gd name="connsiteY7" fmla="*/ 0 h 8030691"/>
              <a:gd name="connsiteX8" fmla="*/ 40463 w 6858001"/>
              <a:gd name="connsiteY8" fmla="*/ 5883 h 8030691"/>
              <a:gd name="connsiteX9" fmla="*/ 159107 w 6858001"/>
              <a:gd name="connsiteY9" fmla="*/ 23196 h 8030691"/>
              <a:gd name="connsiteX10" fmla="*/ 245518 w 6858001"/>
              <a:gd name="connsiteY10" fmla="*/ 35299 h 8030691"/>
              <a:gd name="connsiteX11" fmla="*/ 348388 w 6858001"/>
              <a:gd name="connsiteY11" fmla="*/ 48074 h 8030691"/>
              <a:gd name="connsiteX12" fmla="*/ 470460 w 6858001"/>
              <a:gd name="connsiteY12" fmla="*/ 63370 h 8030691"/>
              <a:gd name="connsiteX13" fmla="*/ 605563 w 6858001"/>
              <a:gd name="connsiteY13" fmla="*/ 79507 h 8030691"/>
              <a:gd name="connsiteX14" fmla="*/ 757810 w 6858001"/>
              <a:gd name="connsiteY14" fmla="*/ 96484 h 8030691"/>
              <a:gd name="connsiteX15" fmla="*/ 923774 w 6858001"/>
              <a:gd name="connsiteY15" fmla="*/ 114469 h 8030691"/>
              <a:gd name="connsiteX16" fmla="*/ 1104139 w 6858001"/>
              <a:gd name="connsiteY16" fmla="*/ 132455 h 8030691"/>
              <a:gd name="connsiteX17" fmla="*/ 1296163 w 6858001"/>
              <a:gd name="connsiteY17" fmla="*/ 150776 h 8030691"/>
              <a:gd name="connsiteX18" fmla="*/ 1503275 w 6858001"/>
              <a:gd name="connsiteY18" fmla="*/ 167753 h 8030691"/>
              <a:gd name="connsiteX19" fmla="*/ 1719988 w 6858001"/>
              <a:gd name="connsiteY19" fmla="*/ 184058 h 8030691"/>
              <a:gd name="connsiteX20" fmla="*/ 1949045 w 6858001"/>
              <a:gd name="connsiteY20" fmla="*/ 198850 h 8030691"/>
              <a:gd name="connsiteX21" fmla="*/ 2187703 w 6858001"/>
              <a:gd name="connsiteY21" fmla="*/ 212969 h 8030691"/>
              <a:gd name="connsiteX22" fmla="*/ 2436649 w 6858001"/>
              <a:gd name="connsiteY22" fmla="*/ 226249 h 8030691"/>
              <a:gd name="connsiteX23" fmla="*/ 2564208 w 6858001"/>
              <a:gd name="connsiteY23" fmla="*/ 230955 h 8030691"/>
              <a:gd name="connsiteX24" fmla="*/ 2694509 w 6858001"/>
              <a:gd name="connsiteY24" fmla="*/ 236166 h 8030691"/>
              <a:gd name="connsiteX25" fmla="*/ 2826869 w 6858001"/>
              <a:gd name="connsiteY25" fmla="*/ 241040 h 8030691"/>
              <a:gd name="connsiteX26" fmla="*/ 2959914 w 6858001"/>
              <a:gd name="connsiteY26" fmla="*/ 244234 h 8030691"/>
              <a:gd name="connsiteX27" fmla="*/ 3095702 w 6858001"/>
              <a:gd name="connsiteY27" fmla="*/ 247092 h 8030691"/>
              <a:gd name="connsiteX28" fmla="*/ 3232862 w 6858001"/>
              <a:gd name="connsiteY28" fmla="*/ 250117 h 8030691"/>
              <a:gd name="connsiteX29" fmla="*/ 3372766 w 6858001"/>
              <a:gd name="connsiteY29" fmla="*/ 252134 h 8030691"/>
              <a:gd name="connsiteX30" fmla="*/ 3514040 w 6858001"/>
              <a:gd name="connsiteY30" fmla="*/ 252134 h 8030691"/>
              <a:gd name="connsiteX31" fmla="*/ 3656686 w 6858001"/>
              <a:gd name="connsiteY31" fmla="*/ 253143 h 8030691"/>
              <a:gd name="connsiteX32" fmla="*/ 3800705 w 6858001"/>
              <a:gd name="connsiteY32" fmla="*/ 252134 h 8030691"/>
              <a:gd name="connsiteX33" fmla="*/ 3946780 w 6858001"/>
              <a:gd name="connsiteY33" fmla="*/ 250117 h 8030691"/>
              <a:gd name="connsiteX34" fmla="*/ 4092856 w 6858001"/>
              <a:gd name="connsiteY34" fmla="*/ 248268 h 8030691"/>
              <a:gd name="connsiteX35" fmla="*/ 4240988 w 6858001"/>
              <a:gd name="connsiteY35" fmla="*/ 244234 h 8030691"/>
              <a:gd name="connsiteX36" fmla="*/ 4390492 w 6858001"/>
              <a:gd name="connsiteY36" fmla="*/ 240032 h 8030691"/>
              <a:gd name="connsiteX37" fmla="*/ 4539997 w 6858001"/>
              <a:gd name="connsiteY37" fmla="*/ 235157 h 8030691"/>
              <a:gd name="connsiteX38" fmla="*/ 4690873 w 6858001"/>
              <a:gd name="connsiteY38" fmla="*/ 228266 h 8030691"/>
              <a:gd name="connsiteX39" fmla="*/ 4843120 w 6858001"/>
              <a:gd name="connsiteY39" fmla="*/ 220029 h 8030691"/>
              <a:gd name="connsiteX40" fmla="*/ 4996054 w 6858001"/>
              <a:gd name="connsiteY40" fmla="*/ 212129 h 8030691"/>
              <a:gd name="connsiteX41" fmla="*/ 5148987 w 6858001"/>
              <a:gd name="connsiteY41" fmla="*/ 202044 h 8030691"/>
              <a:gd name="connsiteX42" fmla="*/ 5303978 w 6858001"/>
              <a:gd name="connsiteY42" fmla="*/ 189941 h 8030691"/>
              <a:gd name="connsiteX43" fmla="*/ 5456911 w 6858001"/>
              <a:gd name="connsiteY43" fmla="*/ 177839 h 8030691"/>
              <a:gd name="connsiteX44" fmla="*/ 5612588 w 6858001"/>
              <a:gd name="connsiteY44" fmla="*/ 163887 h 8030691"/>
              <a:gd name="connsiteX45" fmla="*/ 5768950 w 6858001"/>
              <a:gd name="connsiteY45" fmla="*/ 148591 h 8030691"/>
              <a:gd name="connsiteX46" fmla="*/ 5923255 w 6858001"/>
              <a:gd name="connsiteY46" fmla="*/ 132455 h 8030691"/>
              <a:gd name="connsiteX47" fmla="*/ 6079618 w 6858001"/>
              <a:gd name="connsiteY47" fmla="*/ 113629 h 8030691"/>
              <a:gd name="connsiteX48" fmla="*/ 6235294 w 6858001"/>
              <a:gd name="connsiteY48" fmla="*/ 93458 h 8030691"/>
              <a:gd name="connsiteX49" fmla="*/ 6391657 w 6858001"/>
              <a:gd name="connsiteY49" fmla="*/ 73455 h 8030691"/>
              <a:gd name="connsiteX50" fmla="*/ 6547333 w 6858001"/>
              <a:gd name="connsiteY50" fmla="*/ 50091 h 8030691"/>
              <a:gd name="connsiteX51" fmla="*/ 6702324 w 6858001"/>
              <a:gd name="connsiteY51" fmla="*/ 26222 h 8030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8030691">
                <a:moveTo>
                  <a:pt x="6858001" y="1177"/>
                </a:moveTo>
                <a:lnTo>
                  <a:pt x="6858001" y="1344715"/>
                </a:lnTo>
                <a:lnTo>
                  <a:pt x="6858000" y="1344715"/>
                </a:lnTo>
                <a:lnTo>
                  <a:pt x="6858000" y="8030691"/>
                </a:lnTo>
                <a:lnTo>
                  <a:pt x="0" y="8030690"/>
                </a:lnTo>
                <a:lnTo>
                  <a:pt x="0" y="477747"/>
                </a:lnTo>
                <a:lnTo>
                  <a:pt x="1" y="477747"/>
                </a:lnTo>
                <a:lnTo>
                  <a:pt x="1" y="0"/>
                </a:lnTo>
                <a:lnTo>
                  <a:pt x="40463" y="5883"/>
                </a:lnTo>
                <a:lnTo>
                  <a:pt x="159107" y="23196"/>
                </a:lnTo>
                <a:lnTo>
                  <a:pt x="245518" y="35299"/>
                </a:lnTo>
                <a:lnTo>
                  <a:pt x="348388" y="48074"/>
                </a:lnTo>
                <a:lnTo>
                  <a:pt x="470460" y="63370"/>
                </a:lnTo>
                <a:lnTo>
                  <a:pt x="605563" y="79507"/>
                </a:lnTo>
                <a:lnTo>
                  <a:pt x="757810" y="96484"/>
                </a:lnTo>
                <a:lnTo>
                  <a:pt x="923774" y="114469"/>
                </a:lnTo>
                <a:lnTo>
                  <a:pt x="1104139" y="132455"/>
                </a:lnTo>
                <a:lnTo>
                  <a:pt x="1296163" y="150776"/>
                </a:lnTo>
                <a:lnTo>
                  <a:pt x="1503275" y="167753"/>
                </a:lnTo>
                <a:lnTo>
                  <a:pt x="1719988" y="184058"/>
                </a:lnTo>
                <a:lnTo>
                  <a:pt x="1949045" y="198850"/>
                </a:lnTo>
                <a:lnTo>
                  <a:pt x="2187703" y="212969"/>
                </a:lnTo>
                <a:lnTo>
                  <a:pt x="2436649" y="226249"/>
                </a:lnTo>
                <a:lnTo>
                  <a:pt x="2564208" y="230955"/>
                </a:lnTo>
                <a:lnTo>
                  <a:pt x="2694509" y="236166"/>
                </a:lnTo>
                <a:lnTo>
                  <a:pt x="2826869" y="241040"/>
                </a:lnTo>
                <a:lnTo>
                  <a:pt x="2959914" y="244234"/>
                </a:lnTo>
                <a:lnTo>
                  <a:pt x="3095702" y="247092"/>
                </a:lnTo>
                <a:lnTo>
                  <a:pt x="3232862" y="250117"/>
                </a:lnTo>
                <a:lnTo>
                  <a:pt x="3372766" y="252134"/>
                </a:lnTo>
                <a:lnTo>
                  <a:pt x="3514040" y="252134"/>
                </a:lnTo>
                <a:lnTo>
                  <a:pt x="3656686" y="253143"/>
                </a:lnTo>
                <a:lnTo>
                  <a:pt x="3800705" y="252134"/>
                </a:lnTo>
                <a:lnTo>
                  <a:pt x="3946780" y="250117"/>
                </a:lnTo>
                <a:lnTo>
                  <a:pt x="4092856"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sp>
      <p:sp>
        <p:nvSpPr>
          <p:cNvPr id="42" name="Rectangle 36">
            <a:extLst>
              <a:ext uri="{FF2B5EF4-FFF2-40B4-BE49-F238E27FC236}">
                <a16:creationId xmlns:a16="http://schemas.microsoft.com/office/drawing/2014/main" id="{A4B31EAA-7423-46F7-9B90-4AB2B09C35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Pladsholder til indhold 5">
            <a:extLst>
              <a:ext uri="{FF2B5EF4-FFF2-40B4-BE49-F238E27FC236}">
                <a16:creationId xmlns:a16="http://schemas.microsoft.com/office/drawing/2014/main" id="{4D4008C8-35D4-631A-D26A-DF1A67315575}"/>
              </a:ext>
            </a:extLst>
          </p:cNvPr>
          <p:cNvSpPr>
            <a:spLocks noGrp="1"/>
          </p:cNvSpPr>
          <p:nvPr>
            <p:ph idx="1"/>
          </p:nvPr>
        </p:nvSpPr>
        <p:spPr>
          <a:xfrm>
            <a:off x="691941" y="2045144"/>
            <a:ext cx="3648047" cy="2947415"/>
          </a:xfrm>
        </p:spPr>
        <p:txBody>
          <a:bodyPr>
            <a:normAutofit/>
          </a:bodyPr>
          <a:lstStyle/>
          <a:p>
            <a:pPr>
              <a:lnSpc>
                <a:spcPct val="90000"/>
              </a:lnSpc>
            </a:pPr>
            <a:r>
              <a:rPr lang="da-DK" sz="1300" dirty="0" err="1">
                <a:solidFill>
                  <a:srgbClr val="FFFFFF"/>
                </a:solidFill>
              </a:rPr>
              <a:t>VOC’er</a:t>
            </a:r>
            <a:r>
              <a:rPr lang="da-DK" sz="1300" dirty="0">
                <a:solidFill>
                  <a:srgbClr val="FFFFFF"/>
                </a:solidFill>
              </a:rPr>
              <a:t> har et højt damptryk, afgasser derfor ved stuetemperatur</a:t>
            </a:r>
          </a:p>
          <a:p>
            <a:pPr>
              <a:lnSpc>
                <a:spcPct val="90000"/>
              </a:lnSpc>
            </a:pPr>
            <a:r>
              <a:rPr lang="da-DK" sz="1300" dirty="0" err="1">
                <a:solidFill>
                  <a:srgbClr val="FFFFFF"/>
                </a:solidFill>
              </a:rPr>
              <a:t>VOC’er</a:t>
            </a:r>
            <a:r>
              <a:rPr lang="da-DK" sz="1300" dirty="0">
                <a:solidFill>
                  <a:srgbClr val="FFFFFF"/>
                </a:solidFill>
              </a:rPr>
              <a:t> forårsager luftforurening både indendørs og udendørs</a:t>
            </a:r>
          </a:p>
          <a:p>
            <a:pPr>
              <a:lnSpc>
                <a:spcPct val="90000"/>
              </a:lnSpc>
            </a:pPr>
            <a:r>
              <a:rPr lang="da-DK" sz="1300" dirty="0" err="1">
                <a:solidFill>
                  <a:srgbClr val="FFFFFF"/>
                </a:solidFill>
              </a:rPr>
              <a:t>VOC’er</a:t>
            </a:r>
            <a:r>
              <a:rPr lang="da-DK" sz="1300" dirty="0">
                <a:solidFill>
                  <a:srgbClr val="FFFFFF"/>
                </a:solidFill>
              </a:rPr>
              <a:t> er sundhedsfarlige for mennesker</a:t>
            </a:r>
          </a:p>
          <a:p>
            <a:pPr>
              <a:lnSpc>
                <a:spcPct val="90000"/>
              </a:lnSpc>
            </a:pPr>
            <a:r>
              <a:rPr lang="da-DK" sz="1300" dirty="0" err="1">
                <a:solidFill>
                  <a:srgbClr val="FFFFFF"/>
                </a:solidFill>
              </a:rPr>
              <a:t>VOC’er</a:t>
            </a:r>
            <a:r>
              <a:rPr lang="da-DK" sz="1300" dirty="0">
                <a:solidFill>
                  <a:srgbClr val="FFFFFF"/>
                </a:solidFill>
              </a:rPr>
              <a:t> er sundhedsskadelige for planter og dyr</a:t>
            </a:r>
          </a:p>
          <a:p>
            <a:pPr>
              <a:lnSpc>
                <a:spcPct val="90000"/>
              </a:lnSpc>
            </a:pPr>
            <a:r>
              <a:rPr lang="da-DK" sz="1300" dirty="0" err="1">
                <a:solidFill>
                  <a:srgbClr val="FFFFFF"/>
                </a:solidFill>
              </a:rPr>
              <a:t>VOC’er</a:t>
            </a:r>
            <a:r>
              <a:rPr lang="da-DK" sz="1300" dirty="0">
                <a:solidFill>
                  <a:srgbClr val="FFFFFF"/>
                </a:solidFill>
              </a:rPr>
              <a:t> er skadelige for det omgivende miljø og kan være ødelæggende for økosystemer</a:t>
            </a:r>
          </a:p>
        </p:txBody>
      </p:sp>
      <p:sp>
        <p:nvSpPr>
          <p:cNvPr id="10" name="Rektangel 9">
            <a:extLst>
              <a:ext uri="{FF2B5EF4-FFF2-40B4-BE49-F238E27FC236}">
                <a16:creationId xmlns:a16="http://schemas.microsoft.com/office/drawing/2014/main" id="{FA3736A1-D9EF-E165-5816-2EDD33C58951}"/>
              </a:ext>
            </a:extLst>
          </p:cNvPr>
          <p:cNvSpPr/>
          <p:nvPr/>
        </p:nvSpPr>
        <p:spPr>
          <a:xfrm>
            <a:off x="7244468" y="11340889"/>
            <a:ext cx="6713973" cy="14486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2" name="Rectangle 1">
            <a:extLst>
              <a:ext uri="{FF2B5EF4-FFF2-40B4-BE49-F238E27FC236}">
                <a16:creationId xmlns:a16="http://schemas.microsoft.com/office/drawing/2014/main" id="{C4082E8B-403C-EC58-5A49-70C3CF04A3D5}"/>
              </a:ext>
            </a:extLst>
          </p:cNvPr>
          <p:cNvSpPr>
            <a:spLocks noChangeArrowheads="1"/>
          </p:cNvSpPr>
          <p:nvPr/>
        </p:nvSpPr>
        <p:spPr bwMode="auto">
          <a:xfrm>
            <a:off x="0" y="4690387"/>
            <a:ext cx="12192000" cy="2128796"/>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da-DK" altLang="da-DK" sz="2000" dirty="0">
                <a:solidFill>
                  <a:srgbClr val="202124"/>
                </a:solidFill>
                <a:latin typeface="inherit"/>
              </a:rPr>
              <a:t>I</a:t>
            </a:r>
            <a:r>
              <a:rPr kumimoji="0" lang="da-DK" altLang="da-DK" sz="2000" b="0" i="0" u="none" strike="noStrike" cap="none" normalizeH="0" baseline="0" dirty="0">
                <a:ln>
                  <a:noFill/>
                </a:ln>
                <a:solidFill>
                  <a:srgbClr val="202124"/>
                </a:solidFill>
                <a:effectLst/>
                <a:latin typeface="inherit"/>
              </a:rPr>
              <a:t> denne korte video skal vi tale om flygtige organiske forbindelser, og vi vil holde det simpelt. </a:t>
            </a:r>
            <a:r>
              <a:rPr kumimoji="0" lang="da-DK" altLang="da-DK" sz="2000" b="0" i="0" u="none" strike="noStrike" cap="none" normalizeH="0" baseline="0" dirty="0" err="1">
                <a:ln>
                  <a:noFill/>
                </a:ln>
                <a:solidFill>
                  <a:srgbClr val="202124"/>
                </a:solidFill>
                <a:effectLst/>
                <a:latin typeface="inherit"/>
              </a:rPr>
              <a:t>VOC'er</a:t>
            </a:r>
            <a:r>
              <a:rPr kumimoji="0" lang="da-DK" altLang="da-DK" sz="2000" b="0" i="0" u="none" strike="noStrike" cap="none" normalizeH="0" baseline="0" dirty="0">
                <a:ln>
                  <a:noFill/>
                </a:ln>
                <a:solidFill>
                  <a:srgbClr val="202124"/>
                </a:solidFill>
                <a:effectLst/>
                <a:latin typeface="inherit"/>
              </a:rPr>
              <a:t> er skadelige kemikalier, der findes i atmosfæren, som usynlige gasser eller dampe, de frigives af mange produkter. </a:t>
            </a:r>
            <a:r>
              <a:rPr lang="da-DK" altLang="da-DK" sz="2000" dirty="0">
                <a:solidFill>
                  <a:srgbClr val="202124"/>
                </a:solidFill>
                <a:latin typeface="inherit"/>
              </a:rPr>
              <a:t>L</a:t>
            </a:r>
            <a:r>
              <a:rPr kumimoji="0" lang="da-DK" altLang="da-DK" sz="2000" b="0" i="0" u="none" strike="noStrike" cap="none" normalizeH="0" baseline="0" dirty="0">
                <a:ln>
                  <a:noFill/>
                </a:ln>
                <a:solidFill>
                  <a:srgbClr val="202124"/>
                </a:solidFill>
                <a:effectLst/>
                <a:latin typeface="inherit"/>
              </a:rPr>
              <a:t>angvarig eksponering af nogle </a:t>
            </a:r>
            <a:r>
              <a:rPr kumimoji="0" lang="da-DK" altLang="da-DK" sz="2000" b="0" i="0" u="none" strike="noStrike" cap="none" normalizeH="0" baseline="0" dirty="0" err="1">
                <a:ln>
                  <a:noFill/>
                </a:ln>
                <a:solidFill>
                  <a:srgbClr val="202124"/>
                </a:solidFill>
                <a:effectLst/>
                <a:latin typeface="inherit"/>
              </a:rPr>
              <a:t>VOC'er</a:t>
            </a:r>
            <a:r>
              <a:rPr kumimoji="0" lang="da-DK" altLang="da-DK" sz="2000" b="0" i="0" u="none" strike="noStrike" cap="none" normalizeH="0" baseline="0" dirty="0">
                <a:ln>
                  <a:noFill/>
                </a:ln>
                <a:solidFill>
                  <a:srgbClr val="202124"/>
                </a:solidFill>
                <a:effectLst/>
                <a:latin typeface="inherit"/>
              </a:rPr>
              <a:t> føre til sundhedsproblemer, så som byggefagfolk skal vi være opmærksomme på risiciene for de udførende og brugerne, så vi undgår at bruge produkter, der afgiver skadelige gasser. - </a:t>
            </a:r>
            <a:r>
              <a:rPr lang="da-DK" altLang="da-DK" sz="2000" dirty="0">
                <a:solidFill>
                  <a:srgbClr val="202124"/>
                </a:solidFill>
                <a:latin typeface="inherit"/>
              </a:rPr>
              <a:t>E</a:t>
            </a:r>
            <a:r>
              <a:rPr kumimoji="0" lang="da-DK" altLang="da-DK" sz="2000" b="0" i="0" u="none" strike="noStrike" cap="none" normalizeH="0" baseline="0" dirty="0">
                <a:ln>
                  <a:noFill/>
                </a:ln>
                <a:solidFill>
                  <a:srgbClr val="202124"/>
                </a:solidFill>
                <a:effectLst/>
                <a:latin typeface="inherit"/>
              </a:rPr>
              <a:t>ller vælge dem, der er blevet testet og dokumenteret, som lav-VOC-emissioner. </a:t>
            </a:r>
            <a:r>
              <a:rPr lang="da-DK" altLang="da-DK" sz="2000" dirty="0">
                <a:solidFill>
                  <a:srgbClr val="202124"/>
                </a:solidFill>
                <a:latin typeface="inherit"/>
              </a:rPr>
              <a:t>Vi bør være bevidste om og holde øje med </a:t>
            </a:r>
            <a:r>
              <a:rPr kumimoji="0" lang="da-DK" altLang="da-DK" sz="2000" b="0" i="0" u="none" strike="noStrike" cap="none" normalizeH="0" baseline="0" dirty="0">
                <a:ln>
                  <a:noFill/>
                </a:ln>
                <a:solidFill>
                  <a:srgbClr val="202124"/>
                </a:solidFill>
                <a:effectLst/>
                <a:latin typeface="inherit"/>
              </a:rPr>
              <a:t>luftkvaliteten og sikre, at hele teamet forstår vigtigheden af ​​at kontrollere de materialer vi bruger, så alle arbejdere og kontorbrugere kan nyde deres job i et sundt milj</a:t>
            </a:r>
            <a:r>
              <a:rPr lang="da-DK" altLang="da-DK" sz="2000" dirty="0">
                <a:solidFill>
                  <a:srgbClr val="202124"/>
                </a:solidFill>
                <a:latin typeface="inherit"/>
              </a:rPr>
              <a:t>ø.</a:t>
            </a:r>
            <a:endParaRPr kumimoji="0" lang="da-DK" altLang="da-DK" sz="2000" b="0" i="0" u="none" strike="noStrike" cap="none" normalizeH="0" baseline="0" dirty="0">
              <a:ln>
                <a:noFill/>
              </a:ln>
              <a:solidFill>
                <a:schemeClr val="tx1"/>
              </a:solidFill>
              <a:effectLst/>
              <a:latin typeface="Arial" panose="020B0604020202020204" pitchFamily="34" charset="0"/>
            </a:endParaRPr>
          </a:p>
        </p:txBody>
      </p:sp>
      <p:pic>
        <p:nvPicPr>
          <p:cNvPr id="3" name="Onlinemedier 2" title="Volatile Organic Compounds (VOCs) Explained">
            <a:hlinkClick r:id="" action="ppaction://media"/>
            <a:extLst>
              <a:ext uri="{FF2B5EF4-FFF2-40B4-BE49-F238E27FC236}">
                <a16:creationId xmlns:a16="http://schemas.microsoft.com/office/drawing/2014/main" id="{03792F90-1866-FA83-AF96-79D12578DA4D}"/>
              </a:ext>
            </a:extLst>
          </p:cNvPr>
          <p:cNvPicPr>
            <a:picLocks noRot="1" noChangeAspect="1"/>
          </p:cNvPicPr>
          <p:nvPr>
            <a:videoFile r:link="rId1"/>
          </p:nvPr>
        </p:nvPicPr>
        <p:blipFill>
          <a:blip r:embed="rId4"/>
          <a:stretch>
            <a:fillRect/>
          </a:stretch>
        </p:blipFill>
        <p:spPr>
          <a:xfrm>
            <a:off x="4526488" y="737419"/>
            <a:ext cx="6565738" cy="3709642"/>
          </a:xfrm>
          <a:prstGeom prst="rect">
            <a:avLst/>
          </a:prstGeom>
        </p:spPr>
      </p:pic>
    </p:spTree>
    <p:extLst>
      <p:ext uri="{BB962C8B-B14F-4D97-AF65-F5344CB8AC3E}">
        <p14:creationId xmlns:p14="http://schemas.microsoft.com/office/powerpoint/2010/main" val="211950179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3" fill="hold" display="0">
                  <p:stCondLst>
                    <p:cond delay="indefinite"/>
                  </p:stCondLst>
                </p:cTn>
                <p:tgtEl>
                  <p:spTgt spid="3"/>
                </p:tgtEl>
              </p:cMediaNode>
            </p:video>
            <p:seq concurrent="1" nextAc="seek">
              <p:cTn id="14" restart="whenNotActive" fill="hold" evtFilter="cancelBubble" nodeType="interactiveSeq">
                <p:stCondLst>
                  <p:cond evt="onClick" delay="0">
                    <p:tgtEl>
                      <p:spTgt spid="3"/>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3"/>
                                        </p:tgtEl>
                                      </p:cBhvr>
                                    </p:cmd>
                                  </p:childTnLst>
                                </p:cTn>
                              </p:par>
                            </p:childTnLst>
                          </p:cTn>
                        </p:par>
                      </p:childTnLst>
                    </p:cTn>
                  </p:par>
                </p:childTnLst>
              </p:cTn>
              <p:nextCondLst>
                <p:cond evt="onClick" delay="0">
                  <p:tgtEl>
                    <p:spTgt spid="3"/>
                  </p:tgtEl>
                </p:cond>
              </p:nextCondLst>
            </p:seq>
          </p:childTnLst>
        </p:cTn>
      </p:par>
    </p:tnLst>
    <p:bldLst>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0ECE4CF-BDAC-A0EF-54E4-6A6CBB6F39DD}"/>
              </a:ext>
            </a:extLst>
          </p:cNvPr>
          <p:cNvSpPr>
            <a:spLocks noGrp="1"/>
          </p:cNvSpPr>
          <p:nvPr>
            <p:ph type="title"/>
          </p:nvPr>
        </p:nvSpPr>
        <p:spPr>
          <a:xfrm>
            <a:off x="648930" y="629266"/>
            <a:ext cx="9252154" cy="1223983"/>
          </a:xfrm>
        </p:spPr>
        <p:txBody>
          <a:bodyPr>
            <a:normAutofit/>
          </a:bodyPr>
          <a:lstStyle/>
          <a:p>
            <a:r>
              <a:rPr lang="da-DK" sz="3900"/>
              <a:t>VOC – Flygtige organisk forbindelser</a:t>
            </a:r>
          </a:p>
        </p:txBody>
      </p:sp>
      <p:sp>
        <p:nvSpPr>
          <p:cNvPr id="3" name="Pladsholder til indhold 2">
            <a:extLst>
              <a:ext uri="{FF2B5EF4-FFF2-40B4-BE49-F238E27FC236}">
                <a16:creationId xmlns:a16="http://schemas.microsoft.com/office/drawing/2014/main" id="{75FFC385-963D-55E6-4053-587BACC86E13}"/>
              </a:ext>
            </a:extLst>
          </p:cNvPr>
          <p:cNvSpPr>
            <a:spLocks noGrp="1"/>
          </p:cNvSpPr>
          <p:nvPr>
            <p:ph idx="1"/>
          </p:nvPr>
        </p:nvSpPr>
        <p:spPr>
          <a:xfrm>
            <a:off x="1103311" y="2052214"/>
            <a:ext cx="5965394" cy="4196185"/>
          </a:xfrm>
        </p:spPr>
        <p:txBody>
          <a:bodyPr>
            <a:normAutofit/>
          </a:bodyPr>
          <a:lstStyle/>
          <a:p>
            <a:pPr marL="0" indent="0">
              <a:lnSpc>
                <a:spcPct val="90000"/>
              </a:lnSpc>
              <a:buFont typeface="Wingdings 3" charset="2"/>
              <a:buNone/>
            </a:pPr>
            <a:r>
              <a:rPr lang="da-DK" sz="1600" dirty="0"/>
              <a:t>Reel er der ikke nogen direkte grænseværdi for, hvor meget VOC der må være indeholdt i luften i nybyggeri.</a:t>
            </a:r>
          </a:p>
          <a:p>
            <a:pPr marL="0" indent="0">
              <a:lnSpc>
                <a:spcPct val="90000"/>
              </a:lnSpc>
              <a:buFont typeface="Wingdings 3" charset="2"/>
              <a:buNone/>
            </a:pPr>
            <a:r>
              <a:rPr lang="da-DK" sz="1600" dirty="0"/>
              <a:t>Fra bygningsreglementet: </a:t>
            </a:r>
            <a:r>
              <a:rPr lang="da-DK" sz="1600" i="1" dirty="0"/>
              <a:t>”WHO anbefaler, at det samlede formaldehydindhold i </a:t>
            </a:r>
            <a:r>
              <a:rPr lang="da-DK" sz="1600" i="1" dirty="0" err="1"/>
              <a:t>indeluften</a:t>
            </a:r>
            <a:r>
              <a:rPr lang="da-DK" sz="1600" i="1" dirty="0"/>
              <a:t> ikke overstiger 0,1 mg/m³.”</a:t>
            </a:r>
          </a:p>
          <a:p>
            <a:pPr marL="0" indent="0">
              <a:lnSpc>
                <a:spcPct val="90000"/>
              </a:lnSpc>
              <a:buFont typeface="Wingdings 3" charset="2"/>
              <a:buNone/>
            </a:pPr>
            <a:r>
              <a:rPr lang="da-DK" sz="1600" dirty="0"/>
              <a:t>Formaldehyd er en af flere </a:t>
            </a:r>
            <a:r>
              <a:rPr lang="da-DK" sz="1600" dirty="0" err="1"/>
              <a:t>VOC’er</a:t>
            </a:r>
            <a:endParaRPr lang="da-DK" sz="1600" dirty="0"/>
          </a:p>
          <a:p>
            <a:pPr marL="0" indent="0">
              <a:lnSpc>
                <a:spcPct val="90000"/>
              </a:lnSpc>
              <a:buFont typeface="Wingdings 3" charset="2"/>
              <a:buNone/>
            </a:pPr>
            <a:r>
              <a:rPr lang="da-DK" sz="1600" dirty="0"/>
              <a:t>Langvarig eksponering:</a:t>
            </a:r>
          </a:p>
          <a:p>
            <a:pPr>
              <a:lnSpc>
                <a:spcPct val="90000"/>
              </a:lnSpc>
              <a:buFontTx/>
              <a:buChar char="-"/>
            </a:pPr>
            <a:r>
              <a:rPr lang="da-DK" sz="1600" dirty="0"/>
              <a:t>Åndedrætsbesvær</a:t>
            </a:r>
          </a:p>
          <a:p>
            <a:pPr>
              <a:lnSpc>
                <a:spcPct val="90000"/>
              </a:lnSpc>
              <a:buFontTx/>
              <a:buChar char="-"/>
            </a:pPr>
            <a:r>
              <a:rPr lang="da-DK" sz="1600" dirty="0"/>
              <a:t>Lungebetændelse</a:t>
            </a:r>
          </a:p>
          <a:p>
            <a:pPr>
              <a:lnSpc>
                <a:spcPct val="90000"/>
              </a:lnSpc>
              <a:buFontTx/>
              <a:buChar char="-"/>
            </a:pPr>
            <a:r>
              <a:rPr lang="da-DK" sz="1600" dirty="0"/>
              <a:t>Allergier</a:t>
            </a:r>
          </a:p>
          <a:p>
            <a:pPr>
              <a:lnSpc>
                <a:spcPct val="90000"/>
              </a:lnSpc>
              <a:buFontTx/>
              <a:buChar char="-"/>
            </a:pPr>
            <a:r>
              <a:rPr lang="da-DK" sz="1600" dirty="0"/>
              <a:t>Øget risiko for kræft</a:t>
            </a:r>
          </a:p>
          <a:p>
            <a:pPr marL="0" indent="0">
              <a:lnSpc>
                <a:spcPct val="90000"/>
              </a:lnSpc>
              <a:buFont typeface="Wingdings 3" charset="2"/>
              <a:buNone/>
            </a:pPr>
            <a:r>
              <a:rPr lang="da-DK" sz="1600" dirty="0" err="1"/>
              <a:t>VOC’er</a:t>
            </a:r>
            <a:r>
              <a:rPr lang="da-DK" sz="1600" dirty="0"/>
              <a:t> er i flere produkter, som vi kender fra hverdagen, fx </a:t>
            </a:r>
            <a:r>
              <a:rPr lang="da-DK" sz="1600" dirty="0" err="1"/>
              <a:t>spraymalling</a:t>
            </a:r>
            <a:r>
              <a:rPr lang="da-DK" sz="1600" dirty="0"/>
              <a:t> og de fleste opløsningsmidler</a:t>
            </a:r>
          </a:p>
        </p:txBody>
      </p:sp>
      <p:pic>
        <p:nvPicPr>
          <p:cNvPr id="8" name="Graphic 7" descr="Bobler kontur">
            <a:extLst>
              <a:ext uri="{FF2B5EF4-FFF2-40B4-BE49-F238E27FC236}">
                <a16:creationId xmlns:a16="http://schemas.microsoft.com/office/drawing/2014/main" id="{AC1D5858-6E43-DFB0-06BD-38152BCFF11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p:blipFill>
        <p:spPr>
          <a:xfrm>
            <a:off x="7534655" y="2145861"/>
            <a:ext cx="4008888" cy="4008888"/>
          </a:xfrm>
          <a:prstGeom prst="rect">
            <a:avLst/>
          </a:prstGeom>
          <a:effectLst>
            <a:outerShdw blurRad="50800" dist="38100" dir="5400000" algn="t" rotWithShape="0">
              <a:prstClr val="black">
                <a:alpha val="43000"/>
              </a:prstClr>
            </a:outerShdw>
          </a:effectLst>
        </p:spPr>
      </p:pic>
    </p:spTree>
    <p:extLst>
      <p:ext uri="{BB962C8B-B14F-4D97-AF65-F5344CB8AC3E}">
        <p14:creationId xmlns:p14="http://schemas.microsoft.com/office/powerpoint/2010/main" val="13981620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8BCFDE-35CE-C140-902A-5F03EAE04164}"/>
              </a:ext>
            </a:extLst>
          </p:cNvPr>
          <p:cNvSpPr>
            <a:spLocks noGrp="1"/>
          </p:cNvSpPr>
          <p:nvPr>
            <p:ph type="title"/>
          </p:nvPr>
        </p:nvSpPr>
        <p:spPr/>
        <p:txBody>
          <a:bodyPr/>
          <a:lstStyle/>
          <a:p>
            <a:r>
              <a:rPr lang="en-US" dirty="0"/>
              <a:t>Worst</a:t>
            </a:r>
            <a:r>
              <a:rPr lang="da-DK" dirty="0"/>
              <a:t> case scenario</a:t>
            </a:r>
          </a:p>
        </p:txBody>
      </p:sp>
      <p:pic>
        <p:nvPicPr>
          <p:cNvPr id="3" name="Onlinemedier 2" title="Nedrivning af højhuse i Brøndby Strand">
            <a:hlinkClick r:id="" action="ppaction://media"/>
            <a:extLst>
              <a:ext uri="{FF2B5EF4-FFF2-40B4-BE49-F238E27FC236}">
                <a16:creationId xmlns:a16="http://schemas.microsoft.com/office/drawing/2014/main" id="{1C108553-E511-A502-C3B3-B12343333C3B}"/>
              </a:ext>
            </a:extLst>
          </p:cNvPr>
          <p:cNvPicPr>
            <a:picLocks noRot="1" noChangeAspect="1"/>
          </p:cNvPicPr>
          <p:nvPr>
            <a:videoFile r:link="rId1"/>
          </p:nvPr>
        </p:nvPicPr>
        <p:blipFill>
          <a:blip r:embed="rId4"/>
          <a:stretch>
            <a:fillRect/>
          </a:stretch>
        </p:blipFill>
        <p:spPr>
          <a:xfrm>
            <a:off x="646111" y="1152983"/>
            <a:ext cx="9404723" cy="5313668"/>
          </a:xfrm>
          <a:prstGeom prst="rect">
            <a:avLst/>
          </a:prstGeom>
        </p:spPr>
      </p:pic>
    </p:spTree>
    <p:extLst>
      <p:ext uri="{BB962C8B-B14F-4D97-AF65-F5344CB8AC3E}">
        <p14:creationId xmlns:p14="http://schemas.microsoft.com/office/powerpoint/2010/main" val="1593524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F3FC718-FDE3-4EF7-921E-A5F374EAF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54F6729-CD83-8136-6441-D323165846E8}"/>
              </a:ext>
            </a:extLst>
          </p:cNvPr>
          <p:cNvSpPr>
            <a:spLocks noGrp="1"/>
          </p:cNvSpPr>
          <p:nvPr>
            <p:ph type="title"/>
          </p:nvPr>
        </p:nvSpPr>
        <p:spPr>
          <a:xfrm>
            <a:off x="643855" y="1447799"/>
            <a:ext cx="3108626" cy="1444752"/>
          </a:xfrm>
        </p:spPr>
        <p:txBody>
          <a:bodyPr vert="horz" lIns="91440" tIns="45720" rIns="91440" bIns="45720" rtlCol="0" anchor="b">
            <a:normAutofit/>
          </a:bodyPr>
          <a:lstStyle/>
          <a:p>
            <a:r>
              <a:rPr lang="en-US" sz="3200" b="0" i="0" kern="1200">
                <a:solidFill>
                  <a:srgbClr val="EBEBEB"/>
                </a:solidFill>
                <a:latin typeface="+mj-lt"/>
                <a:ea typeface="+mj-ea"/>
                <a:cs typeface="+mj-cs"/>
              </a:rPr>
              <a:t>Miljøscreening</a:t>
            </a:r>
          </a:p>
        </p:txBody>
      </p:sp>
      <p:sp>
        <p:nvSpPr>
          <p:cNvPr id="12" name="Freeform 11">
            <a:extLst>
              <a:ext uri="{FF2B5EF4-FFF2-40B4-BE49-F238E27FC236}">
                <a16:creationId xmlns:a16="http://schemas.microsoft.com/office/drawing/2014/main" id="{FAA0F719-3DC8-4F08-AD8F-5A845658CB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14" name="Freeform: Shape 13">
            <a:extLst>
              <a:ext uri="{FF2B5EF4-FFF2-40B4-BE49-F238E27FC236}">
                <a16:creationId xmlns:a16="http://schemas.microsoft.com/office/drawing/2014/main" id="{7DCB61BE-FA0F-4EFB-BE0E-268BAD8E30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4747655" y="-586345"/>
            <a:ext cx="6858001" cy="8030691"/>
          </a:xfrm>
          <a:custGeom>
            <a:avLst/>
            <a:gdLst>
              <a:gd name="connsiteX0" fmla="*/ 6858001 w 6858001"/>
              <a:gd name="connsiteY0" fmla="*/ 1177 h 8030691"/>
              <a:gd name="connsiteX1" fmla="*/ 6858001 w 6858001"/>
              <a:gd name="connsiteY1" fmla="*/ 1344715 h 8030691"/>
              <a:gd name="connsiteX2" fmla="*/ 6858000 w 6858001"/>
              <a:gd name="connsiteY2" fmla="*/ 1344715 h 8030691"/>
              <a:gd name="connsiteX3" fmla="*/ 6858000 w 6858001"/>
              <a:gd name="connsiteY3" fmla="*/ 8030691 h 8030691"/>
              <a:gd name="connsiteX4" fmla="*/ 0 w 6858001"/>
              <a:gd name="connsiteY4" fmla="*/ 8030690 h 8030691"/>
              <a:gd name="connsiteX5" fmla="*/ 0 w 6858001"/>
              <a:gd name="connsiteY5" fmla="*/ 477747 h 8030691"/>
              <a:gd name="connsiteX6" fmla="*/ 1 w 6858001"/>
              <a:gd name="connsiteY6" fmla="*/ 477747 h 8030691"/>
              <a:gd name="connsiteX7" fmla="*/ 1 w 6858001"/>
              <a:gd name="connsiteY7" fmla="*/ 0 h 8030691"/>
              <a:gd name="connsiteX8" fmla="*/ 40463 w 6858001"/>
              <a:gd name="connsiteY8" fmla="*/ 5883 h 8030691"/>
              <a:gd name="connsiteX9" fmla="*/ 159107 w 6858001"/>
              <a:gd name="connsiteY9" fmla="*/ 23196 h 8030691"/>
              <a:gd name="connsiteX10" fmla="*/ 245518 w 6858001"/>
              <a:gd name="connsiteY10" fmla="*/ 35299 h 8030691"/>
              <a:gd name="connsiteX11" fmla="*/ 348388 w 6858001"/>
              <a:gd name="connsiteY11" fmla="*/ 48074 h 8030691"/>
              <a:gd name="connsiteX12" fmla="*/ 470460 w 6858001"/>
              <a:gd name="connsiteY12" fmla="*/ 63370 h 8030691"/>
              <a:gd name="connsiteX13" fmla="*/ 605563 w 6858001"/>
              <a:gd name="connsiteY13" fmla="*/ 79507 h 8030691"/>
              <a:gd name="connsiteX14" fmla="*/ 757810 w 6858001"/>
              <a:gd name="connsiteY14" fmla="*/ 96484 h 8030691"/>
              <a:gd name="connsiteX15" fmla="*/ 923774 w 6858001"/>
              <a:gd name="connsiteY15" fmla="*/ 114469 h 8030691"/>
              <a:gd name="connsiteX16" fmla="*/ 1104139 w 6858001"/>
              <a:gd name="connsiteY16" fmla="*/ 132455 h 8030691"/>
              <a:gd name="connsiteX17" fmla="*/ 1296163 w 6858001"/>
              <a:gd name="connsiteY17" fmla="*/ 150776 h 8030691"/>
              <a:gd name="connsiteX18" fmla="*/ 1503275 w 6858001"/>
              <a:gd name="connsiteY18" fmla="*/ 167753 h 8030691"/>
              <a:gd name="connsiteX19" fmla="*/ 1719988 w 6858001"/>
              <a:gd name="connsiteY19" fmla="*/ 184058 h 8030691"/>
              <a:gd name="connsiteX20" fmla="*/ 1949045 w 6858001"/>
              <a:gd name="connsiteY20" fmla="*/ 198850 h 8030691"/>
              <a:gd name="connsiteX21" fmla="*/ 2187703 w 6858001"/>
              <a:gd name="connsiteY21" fmla="*/ 212969 h 8030691"/>
              <a:gd name="connsiteX22" fmla="*/ 2436649 w 6858001"/>
              <a:gd name="connsiteY22" fmla="*/ 226249 h 8030691"/>
              <a:gd name="connsiteX23" fmla="*/ 2564208 w 6858001"/>
              <a:gd name="connsiteY23" fmla="*/ 230955 h 8030691"/>
              <a:gd name="connsiteX24" fmla="*/ 2694509 w 6858001"/>
              <a:gd name="connsiteY24" fmla="*/ 236166 h 8030691"/>
              <a:gd name="connsiteX25" fmla="*/ 2826869 w 6858001"/>
              <a:gd name="connsiteY25" fmla="*/ 241040 h 8030691"/>
              <a:gd name="connsiteX26" fmla="*/ 2959914 w 6858001"/>
              <a:gd name="connsiteY26" fmla="*/ 244234 h 8030691"/>
              <a:gd name="connsiteX27" fmla="*/ 3095702 w 6858001"/>
              <a:gd name="connsiteY27" fmla="*/ 247092 h 8030691"/>
              <a:gd name="connsiteX28" fmla="*/ 3232862 w 6858001"/>
              <a:gd name="connsiteY28" fmla="*/ 250117 h 8030691"/>
              <a:gd name="connsiteX29" fmla="*/ 3372766 w 6858001"/>
              <a:gd name="connsiteY29" fmla="*/ 252134 h 8030691"/>
              <a:gd name="connsiteX30" fmla="*/ 3514040 w 6858001"/>
              <a:gd name="connsiteY30" fmla="*/ 252134 h 8030691"/>
              <a:gd name="connsiteX31" fmla="*/ 3656686 w 6858001"/>
              <a:gd name="connsiteY31" fmla="*/ 253143 h 8030691"/>
              <a:gd name="connsiteX32" fmla="*/ 3800705 w 6858001"/>
              <a:gd name="connsiteY32" fmla="*/ 252134 h 8030691"/>
              <a:gd name="connsiteX33" fmla="*/ 3946780 w 6858001"/>
              <a:gd name="connsiteY33" fmla="*/ 250117 h 8030691"/>
              <a:gd name="connsiteX34" fmla="*/ 4092856 w 6858001"/>
              <a:gd name="connsiteY34" fmla="*/ 248268 h 8030691"/>
              <a:gd name="connsiteX35" fmla="*/ 4240988 w 6858001"/>
              <a:gd name="connsiteY35" fmla="*/ 244234 h 8030691"/>
              <a:gd name="connsiteX36" fmla="*/ 4390492 w 6858001"/>
              <a:gd name="connsiteY36" fmla="*/ 240032 h 8030691"/>
              <a:gd name="connsiteX37" fmla="*/ 4539997 w 6858001"/>
              <a:gd name="connsiteY37" fmla="*/ 235157 h 8030691"/>
              <a:gd name="connsiteX38" fmla="*/ 4690873 w 6858001"/>
              <a:gd name="connsiteY38" fmla="*/ 228266 h 8030691"/>
              <a:gd name="connsiteX39" fmla="*/ 4843120 w 6858001"/>
              <a:gd name="connsiteY39" fmla="*/ 220029 h 8030691"/>
              <a:gd name="connsiteX40" fmla="*/ 4996054 w 6858001"/>
              <a:gd name="connsiteY40" fmla="*/ 212129 h 8030691"/>
              <a:gd name="connsiteX41" fmla="*/ 5148987 w 6858001"/>
              <a:gd name="connsiteY41" fmla="*/ 202044 h 8030691"/>
              <a:gd name="connsiteX42" fmla="*/ 5303978 w 6858001"/>
              <a:gd name="connsiteY42" fmla="*/ 189941 h 8030691"/>
              <a:gd name="connsiteX43" fmla="*/ 5456911 w 6858001"/>
              <a:gd name="connsiteY43" fmla="*/ 177839 h 8030691"/>
              <a:gd name="connsiteX44" fmla="*/ 5612588 w 6858001"/>
              <a:gd name="connsiteY44" fmla="*/ 163887 h 8030691"/>
              <a:gd name="connsiteX45" fmla="*/ 5768950 w 6858001"/>
              <a:gd name="connsiteY45" fmla="*/ 148591 h 8030691"/>
              <a:gd name="connsiteX46" fmla="*/ 5923255 w 6858001"/>
              <a:gd name="connsiteY46" fmla="*/ 132455 h 8030691"/>
              <a:gd name="connsiteX47" fmla="*/ 6079618 w 6858001"/>
              <a:gd name="connsiteY47" fmla="*/ 113629 h 8030691"/>
              <a:gd name="connsiteX48" fmla="*/ 6235294 w 6858001"/>
              <a:gd name="connsiteY48" fmla="*/ 93458 h 8030691"/>
              <a:gd name="connsiteX49" fmla="*/ 6391657 w 6858001"/>
              <a:gd name="connsiteY49" fmla="*/ 73455 h 8030691"/>
              <a:gd name="connsiteX50" fmla="*/ 6547333 w 6858001"/>
              <a:gd name="connsiteY50" fmla="*/ 50091 h 8030691"/>
              <a:gd name="connsiteX51" fmla="*/ 6702324 w 6858001"/>
              <a:gd name="connsiteY51" fmla="*/ 26222 h 8030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8030691">
                <a:moveTo>
                  <a:pt x="6858001" y="1177"/>
                </a:moveTo>
                <a:lnTo>
                  <a:pt x="6858001" y="1344715"/>
                </a:lnTo>
                <a:lnTo>
                  <a:pt x="6858000" y="1344715"/>
                </a:lnTo>
                <a:lnTo>
                  <a:pt x="6858000" y="8030691"/>
                </a:lnTo>
                <a:lnTo>
                  <a:pt x="0" y="8030690"/>
                </a:lnTo>
                <a:lnTo>
                  <a:pt x="0" y="477747"/>
                </a:lnTo>
                <a:lnTo>
                  <a:pt x="1" y="477747"/>
                </a:lnTo>
                <a:lnTo>
                  <a:pt x="1" y="0"/>
                </a:lnTo>
                <a:lnTo>
                  <a:pt x="40463" y="5883"/>
                </a:lnTo>
                <a:lnTo>
                  <a:pt x="159107" y="23196"/>
                </a:lnTo>
                <a:lnTo>
                  <a:pt x="245518" y="35299"/>
                </a:lnTo>
                <a:lnTo>
                  <a:pt x="348388" y="48074"/>
                </a:lnTo>
                <a:lnTo>
                  <a:pt x="470460" y="63370"/>
                </a:lnTo>
                <a:lnTo>
                  <a:pt x="605563" y="79507"/>
                </a:lnTo>
                <a:lnTo>
                  <a:pt x="757810" y="96484"/>
                </a:lnTo>
                <a:lnTo>
                  <a:pt x="923774" y="114469"/>
                </a:lnTo>
                <a:lnTo>
                  <a:pt x="1104139" y="132455"/>
                </a:lnTo>
                <a:lnTo>
                  <a:pt x="1296163" y="150776"/>
                </a:lnTo>
                <a:lnTo>
                  <a:pt x="1503275" y="167753"/>
                </a:lnTo>
                <a:lnTo>
                  <a:pt x="1719988" y="184058"/>
                </a:lnTo>
                <a:lnTo>
                  <a:pt x="1949045" y="198850"/>
                </a:lnTo>
                <a:lnTo>
                  <a:pt x="2187703" y="212969"/>
                </a:lnTo>
                <a:lnTo>
                  <a:pt x="2436649" y="226249"/>
                </a:lnTo>
                <a:lnTo>
                  <a:pt x="2564208" y="230955"/>
                </a:lnTo>
                <a:lnTo>
                  <a:pt x="2694509" y="236166"/>
                </a:lnTo>
                <a:lnTo>
                  <a:pt x="2826869" y="241040"/>
                </a:lnTo>
                <a:lnTo>
                  <a:pt x="2959914" y="244234"/>
                </a:lnTo>
                <a:lnTo>
                  <a:pt x="3095702" y="247092"/>
                </a:lnTo>
                <a:lnTo>
                  <a:pt x="3232862" y="250117"/>
                </a:lnTo>
                <a:lnTo>
                  <a:pt x="3372766" y="252134"/>
                </a:lnTo>
                <a:lnTo>
                  <a:pt x="3514040" y="252134"/>
                </a:lnTo>
                <a:lnTo>
                  <a:pt x="3656686" y="253143"/>
                </a:lnTo>
                <a:lnTo>
                  <a:pt x="3800705" y="252134"/>
                </a:lnTo>
                <a:lnTo>
                  <a:pt x="3946780" y="250117"/>
                </a:lnTo>
                <a:lnTo>
                  <a:pt x="4092856"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sp>
      <p:sp>
        <p:nvSpPr>
          <p:cNvPr id="16" name="Rectangle 15">
            <a:extLst>
              <a:ext uri="{FF2B5EF4-FFF2-40B4-BE49-F238E27FC236}">
                <a16:creationId xmlns:a16="http://schemas.microsoft.com/office/drawing/2014/main" id="{A4B31EAA-7423-46F7-9B90-4AB2B09C35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5" name="Tekstfelt 4">
            <a:extLst>
              <a:ext uri="{FF2B5EF4-FFF2-40B4-BE49-F238E27FC236}">
                <a16:creationId xmlns:a16="http://schemas.microsoft.com/office/drawing/2014/main" id="{353BFB1C-AE8D-F2C6-7A6C-D176A5118FF0}"/>
              </a:ext>
            </a:extLst>
          </p:cNvPr>
          <p:cNvSpPr txBox="1"/>
          <p:nvPr/>
        </p:nvSpPr>
        <p:spPr>
          <a:xfrm>
            <a:off x="643855" y="3072385"/>
            <a:ext cx="3108057" cy="2947415"/>
          </a:xfrm>
          <a:prstGeom prst="rect">
            <a:avLst/>
          </a:prstGeom>
        </p:spPr>
        <p:txBody>
          <a:bodyPr vert="horz" lIns="91440" tIns="45720" rIns="91440" bIns="45720" rtlCol="0">
            <a:normAutofit/>
          </a:bodyPr>
          <a:lstStyle/>
          <a:p>
            <a:pPr>
              <a:spcBef>
                <a:spcPts val="1000"/>
              </a:spcBef>
              <a:buClr>
                <a:schemeClr val="bg2">
                  <a:lumMod val="40000"/>
                  <a:lumOff val="60000"/>
                </a:schemeClr>
              </a:buClr>
              <a:buSzPct val="80000"/>
              <a:buFont typeface="Wingdings 3" charset="2"/>
              <a:buChar char=""/>
            </a:pPr>
            <a:r>
              <a:rPr lang="da-DK" sz="1400" dirty="0">
                <a:solidFill>
                  <a:srgbClr val="FFFFFF"/>
                </a:solidFill>
                <a:latin typeface="+mj-lt"/>
                <a:ea typeface="+mj-ea"/>
                <a:cs typeface="+mj-cs"/>
              </a:rPr>
              <a:t>Der skal være lavet en miljøscreening af renovering/nedbrydningsarbejde hvis:</a:t>
            </a:r>
          </a:p>
          <a:p>
            <a:pPr marL="285750" indent="-285750">
              <a:spcBef>
                <a:spcPts val="1000"/>
              </a:spcBef>
              <a:buClr>
                <a:schemeClr val="bg2">
                  <a:lumMod val="40000"/>
                  <a:lumOff val="60000"/>
                </a:schemeClr>
              </a:buClr>
              <a:buSzPct val="80000"/>
              <a:buFont typeface="Wingdings 3" charset="2"/>
              <a:buChar char=""/>
            </a:pPr>
            <a:r>
              <a:rPr lang="da-DK" sz="1400" dirty="0">
                <a:solidFill>
                  <a:srgbClr val="FFFFFF"/>
                </a:solidFill>
                <a:latin typeface="+mj-lt"/>
                <a:ea typeface="+mj-ea"/>
                <a:cs typeface="+mj-cs"/>
              </a:rPr>
              <a:t>Der generes over 1 ton affald</a:t>
            </a:r>
          </a:p>
          <a:p>
            <a:pPr marL="285750" indent="-285750">
              <a:spcBef>
                <a:spcPts val="1000"/>
              </a:spcBef>
              <a:buClr>
                <a:schemeClr val="bg2">
                  <a:lumMod val="40000"/>
                  <a:lumOff val="60000"/>
                </a:schemeClr>
              </a:buClr>
              <a:buSzPct val="80000"/>
              <a:buFont typeface="Wingdings 3" charset="2"/>
              <a:buChar char=""/>
            </a:pPr>
            <a:r>
              <a:rPr lang="da-DK" sz="1400" dirty="0">
                <a:solidFill>
                  <a:srgbClr val="FFFFFF"/>
                </a:solidFill>
                <a:latin typeface="+mj-lt"/>
                <a:ea typeface="+mj-ea"/>
                <a:cs typeface="+mj-cs"/>
              </a:rPr>
              <a:t>Arbejdsområdet udgør mere end 10 m2</a:t>
            </a:r>
          </a:p>
          <a:p>
            <a:pPr marL="285750" indent="-285750">
              <a:spcBef>
                <a:spcPts val="1000"/>
              </a:spcBef>
              <a:buClr>
                <a:schemeClr val="bg2">
                  <a:lumMod val="40000"/>
                  <a:lumOff val="60000"/>
                </a:schemeClr>
              </a:buClr>
              <a:buSzPct val="80000"/>
              <a:buFont typeface="Wingdings 3" charset="2"/>
              <a:buChar char=""/>
            </a:pPr>
            <a:r>
              <a:rPr lang="da-DK" sz="1400" dirty="0">
                <a:solidFill>
                  <a:srgbClr val="FFFFFF"/>
                </a:solidFill>
                <a:latin typeface="+mj-lt"/>
                <a:ea typeface="+mj-ea"/>
                <a:cs typeface="+mj-cs"/>
              </a:rPr>
              <a:t>Udskiftning af termoruder fra perioden 1950-1977</a:t>
            </a:r>
          </a:p>
        </p:txBody>
      </p:sp>
      <p:pic>
        <p:nvPicPr>
          <p:cNvPr id="7" name="Onlinemedier 6" title="Entreprenøren: Hvad skal jeg vide om skadelige stoffer i genbrugte og genanvendte materialer?">
            <a:hlinkClick r:id="" action="ppaction://media"/>
            <a:extLst>
              <a:ext uri="{FF2B5EF4-FFF2-40B4-BE49-F238E27FC236}">
                <a16:creationId xmlns:a16="http://schemas.microsoft.com/office/drawing/2014/main" id="{3C3ED61F-361A-5EF8-C1E7-48AA62869F2C}"/>
              </a:ext>
            </a:extLst>
          </p:cNvPr>
          <p:cNvPicPr>
            <a:picLocks noGrp="1" noRot="1" noChangeAspect="1"/>
          </p:cNvPicPr>
          <p:nvPr>
            <p:ph idx="1"/>
            <a:videoFile r:link="rId1"/>
          </p:nvPr>
        </p:nvPicPr>
        <p:blipFill>
          <a:blip r:embed="rId4"/>
          <a:stretch>
            <a:fillRect/>
          </a:stretch>
        </p:blipFill>
        <p:spPr>
          <a:xfrm>
            <a:off x="4507582" y="1447799"/>
            <a:ext cx="7426325" cy="4195762"/>
          </a:xfrm>
          <a:prstGeom prst="rect">
            <a:avLst/>
          </a:prstGeom>
        </p:spPr>
      </p:pic>
    </p:spTree>
    <p:extLst>
      <p:ext uri="{BB962C8B-B14F-4D97-AF65-F5344CB8AC3E}">
        <p14:creationId xmlns:p14="http://schemas.microsoft.com/office/powerpoint/2010/main" val="215373412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9BD598-4DEE-FE65-B639-8B6E22647268}"/>
              </a:ext>
            </a:extLst>
          </p:cNvPr>
          <p:cNvSpPr>
            <a:spLocks noGrp="1"/>
          </p:cNvSpPr>
          <p:nvPr>
            <p:ph type="title"/>
          </p:nvPr>
        </p:nvSpPr>
        <p:spPr/>
        <p:txBody>
          <a:bodyPr/>
          <a:lstStyle/>
          <a:p>
            <a:r>
              <a:rPr lang="da-DK" dirty="0"/>
              <a:t>Renovering og nedbrydning</a:t>
            </a:r>
          </a:p>
        </p:txBody>
      </p:sp>
      <p:sp>
        <p:nvSpPr>
          <p:cNvPr id="3" name="Pladsholder til indhold 2">
            <a:extLst>
              <a:ext uri="{FF2B5EF4-FFF2-40B4-BE49-F238E27FC236}">
                <a16:creationId xmlns:a16="http://schemas.microsoft.com/office/drawing/2014/main" id="{7E74F1F1-F9DD-608E-BD80-5C9334496EE5}"/>
              </a:ext>
            </a:extLst>
          </p:cNvPr>
          <p:cNvSpPr>
            <a:spLocks noGrp="1"/>
          </p:cNvSpPr>
          <p:nvPr>
            <p:ph idx="1"/>
          </p:nvPr>
        </p:nvSpPr>
        <p:spPr/>
        <p:txBody>
          <a:bodyPr/>
          <a:lstStyle/>
          <a:p>
            <a:endParaRPr lang="da-DK"/>
          </a:p>
        </p:txBody>
      </p:sp>
      <p:pic>
        <p:nvPicPr>
          <p:cNvPr id="4" name="Pladsholder til indhold 13">
            <a:extLst>
              <a:ext uri="{FF2B5EF4-FFF2-40B4-BE49-F238E27FC236}">
                <a16:creationId xmlns:a16="http://schemas.microsoft.com/office/drawing/2014/main" id="{B4936873-AD91-46FC-617D-487F4330E695}"/>
              </a:ext>
            </a:extLst>
          </p:cNvPr>
          <p:cNvPicPr>
            <a:picLocks noChangeAspect="1"/>
          </p:cNvPicPr>
          <p:nvPr/>
        </p:nvPicPr>
        <p:blipFill rotWithShape="1">
          <a:blip r:embed="rId3"/>
          <a:srcRect b="-1251"/>
          <a:stretch/>
        </p:blipFill>
        <p:spPr>
          <a:xfrm>
            <a:off x="215896" y="1690688"/>
            <a:ext cx="11672187" cy="4714594"/>
          </a:xfrm>
          <a:prstGeom prst="rect">
            <a:avLst/>
          </a:prstGeom>
        </p:spPr>
      </p:pic>
    </p:spTree>
    <p:extLst>
      <p:ext uri="{BB962C8B-B14F-4D97-AF65-F5344CB8AC3E}">
        <p14:creationId xmlns:p14="http://schemas.microsoft.com/office/powerpoint/2010/main" val="40480583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3014B9-FF2B-D1EB-B334-78BB9120251A}"/>
              </a:ext>
            </a:extLst>
          </p:cNvPr>
          <p:cNvSpPr>
            <a:spLocks noGrp="1"/>
          </p:cNvSpPr>
          <p:nvPr>
            <p:ph type="title"/>
          </p:nvPr>
        </p:nvSpPr>
        <p:spPr>
          <a:xfrm>
            <a:off x="648930" y="629266"/>
            <a:ext cx="4795482" cy="1641987"/>
          </a:xfrm>
        </p:spPr>
        <p:txBody>
          <a:bodyPr>
            <a:normAutofit/>
          </a:bodyPr>
          <a:lstStyle/>
          <a:p>
            <a:pPr>
              <a:lnSpc>
                <a:spcPct val="90000"/>
              </a:lnSpc>
            </a:pPr>
            <a:r>
              <a:rPr lang="da-DK" sz="2900"/>
              <a:t>Tungeløft, gentagende arbejde og planlægning af håndtering</a:t>
            </a:r>
          </a:p>
        </p:txBody>
      </p:sp>
      <p:pic>
        <p:nvPicPr>
          <p:cNvPr id="5" name="Billede 4" descr="Et billede, der indeholder dæk, hjul, Bildel, tøj&#10;&#10;Automatisk genereret beskrivelse">
            <a:extLst>
              <a:ext uri="{FF2B5EF4-FFF2-40B4-BE49-F238E27FC236}">
                <a16:creationId xmlns:a16="http://schemas.microsoft.com/office/drawing/2014/main" id="{BD11ADFB-C1E7-5B4B-7495-752DC5CE63E8}"/>
              </a:ext>
            </a:extLst>
          </p:cNvPr>
          <p:cNvPicPr>
            <a:picLocks noChangeAspect="1"/>
          </p:cNvPicPr>
          <p:nvPr/>
        </p:nvPicPr>
        <p:blipFill rotWithShape="1">
          <a:blip r:embed="rId4"/>
          <a:srcRect l="18219" r="1560" b="-2"/>
          <a:stretch/>
        </p:blipFill>
        <p:spPr>
          <a:xfrm>
            <a:off x="6094410" y="609601"/>
            <a:ext cx="5449889" cy="5638797"/>
          </a:xfrm>
          <a:prstGeom prst="rect">
            <a:avLst/>
          </a:prstGeom>
          <a:effectLst>
            <a:outerShdw blurRad="50800" dist="38100" dir="5400000" algn="t" rotWithShape="0">
              <a:prstClr val="black">
                <a:alpha val="43000"/>
              </a:prstClr>
            </a:outerShdw>
          </a:effectLst>
        </p:spPr>
      </p:pic>
      <p:sp>
        <p:nvSpPr>
          <p:cNvPr id="10" name="Rectangle 9">
            <a:extLst>
              <a:ext uri="{FF2B5EF4-FFF2-40B4-BE49-F238E27FC236}">
                <a16:creationId xmlns:a16="http://schemas.microsoft.com/office/drawing/2014/main" id="{AA047838-7F9E-43CF-A116-26E7AAA8F8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Pladsholder til indhold 2">
            <a:extLst>
              <a:ext uri="{FF2B5EF4-FFF2-40B4-BE49-F238E27FC236}">
                <a16:creationId xmlns:a16="http://schemas.microsoft.com/office/drawing/2014/main" id="{E752E356-C461-B850-9F0D-6CAE0EADB54F}"/>
              </a:ext>
            </a:extLst>
          </p:cNvPr>
          <p:cNvSpPr>
            <a:spLocks noGrp="1"/>
          </p:cNvSpPr>
          <p:nvPr>
            <p:ph idx="1"/>
          </p:nvPr>
        </p:nvSpPr>
        <p:spPr>
          <a:xfrm>
            <a:off x="647701" y="2438401"/>
            <a:ext cx="4797256" cy="3809998"/>
          </a:xfrm>
        </p:spPr>
        <p:txBody>
          <a:bodyPr>
            <a:normAutofit/>
          </a:bodyPr>
          <a:lstStyle/>
          <a:p>
            <a:r>
              <a:rPr lang="da-DK" dirty="0">
                <a:hlinkClick r:id="rId5"/>
              </a:rPr>
              <a:t>https://www.bygergo.dk/</a:t>
            </a:r>
            <a:endParaRPr lang="da-DK" dirty="0"/>
          </a:p>
          <a:p>
            <a:r>
              <a:rPr lang="da-DK" dirty="0">
                <a:hlinkClick r:id="rId6"/>
              </a:rPr>
              <a:t>https://bfa-ba.dk/tekniske-hjaelpemidler/</a:t>
            </a:r>
            <a:r>
              <a:rPr lang="da-DK" dirty="0"/>
              <a:t> </a:t>
            </a:r>
          </a:p>
          <a:p>
            <a:r>
              <a:rPr lang="da-DK" dirty="0">
                <a:hlinkClick r:id="rId7"/>
              </a:rPr>
              <a:t>https://www.stennevad.dk/</a:t>
            </a:r>
            <a:r>
              <a:rPr lang="da-DK" dirty="0"/>
              <a:t> </a:t>
            </a:r>
          </a:p>
          <a:p>
            <a:endParaRPr lang="da-DK" dirty="0"/>
          </a:p>
        </p:txBody>
      </p:sp>
    </p:spTree>
    <p:extLst>
      <p:ext uri="{BB962C8B-B14F-4D97-AF65-F5344CB8AC3E}">
        <p14:creationId xmlns:p14="http://schemas.microsoft.com/office/powerpoint/2010/main" val="6761440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31">
            <a:extLst>
              <a:ext uri="{FF2B5EF4-FFF2-40B4-BE49-F238E27FC236}">
                <a16:creationId xmlns:a16="http://schemas.microsoft.com/office/drawing/2014/main" id="{B4AAD3FD-83A5-4B89-9F8F-01B8870865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A457968-7EEB-81EF-883D-53B36C144413}"/>
              </a:ext>
            </a:extLst>
          </p:cNvPr>
          <p:cNvSpPr>
            <a:spLocks noGrp="1"/>
          </p:cNvSpPr>
          <p:nvPr>
            <p:ph type="title"/>
          </p:nvPr>
        </p:nvSpPr>
        <p:spPr>
          <a:xfrm>
            <a:off x="648931" y="629266"/>
            <a:ext cx="4166510" cy="1622321"/>
          </a:xfrm>
        </p:spPr>
        <p:txBody>
          <a:bodyPr>
            <a:normAutofit/>
          </a:bodyPr>
          <a:lstStyle/>
          <a:p>
            <a:r>
              <a:rPr lang="da-DK">
                <a:solidFill>
                  <a:srgbClr val="EBEBEB"/>
                </a:solidFill>
              </a:rPr>
              <a:t>Støv, støj og vibration</a:t>
            </a:r>
          </a:p>
        </p:txBody>
      </p:sp>
      <p:sp>
        <p:nvSpPr>
          <p:cNvPr id="34" name="Freeform 31">
            <a:extLst>
              <a:ext uri="{FF2B5EF4-FFF2-40B4-BE49-F238E27FC236}">
                <a16:creationId xmlns:a16="http://schemas.microsoft.com/office/drawing/2014/main" id="{61752F1D-FC0F-4103-9584-630E643CCD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9402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useBgFill="1">
        <p:nvSpPr>
          <p:cNvPr id="36" name="Freeform: Shape 35">
            <a:extLst>
              <a:ext uri="{FF2B5EF4-FFF2-40B4-BE49-F238E27FC236}">
                <a16:creationId xmlns:a16="http://schemas.microsoft.com/office/drawing/2014/main" id="{70151CB7-E7DE-4917-B831-01DF9CE013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270819" y="-63600"/>
            <a:ext cx="6858001" cy="6985200"/>
          </a:xfrm>
          <a:custGeom>
            <a:avLst/>
            <a:gdLst>
              <a:gd name="connsiteX0" fmla="*/ 6858001 w 6858001"/>
              <a:gd name="connsiteY0" fmla="*/ 1177 h 6985200"/>
              <a:gd name="connsiteX1" fmla="*/ 6858001 w 6858001"/>
              <a:gd name="connsiteY1" fmla="*/ 1344715 h 6985200"/>
              <a:gd name="connsiteX2" fmla="*/ 6858000 w 6858001"/>
              <a:gd name="connsiteY2" fmla="*/ 1344715 h 6985200"/>
              <a:gd name="connsiteX3" fmla="*/ 6858000 w 6858001"/>
              <a:gd name="connsiteY3" fmla="*/ 6985200 h 6985200"/>
              <a:gd name="connsiteX4" fmla="*/ 0 w 6858001"/>
              <a:gd name="connsiteY4" fmla="*/ 6985199 h 6985200"/>
              <a:gd name="connsiteX5" fmla="*/ 0 w 6858001"/>
              <a:gd name="connsiteY5" fmla="*/ 886772 h 6985200"/>
              <a:gd name="connsiteX6" fmla="*/ 1 w 6858001"/>
              <a:gd name="connsiteY6" fmla="*/ 886772 h 6985200"/>
              <a:gd name="connsiteX7" fmla="*/ 1 w 6858001"/>
              <a:gd name="connsiteY7" fmla="*/ 0 h 6985200"/>
              <a:gd name="connsiteX8" fmla="*/ 40463 w 6858001"/>
              <a:gd name="connsiteY8" fmla="*/ 5883 h 6985200"/>
              <a:gd name="connsiteX9" fmla="*/ 159107 w 6858001"/>
              <a:gd name="connsiteY9" fmla="*/ 23196 h 6985200"/>
              <a:gd name="connsiteX10" fmla="*/ 245518 w 6858001"/>
              <a:gd name="connsiteY10" fmla="*/ 35299 h 6985200"/>
              <a:gd name="connsiteX11" fmla="*/ 348388 w 6858001"/>
              <a:gd name="connsiteY11" fmla="*/ 48073 h 6985200"/>
              <a:gd name="connsiteX12" fmla="*/ 470460 w 6858001"/>
              <a:gd name="connsiteY12" fmla="*/ 63369 h 6985200"/>
              <a:gd name="connsiteX13" fmla="*/ 605563 w 6858001"/>
              <a:gd name="connsiteY13" fmla="*/ 79506 h 6985200"/>
              <a:gd name="connsiteX14" fmla="*/ 757810 w 6858001"/>
              <a:gd name="connsiteY14" fmla="*/ 96483 h 6985200"/>
              <a:gd name="connsiteX15" fmla="*/ 923774 w 6858001"/>
              <a:gd name="connsiteY15" fmla="*/ 114469 h 6985200"/>
              <a:gd name="connsiteX16" fmla="*/ 1104139 w 6858001"/>
              <a:gd name="connsiteY16" fmla="*/ 132454 h 6985200"/>
              <a:gd name="connsiteX17" fmla="*/ 1296163 w 6858001"/>
              <a:gd name="connsiteY17" fmla="*/ 150776 h 6985200"/>
              <a:gd name="connsiteX18" fmla="*/ 1503275 w 6858001"/>
              <a:gd name="connsiteY18" fmla="*/ 167753 h 6985200"/>
              <a:gd name="connsiteX19" fmla="*/ 1719988 w 6858001"/>
              <a:gd name="connsiteY19" fmla="*/ 184058 h 6985200"/>
              <a:gd name="connsiteX20" fmla="*/ 1949045 w 6858001"/>
              <a:gd name="connsiteY20" fmla="*/ 198849 h 6985200"/>
              <a:gd name="connsiteX21" fmla="*/ 2187703 w 6858001"/>
              <a:gd name="connsiteY21" fmla="*/ 212969 h 6985200"/>
              <a:gd name="connsiteX22" fmla="*/ 2436649 w 6858001"/>
              <a:gd name="connsiteY22" fmla="*/ 226248 h 6985200"/>
              <a:gd name="connsiteX23" fmla="*/ 2564208 w 6858001"/>
              <a:gd name="connsiteY23" fmla="*/ 230955 h 6985200"/>
              <a:gd name="connsiteX24" fmla="*/ 2694509 w 6858001"/>
              <a:gd name="connsiteY24" fmla="*/ 236165 h 6985200"/>
              <a:gd name="connsiteX25" fmla="*/ 2826869 w 6858001"/>
              <a:gd name="connsiteY25" fmla="*/ 241040 h 6985200"/>
              <a:gd name="connsiteX26" fmla="*/ 2959914 w 6858001"/>
              <a:gd name="connsiteY26" fmla="*/ 244234 h 6985200"/>
              <a:gd name="connsiteX27" fmla="*/ 3095702 w 6858001"/>
              <a:gd name="connsiteY27" fmla="*/ 247091 h 6985200"/>
              <a:gd name="connsiteX28" fmla="*/ 3232862 w 6858001"/>
              <a:gd name="connsiteY28" fmla="*/ 250117 h 6985200"/>
              <a:gd name="connsiteX29" fmla="*/ 3372766 w 6858001"/>
              <a:gd name="connsiteY29" fmla="*/ 252134 h 6985200"/>
              <a:gd name="connsiteX30" fmla="*/ 3514040 w 6858001"/>
              <a:gd name="connsiteY30" fmla="*/ 252134 h 6985200"/>
              <a:gd name="connsiteX31" fmla="*/ 3656686 w 6858001"/>
              <a:gd name="connsiteY31" fmla="*/ 253142 h 6985200"/>
              <a:gd name="connsiteX32" fmla="*/ 3800705 w 6858001"/>
              <a:gd name="connsiteY32" fmla="*/ 252134 h 6985200"/>
              <a:gd name="connsiteX33" fmla="*/ 3946780 w 6858001"/>
              <a:gd name="connsiteY33" fmla="*/ 250117 h 6985200"/>
              <a:gd name="connsiteX34" fmla="*/ 4092856 w 6858001"/>
              <a:gd name="connsiteY34" fmla="*/ 248268 h 6985200"/>
              <a:gd name="connsiteX35" fmla="*/ 4240988 w 6858001"/>
              <a:gd name="connsiteY35" fmla="*/ 244234 h 6985200"/>
              <a:gd name="connsiteX36" fmla="*/ 4390492 w 6858001"/>
              <a:gd name="connsiteY36" fmla="*/ 240032 h 6985200"/>
              <a:gd name="connsiteX37" fmla="*/ 4539997 w 6858001"/>
              <a:gd name="connsiteY37" fmla="*/ 235157 h 6985200"/>
              <a:gd name="connsiteX38" fmla="*/ 4690873 w 6858001"/>
              <a:gd name="connsiteY38" fmla="*/ 228266 h 6985200"/>
              <a:gd name="connsiteX39" fmla="*/ 4843120 w 6858001"/>
              <a:gd name="connsiteY39" fmla="*/ 220029 h 6985200"/>
              <a:gd name="connsiteX40" fmla="*/ 4996054 w 6858001"/>
              <a:gd name="connsiteY40" fmla="*/ 212129 h 6985200"/>
              <a:gd name="connsiteX41" fmla="*/ 5148987 w 6858001"/>
              <a:gd name="connsiteY41" fmla="*/ 202044 h 6985200"/>
              <a:gd name="connsiteX42" fmla="*/ 5303978 w 6858001"/>
              <a:gd name="connsiteY42" fmla="*/ 189941 h 6985200"/>
              <a:gd name="connsiteX43" fmla="*/ 5456911 w 6858001"/>
              <a:gd name="connsiteY43" fmla="*/ 177839 h 6985200"/>
              <a:gd name="connsiteX44" fmla="*/ 5612588 w 6858001"/>
              <a:gd name="connsiteY44" fmla="*/ 163887 h 6985200"/>
              <a:gd name="connsiteX45" fmla="*/ 5768950 w 6858001"/>
              <a:gd name="connsiteY45" fmla="*/ 148591 h 6985200"/>
              <a:gd name="connsiteX46" fmla="*/ 5923255 w 6858001"/>
              <a:gd name="connsiteY46" fmla="*/ 132455 h 6985200"/>
              <a:gd name="connsiteX47" fmla="*/ 6079618 w 6858001"/>
              <a:gd name="connsiteY47" fmla="*/ 113629 h 6985200"/>
              <a:gd name="connsiteX48" fmla="*/ 6235294 w 6858001"/>
              <a:gd name="connsiteY48" fmla="*/ 93458 h 6985200"/>
              <a:gd name="connsiteX49" fmla="*/ 6391657 w 6858001"/>
              <a:gd name="connsiteY49" fmla="*/ 73455 h 6985200"/>
              <a:gd name="connsiteX50" fmla="*/ 6547333 w 6858001"/>
              <a:gd name="connsiteY50" fmla="*/ 50091 h 6985200"/>
              <a:gd name="connsiteX51" fmla="*/ 6702324 w 6858001"/>
              <a:gd name="connsiteY51" fmla="*/ 26222 h 698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58001" h="6985200">
                <a:moveTo>
                  <a:pt x="6858001" y="1177"/>
                </a:moveTo>
                <a:lnTo>
                  <a:pt x="6858001" y="1344715"/>
                </a:lnTo>
                <a:lnTo>
                  <a:pt x="6858000" y="1344715"/>
                </a:lnTo>
                <a:lnTo>
                  <a:pt x="6858000" y="6985200"/>
                </a:lnTo>
                <a:lnTo>
                  <a:pt x="0" y="6985199"/>
                </a:lnTo>
                <a:lnTo>
                  <a:pt x="0" y="886772"/>
                </a:lnTo>
                <a:lnTo>
                  <a:pt x="1" y="886772"/>
                </a:lnTo>
                <a:lnTo>
                  <a:pt x="1" y="0"/>
                </a:lnTo>
                <a:lnTo>
                  <a:pt x="40463" y="5883"/>
                </a:lnTo>
                <a:lnTo>
                  <a:pt x="159107" y="23196"/>
                </a:lnTo>
                <a:lnTo>
                  <a:pt x="245518" y="35299"/>
                </a:lnTo>
                <a:lnTo>
                  <a:pt x="348388" y="48073"/>
                </a:lnTo>
                <a:lnTo>
                  <a:pt x="470460" y="63369"/>
                </a:lnTo>
                <a:lnTo>
                  <a:pt x="605563" y="79506"/>
                </a:lnTo>
                <a:lnTo>
                  <a:pt x="757810" y="96483"/>
                </a:lnTo>
                <a:lnTo>
                  <a:pt x="923774" y="114469"/>
                </a:lnTo>
                <a:lnTo>
                  <a:pt x="1104139" y="132454"/>
                </a:lnTo>
                <a:lnTo>
                  <a:pt x="1296163" y="150776"/>
                </a:lnTo>
                <a:lnTo>
                  <a:pt x="1503275" y="167753"/>
                </a:lnTo>
                <a:lnTo>
                  <a:pt x="1719988" y="184058"/>
                </a:lnTo>
                <a:lnTo>
                  <a:pt x="1949045" y="198849"/>
                </a:lnTo>
                <a:lnTo>
                  <a:pt x="2187703" y="212969"/>
                </a:lnTo>
                <a:lnTo>
                  <a:pt x="2436649" y="226248"/>
                </a:lnTo>
                <a:lnTo>
                  <a:pt x="2564208" y="230955"/>
                </a:lnTo>
                <a:lnTo>
                  <a:pt x="2694509" y="236165"/>
                </a:lnTo>
                <a:lnTo>
                  <a:pt x="2826869" y="241040"/>
                </a:lnTo>
                <a:lnTo>
                  <a:pt x="2959914" y="244234"/>
                </a:lnTo>
                <a:lnTo>
                  <a:pt x="3095702" y="247091"/>
                </a:lnTo>
                <a:lnTo>
                  <a:pt x="3232862" y="250117"/>
                </a:lnTo>
                <a:lnTo>
                  <a:pt x="3372766" y="252134"/>
                </a:lnTo>
                <a:lnTo>
                  <a:pt x="3514040" y="252134"/>
                </a:lnTo>
                <a:lnTo>
                  <a:pt x="3656686" y="253142"/>
                </a:lnTo>
                <a:lnTo>
                  <a:pt x="3800705" y="252134"/>
                </a:lnTo>
                <a:lnTo>
                  <a:pt x="3946780" y="250117"/>
                </a:lnTo>
                <a:lnTo>
                  <a:pt x="4092856" y="248268"/>
                </a:lnTo>
                <a:lnTo>
                  <a:pt x="4240988" y="244234"/>
                </a:lnTo>
                <a:lnTo>
                  <a:pt x="4390492" y="240032"/>
                </a:lnTo>
                <a:lnTo>
                  <a:pt x="4539997" y="235157"/>
                </a:lnTo>
                <a:lnTo>
                  <a:pt x="4690873" y="228266"/>
                </a:lnTo>
                <a:lnTo>
                  <a:pt x="4843120" y="220029"/>
                </a:lnTo>
                <a:lnTo>
                  <a:pt x="4996054" y="212129"/>
                </a:lnTo>
                <a:lnTo>
                  <a:pt x="5148987" y="202044"/>
                </a:lnTo>
                <a:lnTo>
                  <a:pt x="5303978" y="189941"/>
                </a:lnTo>
                <a:lnTo>
                  <a:pt x="5456911" y="177839"/>
                </a:lnTo>
                <a:lnTo>
                  <a:pt x="5612588" y="163887"/>
                </a:lnTo>
                <a:lnTo>
                  <a:pt x="5768950" y="148591"/>
                </a:lnTo>
                <a:lnTo>
                  <a:pt x="5923255" y="132455"/>
                </a:lnTo>
                <a:lnTo>
                  <a:pt x="6079618" y="113629"/>
                </a:lnTo>
                <a:lnTo>
                  <a:pt x="6235294" y="93458"/>
                </a:lnTo>
                <a:lnTo>
                  <a:pt x="6391657" y="73455"/>
                </a:lnTo>
                <a:lnTo>
                  <a:pt x="6547333" y="50091"/>
                </a:lnTo>
                <a:lnTo>
                  <a:pt x="6702324" y="26222"/>
                </a:lnTo>
                <a:close/>
              </a:path>
            </a:pathLst>
          </a:custGeom>
          <a:ln>
            <a:noFill/>
          </a:ln>
        </p:spPr>
      </p:sp>
      <p:sp>
        <p:nvSpPr>
          <p:cNvPr id="38" name="Rectangle 37">
            <a:extLst>
              <a:ext uri="{FF2B5EF4-FFF2-40B4-BE49-F238E27FC236}">
                <a16:creationId xmlns:a16="http://schemas.microsoft.com/office/drawing/2014/main" id="{A92A1116-1C84-41DF-B803-1F7B0883EC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4244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 name="Pladsholder til indhold 2">
            <a:extLst>
              <a:ext uri="{FF2B5EF4-FFF2-40B4-BE49-F238E27FC236}">
                <a16:creationId xmlns:a16="http://schemas.microsoft.com/office/drawing/2014/main" id="{597A9227-35A6-195C-45C6-3F43FE91610F}"/>
              </a:ext>
            </a:extLst>
          </p:cNvPr>
          <p:cNvSpPr>
            <a:spLocks noGrp="1"/>
          </p:cNvSpPr>
          <p:nvPr>
            <p:ph idx="1"/>
          </p:nvPr>
        </p:nvSpPr>
        <p:spPr>
          <a:xfrm>
            <a:off x="5893118" y="842750"/>
            <a:ext cx="5912195" cy="5667232"/>
          </a:xfrm>
        </p:spPr>
        <p:txBody>
          <a:bodyPr>
            <a:noAutofit/>
          </a:bodyPr>
          <a:lstStyle/>
          <a:p>
            <a:pPr marL="0" indent="0">
              <a:lnSpc>
                <a:spcPct val="90000"/>
              </a:lnSpc>
              <a:buNone/>
            </a:pPr>
            <a:r>
              <a:rPr lang="da-DK" dirty="0"/>
              <a:t>Støv:</a:t>
            </a:r>
          </a:p>
          <a:p>
            <a:pPr>
              <a:lnSpc>
                <a:spcPct val="90000"/>
              </a:lnSpc>
              <a:buFontTx/>
              <a:buChar char="-"/>
            </a:pPr>
            <a:r>
              <a:rPr lang="da-DK" dirty="0"/>
              <a:t>Forsegling og afskærmning </a:t>
            </a:r>
          </a:p>
          <a:p>
            <a:pPr>
              <a:lnSpc>
                <a:spcPct val="90000"/>
              </a:lnSpc>
              <a:buFontTx/>
              <a:buChar char="-"/>
            </a:pPr>
            <a:r>
              <a:rPr lang="da-DK" dirty="0"/>
              <a:t>Støvdæmpet metode</a:t>
            </a:r>
          </a:p>
          <a:p>
            <a:pPr>
              <a:lnSpc>
                <a:spcPct val="90000"/>
              </a:lnSpc>
              <a:buFontTx/>
              <a:buChar char="-"/>
            </a:pPr>
            <a:r>
              <a:rPr lang="da-DK" dirty="0"/>
              <a:t>Værktøj som udvikler lidt eller ingen støv</a:t>
            </a:r>
          </a:p>
          <a:p>
            <a:pPr>
              <a:lnSpc>
                <a:spcPct val="90000"/>
              </a:lnSpc>
              <a:buFontTx/>
              <a:buChar char="-"/>
            </a:pPr>
            <a:r>
              <a:rPr lang="da-DK" dirty="0"/>
              <a:t>Personlig værnemidler</a:t>
            </a:r>
          </a:p>
          <a:p>
            <a:pPr marL="0" indent="0">
              <a:lnSpc>
                <a:spcPct val="90000"/>
              </a:lnSpc>
              <a:buNone/>
            </a:pPr>
            <a:r>
              <a:rPr lang="da-DK" dirty="0"/>
              <a:t>Støj</a:t>
            </a:r>
          </a:p>
          <a:p>
            <a:pPr>
              <a:lnSpc>
                <a:spcPct val="90000"/>
              </a:lnSpc>
              <a:buFontTx/>
              <a:buChar char="-"/>
            </a:pPr>
            <a:r>
              <a:rPr lang="da-DK" dirty="0"/>
              <a:t>Forsegling og afskærmning</a:t>
            </a:r>
          </a:p>
          <a:p>
            <a:pPr>
              <a:lnSpc>
                <a:spcPct val="90000"/>
              </a:lnSpc>
              <a:buFontTx/>
              <a:buChar char="-"/>
            </a:pPr>
            <a:r>
              <a:rPr lang="da-DK" dirty="0"/>
              <a:t>Støjsvage maskiner</a:t>
            </a:r>
          </a:p>
          <a:p>
            <a:pPr>
              <a:lnSpc>
                <a:spcPct val="90000"/>
              </a:lnSpc>
              <a:buFontTx/>
              <a:buChar char="-"/>
            </a:pPr>
            <a:r>
              <a:rPr lang="da-DK" dirty="0"/>
              <a:t>Planlægning af arbejdstid</a:t>
            </a:r>
          </a:p>
          <a:p>
            <a:pPr>
              <a:lnSpc>
                <a:spcPct val="90000"/>
              </a:lnSpc>
              <a:buFontTx/>
              <a:buChar char="-"/>
            </a:pPr>
            <a:r>
              <a:rPr lang="da-DK" dirty="0"/>
              <a:t>Personlig værnemidler</a:t>
            </a:r>
          </a:p>
          <a:p>
            <a:pPr marL="0" indent="0">
              <a:lnSpc>
                <a:spcPct val="90000"/>
              </a:lnSpc>
              <a:buNone/>
            </a:pPr>
            <a:r>
              <a:rPr lang="da-DK" dirty="0"/>
              <a:t>Vibration</a:t>
            </a:r>
          </a:p>
          <a:p>
            <a:pPr>
              <a:lnSpc>
                <a:spcPct val="90000"/>
              </a:lnSpc>
              <a:buFontTx/>
              <a:buChar char="-"/>
            </a:pPr>
            <a:r>
              <a:rPr lang="da-DK" dirty="0"/>
              <a:t>Vibrationsdæmpet værktøj</a:t>
            </a:r>
          </a:p>
          <a:p>
            <a:pPr>
              <a:lnSpc>
                <a:spcPct val="90000"/>
              </a:lnSpc>
              <a:buFontTx/>
              <a:buChar char="-"/>
            </a:pPr>
            <a:r>
              <a:rPr lang="da-DK" dirty="0"/>
              <a:t>Træning i at udføre arbejdet </a:t>
            </a:r>
          </a:p>
          <a:p>
            <a:pPr>
              <a:lnSpc>
                <a:spcPct val="90000"/>
              </a:lnSpc>
              <a:buFontTx/>
              <a:buChar char="-"/>
            </a:pPr>
            <a:r>
              <a:rPr lang="da-DK" dirty="0"/>
              <a:t>Rotation mellem arbejdsopgaver</a:t>
            </a:r>
          </a:p>
        </p:txBody>
      </p:sp>
      <p:pic>
        <p:nvPicPr>
          <p:cNvPr id="6" name="Billede 5">
            <a:extLst>
              <a:ext uri="{FF2B5EF4-FFF2-40B4-BE49-F238E27FC236}">
                <a16:creationId xmlns:a16="http://schemas.microsoft.com/office/drawing/2014/main" id="{41F1567C-9C6C-AD5E-8BBD-BAAF1B0A572E}"/>
              </a:ext>
            </a:extLst>
          </p:cNvPr>
          <p:cNvPicPr>
            <a:picLocks noChangeAspect="1"/>
          </p:cNvPicPr>
          <p:nvPr/>
        </p:nvPicPr>
        <p:blipFill rotWithShape="1">
          <a:blip r:embed="rId3"/>
          <a:srcRect l="1996" t="3101" r="2712" b="5152"/>
          <a:stretch/>
        </p:blipFill>
        <p:spPr>
          <a:xfrm>
            <a:off x="952188" y="2944357"/>
            <a:ext cx="3302843" cy="3220872"/>
          </a:xfrm>
          <a:prstGeom prst="rect">
            <a:avLst/>
          </a:prstGeom>
        </p:spPr>
      </p:pic>
    </p:spTree>
    <p:extLst>
      <p:ext uri="{BB962C8B-B14F-4D97-AF65-F5344CB8AC3E}">
        <p14:creationId xmlns:p14="http://schemas.microsoft.com/office/powerpoint/2010/main" val="1665982989"/>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4" name="Freeform: Shape 13">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7"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el 1">
            <a:extLst>
              <a:ext uri="{FF2B5EF4-FFF2-40B4-BE49-F238E27FC236}">
                <a16:creationId xmlns:a16="http://schemas.microsoft.com/office/drawing/2014/main" id="{3E7FF7B7-6083-443C-382E-FE7CFFEEA517}"/>
              </a:ext>
            </a:extLst>
          </p:cNvPr>
          <p:cNvSpPr>
            <a:spLocks noGrp="1"/>
          </p:cNvSpPr>
          <p:nvPr>
            <p:ph type="title"/>
          </p:nvPr>
        </p:nvSpPr>
        <p:spPr>
          <a:xfrm>
            <a:off x="1103312" y="452718"/>
            <a:ext cx="8947522" cy="1400530"/>
          </a:xfrm>
        </p:spPr>
        <p:txBody>
          <a:bodyPr anchor="ctr">
            <a:normAutofit/>
          </a:bodyPr>
          <a:lstStyle/>
          <a:p>
            <a:r>
              <a:rPr lang="da-DK">
                <a:solidFill>
                  <a:srgbClr val="FFFFFF"/>
                </a:solidFill>
              </a:rPr>
              <a:t>Kommunikation og planlægning</a:t>
            </a:r>
          </a:p>
        </p:txBody>
      </p:sp>
      <p:sp>
        <p:nvSpPr>
          <p:cNvPr id="3" name="Pladsholder til indhold 2">
            <a:extLst>
              <a:ext uri="{FF2B5EF4-FFF2-40B4-BE49-F238E27FC236}">
                <a16:creationId xmlns:a16="http://schemas.microsoft.com/office/drawing/2014/main" id="{DA1D96C6-EFA9-183F-B3D7-478C3D1FCCFE}"/>
              </a:ext>
            </a:extLst>
          </p:cNvPr>
          <p:cNvSpPr>
            <a:spLocks noGrp="1"/>
          </p:cNvSpPr>
          <p:nvPr>
            <p:ph idx="1"/>
          </p:nvPr>
        </p:nvSpPr>
        <p:spPr>
          <a:xfrm>
            <a:off x="1103312" y="2763520"/>
            <a:ext cx="8946541" cy="3484879"/>
          </a:xfrm>
        </p:spPr>
        <p:txBody>
          <a:bodyPr>
            <a:normAutofit/>
          </a:bodyPr>
          <a:lstStyle/>
          <a:p>
            <a:pPr marL="0" indent="0">
              <a:buNone/>
            </a:pPr>
            <a:r>
              <a:rPr lang="da-DK" sz="1900"/>
              <a:t>Informer naboer og andre relevante personer om eventuelle gener forbundet med byggearbejdet. Relevant information kunne være:</a:t>
            </a:r>
          </a:p>
          <a:p>
            <a:pPr>
              <a:buFontTx/>
              <a:buChar char="-"/>
            </a:pPr>
            <a:r>
              <a:rPr lang="da-DK" sz="1900"/>
              <a:t>Varighed, omfang og potentielle gener</a:t>
            </a:r>
          </a:p>
          <a:p>
            <a:pPr>
              <a:buFontTx/>
              <a:buChar char="-"/>
            </a:pPr>
            <a:r>
              <a:rPr lang="da-DK" sz="1900"/>
              <a:t>Trafikstyring</a:t>
            </a:r>
          </a:p>
          <a:p>
            <a:pPr>
              <a:buFontTx/>
              <a:buChar char="-"/>
            </a:pPr>
            <a:r>
              <a:rPr lang="da-DK" sz="1900"/>
              <a:t>Vedligehold af fælles vejarealer i forbindelse med jord kørsel eller lign.</a:t>
            </a:r>
          </a:p>
          <a:p>
            <a:pPr>
              <a:buFontTx/>
              <a:buChar char="-"/>
            </a:pPr>
            <a:r>
              <a:rPr lang="da-DK" sz="1900"/>
              <a:t>Støv, støj og vibration</a:t>
            </a:r>
          </a:p>
          <a:p>
            <a:pPr>
              <a:buFontTx/>
              <a:buChar char="-"/>
            </a:pPr>
            <a:r>
              <a:rPr lang="da-DK" sz="1900"/>
              <a:t>Information om hvem der kan kontaktes, hvis der skulle opstå uforudsete problemer</a:t>
            </a:r>
          </a:p>
          <a:p>
            <a:pPr>
              <a:buFontTx/>
              <a:buChar char="-"/>
            </a:pPr>
            <a:r>
              <a:rPr lang="da-DK" sz="1900"/>
              <a:t>Løbende kommunikation og info</a:t>
            </a:r>
          </a:p>
          <a:p>
            <a:pPr>
              <a:buFontTx/>
              <a:buChar char="-"/>
            </a:pPr>
            <a:endParaRPr lang="da-DK" sz="1900"/>
          </a:p>
        </p:txBody>
      </p:sp>
    </p:spTree>
    <p:extLst>
      <p:ext uri="{BB962C8B-B14F-4D97-AF65-F5344CB8AC3E}">
        <p14:creationId xmlns:p14="http://schemas.microsoft.com/office/powerpoint/2010/main" val="3122615264"/>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9000"/>
                <a:hueMod val="108000"/>
                <a:satMod val="164000"/>
                <a:lumMod val="74000"/>
              </a:schemeClr>
              <a:schemeClr val="bg2">
                <a:tint val="96000"/>
                <a:hueMod val="88000"/>
                <a:satMod val="140000"/>
                <a:lumMod val="132000"/>
              </a:schemeClr>
            </a:duotone>
          </a:blip>
          <a:stretch/>
        </a:blip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3FC8960-6B86-C722-C308-75C5FE702578}"/>
              </a:ext>
            </a:extLst>
          </p:cNvPr>
          <p:cNvSpPr>
            <a:spLocks noGrp="1"/>
          </p:cNvSpPr>
          <p:nvPr>
            <p:ph type="title"/>
          </p:nvPr>
        </p:nvSpPr>
        <p:spPr>
          <a:xfrm>
            <a:off x="648930" y="629266"/>
            <a:ext cx="6188190" cy="1622321"/>
          </a:xfrm>
        </p:spPr>
        <p:txBody>
          <a:bodyPr>
            <a:normAutofit/>
          </a:bodyPr>
          <a:lstStyle/>
          <a:p>
            <a:r>
              <a:rPr lang="da-DK">
                <a:solidFill>
                  <a:srgbClr val="EBEBEB"/>
                </a:solidFill>
              </a:rPr>
              <a:t>Ressource knaphed</a:t>
            </a:r>
          </a:p>
        </p:txBody>
      </p:sp>
      <p:sp>
        <p:nvSpPr>
          <p:cNvPr id="3" name="Pladsholder til indhold 2">
            <a:extLst>
              <a:ext uri="{FF2B5EF4-FFF2-40B4-BE49-F238E27FC236}">
                <a16:creationId xmlns:a16="http://schemas.microsoft.com/office/drawing/2014/main" id="{CBCF4D30-AD3E-84E0-EF32-84A0516AA103}"/>
              </a:ext>
            </a:extLst>
          </p:cNvPr>
          <p:cNvSpPr>
            <a:spLocks noGrp="1"/>
          </p:cNvSpPr>
          <p:nvPr>
            <p:ph idx="1"/>
          </p:nvPr>
        </p:nvSpPr>
        <p:spPr>
          <a:xfrm>
            <a:off x="648930" y="2438400"/>
            <a:ext cx="6188189" cy="3785419"/>
          </a:xfrm>
        </p:spPr>
        <p:txBody>
          <a:bodyPr>
            <a:normAutofit/>
          </a:bodyPr>
          <a:lstStyle/>
          <a:p>
            <a:r>
              <a:rPr lang="da-DK" dirty="0">
                <a:solidFill>
                  <a:srgbClr val="FFFFFF"/>
                </a:solidFill>
              </a:rPr>
              <a:t>Jordens mineralressource</a:t>
            </a:r>
          </a:p>
          <a:p>
            <a:r>
              <a:rPr lang="da-DK" dirty="0">
                <a:solidFill>
                  <a:srgbClr val="FFFFFF"/>
                </a:solidFill>
              </a:rPr>
              <a:t>Træ</a:t>
            </a:r>
          </a:p>
          <a:p>
            <a:r>
              <a:rPr lang="da-DK" dirty="0">
                <a:solidFill>
                  <a:srgbClr val="FFFFFF"/>
                </a:solidFill>
              </a:rPr>
              <a:t>Råmaterialer til isolering</a:t>
            </a:r>
          </a:p>
          <a:p>
            <a:r>
              <a:rPr lang="da-DK" dirty="0">
                <a:solidFill>
                  <a:srgbClr val="FFFFFF"/>
                </a:solidFill>
              </a:rPr>
              <a:t>Sand</a:t>
            </a:r>
          </a:p>
          <a:p>
            <a:r>
              <a:rPr lang="da-DK" dirty="0">
                <a:solidFill>
                  <a:srgbClr val="FFFFFF"/>
                </a:solidFill>
              </a:rPr>
              <a:t>Med flere</a:t>
            </a:r>
          </a:p>
        </p:txBody>
      </p:sp>
      <p:sp>
        <p:nvSpPr>
          <p:cNvPr id="11"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pic>
        <p:nvPicPr>
          <p:cNvPr id="5" name="Picture 4" descr="Bunker af logfiler">
            <a:extLst>
              <a:ext uri="{FF2B5EF4-FFF2-40B4-BE49-F238E27FC236}">
                <a16:creationId xmlns:a16="http://schemas.microsoft.com/office/drawing/2014/main" id="{DCFF5C93-4482-8239-B8B0-8EC0F6C6C5A0}"/>
              </a:ext>
            </a:extLst>
          </p:cNvPr>
          <p:cNvPicPr>
            <a:picLocks noChangeAspect="1"/>
          </p:cNvPicPr>
          <p:nvPr/>
        </p:nvPicPr>
        <p:blipFill rotWithShape="1">
          <a:blip r:embed="rId4"/>
          <a:srcRect l="6751" r="44940" b="-2"/>
          <a:stretch/>
        </p:blipFill>
        <p:spPr>
          <a:xfrm>
            <a:off x="7229175" y="1"/>
            <a:ext cx="4963245" cy="6858001"/>
          </a:xfrm>
          <a:custGeom>
            <a:avLst/>
            <a:gdLst/>
            <a:ahLst/>
            <a:cxnLst/>
            <a:rect l="l" t="t" r="r" b="b"/>
            <a:pathLst>
              <a:path w="4963245" h="6858001">
                <a:moveTo>
                  <a:pt x="1177" y="0"/>
                </a:moveTo>
                <a:lnTo>
                  <a:pt x="1344715" y="0"/>
                </a:lnTo>
                <a:lnTo>
                  <a:pt x="1344715" y="1"/>
                </a:lnTo>
                <a:lnTo>
                  <a:pt x="4963245" y="1"/>
                </a:lnTo>
                <a:lnTo>
                  <a:pt x="4963244" y="6858001"/>
                </a:lnTo>
                <a:lnTo>
                  <a:pt x="900697" y="6858001"/>
                </a:lnTo>
                <a:lnTo>
                  <a:pt x="900697" y="6858000"/>
                </a:lnTo>
                <a:lnTo>
                  <a:pt x="0" y="6858000"/>
                </a:lnTo>
                <a:lnTo>
                  <a:pt x="5883" y="6817538"/>
                </a:lnTo>
                <a:lnTo>
                  <a:pt x="23196" y="6698894"/>
                </a:lnTo>
                <a:lnTo>
                  <a:pt x="35299" y="6612483"/>
                </a:lnTo>
                <a:lnTo>
                  <a:pt x="48073" y="6509613"/>
                </a:lnTo>
                <a:lnTo>
                  <a:pt x="63369" y="6387541"/>
                </a:lnTo>
                <a:lnTo>
                  <a:pt x="79506" y="6252438"/>
                </a:lnTo>
                <a:lnTo>
                  <a:pt x="96483" y="6100191"/>
                </a:lnTo>
                <a:lnTo>
                  <a:pt x="114469" y="5934227"/>
                </a:lnTo>
                <a:lnTo>
                  <a:pt x="132454" y="5753862"/>
                </a:lnTo>
                <a:lnTo>
                  <a:pt x="150776" y="5561838"/>
                </a:lnTo>
                <a:lnTo>
                  <a:pt x="167753" y="5354726"/>
                </a:lnTo>
                <a:lnTo>
                  <a:pt x="184058" y="5138013"/>
                </a:lnTo>
                <a:lnTo>
                  <a:pt x="198849" y="4908956"/>
                </a:lnTo>
                <a:lnTo>
                  <a:pt x="212969" y="4670298"/>
                </a:lnTo>
                <a:lnTo>
                  <a:pt x="226248" y="4421352"/>
                </a:lnTo>
                <a:lnTo>
                  <a:pt x="230955" y="4293793"/>
                </a:lnTo>
                <a:lnTo>
                  <a:pt x="236165" y="4163492"/>
                </a:lnTo>
                <a:lnTo>
                  <a:pt x="241040" y="4031133"/>
                </a:lnTo>
                <a:lnTo>
                  <a:pt x="244234" y="3898087"/>
                </a:lnTo>
                <a:lnTo>
                  <a:pt x="247091" y="3762299"/>
                </a:lnTo>
                <a:lnTo>
                  <a:pt x="250117" y="3625139"/>
                </a:lnTo>
                <a:lnTo>
                  <a:pt x="252134" y="3485236"/>
                </a:lnTo>
                <a:lnTo>
                  <a:pt x="252134" y="3343961"/>
                </a:lnTo>
                <a:lnTo>
                  <a:pt x="253142" y="3201315"/>
                </a:lnTo>
                <a:lnTo>
                  <a:pt x="252134" y="3057297"/>
                </a:lnTo>
                <a:lnTo>
                  <a:pt x="250117" y="2911221"/>
                </a:lnTo>
                <a:lnTo>
                  <a:pt x="248268" y="2765146"/>
                </a:lnTo>
                <a:lnTo>
                  <a:pt x="244234" y="2617013"/>
                </a:lnTo>
                <a:lnTo>
                  <a:pt x="240032" y="2467509"/>
                </a:lnTo>
                <a:lnTo>
                  <a:pt x="235157" y="2318004"/>
                </a:lnTo>
                <a:lnTo>
                  <a:pt x="228266" y="2167128"/>
                </a:lnTo>
                <a:lnTo>
                  <a:pt x="220029" y="2014881"/>
                </a:lnTo>
                <a:lnTo>
                  <a:pt x="212129" y="1861947"/>
                </a:lnTo>
                <a:lnTo>
                  <a:pt x="202044" y="1709014"/>
                </a:lnTo>
                <a:lnTo>
                  <a:pt x="189941" y="1554023"/>
                </a:lnTo>
                <a:lnTo>
                  <a:pt x="177839" y="1401090"/>
                </a:lnTo>
                <a:lnTo>
                  <a:pt x="163887" y="1245413"/>
                </a:lnTo>
                <a:lnTo>
                  <a:pt x="148591" y="1089051"/>
                </a:lnTo>
                <a:lnTo>
                  <a:pt x="132455" y="934746"/>
                </a:lnTo>
                <a:lnTo>
                  <a:pt x="113629" y="778383"/>
                </a:lnTo>
                <a:lnTo>
                  <a:pt x="93458" y="622707"/>
                </a:lnTo>
                <a:lnTo>
                  <a:pt x="73455" y="466344"/>
                </a:lnTo>
                <a:lnTo>
                  <a:pt x="50091" y="310668"/>
                </a:lnTo>
                <a:lnTo>
                  <a:pt x="26222" y="155677"/>
                </a:lnTo>
                <a:close/>
              </a:path>
            </a:pathLst>
          </a:custGeom>
        </p:spPr>
      </p:pic>
    </p:spTree>
    <p:extLst>
      <p:ext uri="{BB962C8B-B14F-4D97-AF65-F5344CB8AC3E}">
        <p14:creationId xmlns:p14="http://schemas.microsoft.com/office/powerpoint/2010/main" val="17840282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5C1C081-E491-8C50-B687-8E97647D818A}"/>
              </a:ext>
            </a:extLst>
          </p:cNvPr>
          <p:cNvSpPr>
            <a:spLocks noGrp="1"/>
          </p:cNvSpPr>
          <p:nvPr>
            <p:ph type="title"/>
          </p:nvPr>
        </p:nvSpPr>
        <p:spPr/>
        <p:txBody>
          <a:bodyPr/>
          <a:lstStyle/>
          <a:p>
            <a:r>
              <a:rPr lang="da-DK" dirty="0"/>
              <a:t>Take-back ordninger og genbrugsvirksomheder</a:t>
            </a:r>
          </a:p>
        </p:txBody>
      </p:sp>
      <p:sp>
        <p:nvSpPr>
          <p:cNvPr id="3" name="Pladsholder til indhold 2">
            <a:extLst>
              <a:ext uri="{FF2B5EF4-FFF2-40B4-BE49-F238E27FC236}">
                <a16:creationId xmlns:a16="http://schemas.microsoft.com/office/drawing/2014/main" id="{5E95773F-A9F4-AF77-12DA-0AAC9A9F22DC}"/>
              </a:ext>
            </a:extLst>
          </p:cNvPr>
          <p:cNvSpPr>
            <a:spLocks noGrp="1"/>
          </p:cNvSpPr>
          <p:nvPr>
            <p:ph idx="1"/>
          </p:nvPr>
        </p:nvSpPr>
        <p:spPr>
          <a:xfrm>
            <a:off x="1103312" y="1958322"/>
            <a:ext cx="8946541" cy="4195481"/>
          </a:xfrm>
        </p:spPr>
        <p:txBody>
          <a:bodyPr>
            <a:noAutofit/>
          </a:bodyPr>
          <a:lstStyle/>
          <a:p>
            <a:r>
              <a:rPr lang="da-DK" sz="2400" dirty="0"/>
              <a:t>Rockwool</a:t>
            </a:r>
          </a:p>
          <a:p>
            <a:r>
              <a:rPr lang="da-DK" sz="2400" dirty="0" err="1"/>
              <a:t>Xella</a:t>
            </a:r>
            <a:r>
              <a:rPr lang="da-DK" sz="2400" dirty="0"/>
              <a:t>, </a:t>
            </a:r>
            <a:r>
              <a:rPr lang="da-DK" sz="2400" dirty="0" err="1"/>
              <a:t>ytong</a:t>
            </a:r>
            <a:endParaRPr lang="da-DK" sz="2400" dirty="0"/>
          </a:p>
          <a:p>
            <a:r>
              <a:rPr lang="da-DK" sz="2400" dirty="0" err="1"/>
              <a:t>Gentræ</a:t>
            </a:r>
            <a:r>
              <a:rPr lang="da-DK" sz="2400" dirty="0"/>
              <a:t>, Stark</a:t>
            </a:r>
          </a:p>
          <a:p>
            <a:r>
              <a:rPr lang="da-DK" sz="2400" dirty="0"/>
              <a:t>Grundfos</a:t>
            </a:r>
          </a:p>
          <a:p>
            <a:endParaRPr lang="da-DK" sz="2400" dirty="0"/>
          </a:p>
          <a:p>
            <a:r>
              <a:rPr lang="da-DK" sz="2400" dirty="0"/>
              <a:t>Greendozer.com</a:t>
            </a:r>
          </a:p>
          <a:p>
            <a:r>
              <a:rPr lang="da-DK" sz="2400" dirty="0"/>
              <a:t>Genbyg.dk</a:t>
            </a:r>
          </a:p>
          <a:p>
            <a:r>
              <a:rPr lang="da-DK" sz="2400" dirty="0" err="1"/>
              <a:t>Burnt</a:t>
            </a:r>
            <a:r>
              <a:rPr lang="da-DK" sz="2400" dirty="0"/>
              <a:t> </a:t>
            </a:r>
            <a:r>
              <a:rPr lang="da-DK" sz="2400" dirty="0" err="1"/>
              <a:t>wood</a:t>
            </a:r>
            <a:endParaRPr lang="da-DK" sz="2400" dirty="0"/>
          </a:p>
          <a:p>
            <a:r>
              <a:rPr lang="da-DK" sz="2400" dirty="0"/>
              <a:t>Gamlemursten.dk</a:t>
            </a:r>
          </a:p>
          <a:p>
            <a:r>
              <a:rPr lang="da-DK" sz="2400" dirty="0"/>
              <a:t>Kingo</a:t>
            </a:r>
          </a:p>
        </p:txBody>
      </p:sp>
      <p:sp>
        <p:nvSpPr>
          <p:cNvPr id="4" name="Tekstfelt 3">
            <a:extLst>
              <a:ext uri="{FF2B5EF4-FFF2-40B4-BE49-F238E27FC236}">
                <a16:creationId xmlns:a16="http://schemas.microsoft.com/office/drawing/2014/main" id="{2EEB63AE-717B-6FAC-FA8C-970ADF87516D}"/>
              </a:ext>
            </a:extLst>
          </p:cNvPr>
          <p:cNvSpPr txBox="1"/>
          <p:nvPr/>
        </p:nvSpPr>
        <p:spPr>
          <a:xfrm>
            <a:off x="5576582" y="2950329"/>
            <a:ext cx="6061587" cy="1200329"/>
          </a:xfrm>
          <a:prstGeom prst="rect">
            <a:avLst/>
          </a:prstGeom>
          <a:noFill/>
        </p:spPr>
        <p:txBody>
          <a:bodyPr wrap="square" rtlCol="0">
            <a:spAutoFit/>
          </a:bodyPr>
          <a:lstStyle/>
          <a:p>
            <a:r>
              <a:rPr lang="da-DK" sz="2400" dirty="0"/>
              <a:t>Findes der også en </a:t>
            </a:r>
            <a:r>
              <a:rPr lang="da-DK" sz="2400" dirty="0" err="1"/>
              <a:t>take</a:t>
            </a:r>
            <a:r>
              <a:rPr lang="da-DK" sz="2400" dirty="0"/>
              <a:t>-back ordning eller en virksomhed, der vil aftage de restprodukter som du arbejder med?</a:t>
            </a:r>
          </a:p>
        </p:txBody>
      </p:sp>
    </p:spTree>
    <p:extLst>
      <p:ext uri="{BB962C8B-B14F-4D97-AF65-F5344CB8AC3E}">
        <p14:creationId xmlns:p14="http://schemas.microsoft.com/office/powerpoint/2010/main" val="21997290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8B5E2C-8823-5A60-EA06-1386B67EAA31}"/>
              </a:ext>
            </a:extLst>
          </p:cNvPr>
          <p:cNvSpPr>
            <a:spLocks noGrp="1"/>
          </p:cNvSpPr>
          <p:nvPr>
            <p:ph type="title"/>
          </p:nvPr>
        </p:nvSpPr>
        <p:spPr/>
        <p:txBody>
          <a:bodyPr/>
          <a:lstStyle/>
          <a:p>
            <a:r>
              <a:rPr lang="da-DK" dirty="0"/>
              <a:t>Uddannelse</a:t>
            </a:r>
          </a:p>
        </p:txBody>
      </p:sp>
      <p:sp>
        <p:nvSpPr>
          <p:cNvPr id="3" name="Pladsholder til indhold 2">
            <a:extLst>
              <a:ext uri="{FF2B5EF4-FFF2-40B4-BE49-F238E27FC236}">
                <a16:creationId xmlns:a16="http://schemas.microsoft.com/office/drawing/2014/main" id="{C302D399-92BD-F6A1-15F6-17F67478FCDA}"/>
              </a:ext>
            </a:extLst>
          </p:cNvPr>
          <p:cNvSpPr>
            <a:spLocks noGrp="1"/>
          </p:cNvSpPr>
          <p:nvPr>
            <p:ph idx="1"/>
          </p:nvPr>
        </p:nvSpPr>
        <p:spPr/>
        <p:txBody>
          <a:bodyPr/>
          <a:lstStyle/>
          <a:p>
            <a:endParaRPr lang="da-DK" dirty="0"/>
          </a:p>
        </p:txBody>
      </p:sp>
      <p:pic>
        <p:nvPicPr>
          <p:cNvPr id="6" name="Billede 5">
            <a:extLst>
              <a:ext uri="{FF2B5EF4-FFF2-40B4-BE49-F238E27FC236}">
                <a16:creationId xmlns:a16="http://schemas.microsoft.com/office/drawing/2014/main" id="{8414B52E-40C4-323F-6AB0-75DC6C6F8714}"/>
              </a:ext>
            </a:extLst>
          </p:cNvPr>
          <p:cNvPicPr>
            <a:picLocks noChangeAspect="1"/>
          </p:cNvPicPr>
          <p:nvPr/>
        </p:nvPicPr>
        <p:blipFill>
          <a:blip r:embed="rId3"/>
          <a:stretch>
            <a:fillRect/>
          </a:stretch>
        </p:blipFill>
        <p:spPr>
          <a:xfrm>
            <a:off x="0" y="1467392"/>
            <a:ext cx="6287800" cy="4395151"/>
          </a:xfrm>
          <a:prstGeom prst="rect">
            <a:avLst/>
          </a:prstGeom>
        </p:spPr>
      </p:pic>
      <p:pic>
        <p:nvPicPr>
          <p:cNvPr id="8" name="Billede 7">
            <a:extLst>
              <a:ext uri="{FF2B5EF4-FFF2-40B4-BE49-F238E27FC236}">
                <a16:creationId xmlns:a16="http://schemas.microsoft.com/office/drawing/2014/main" id="{8FB6BC42-7FCB-6FAC-FC27-33BFA6238366}"/>
              </a:ext>
            </a:extLst>
          </p:cNvPr>
          <p:cNvPicPr>
            <a:picLocks noChangeAspect="1"/>
          </p:cNvPicPr>
          <p:nvPr/>
        </p:nvPicPr>
        <p:blipFill>
          <a:blip r:embed="rId4"/>
          <a:stretch>
            <a:fillRect/>
          </a:stretch>
        </p:blipFill>
        <p:spPr>
          <a:xfrm>
            <a:off x="6074904" y="1467391"/>
            <a:ext cx="6136832" cy="4395151"/>
          </a:xfrm>
          <a:prstGeom prst="rect">
            <a:avLst/>
          </a:prstGeom>
        </p:spPr>
      </p:pic>
    </p:spTree>
    <p:extLst>
      <p:ext uri="{BB962C8B-B14F-4D97-AF65-F5344CB8AC3E}">
        <p14:creationId xmlns:p14="http://schemas.microsoft.com/office/powerpoint/2010/main" val="24583735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841D99-473A-7159-9359-751B81E61271}"/>
              </a:ext>
            </a:extLst>
          </p:cNvPr>
          <p:cNvSpPr>
            <a:spLocks noGrp="1"/>
          </p:cNvSpPr>
          <p:nvPr>
            <p:ph type="title"/>
          </p:nvPr>
        </p:nvSpPr>
        <p:spPr>
          <a:xfrm>
            <a:off x="646113" y="1463952"/>
            <a:ext cx="2898892" cy="4040455"/>
          </a:xfrm>
        </p:spPr>
        <p:txBody>
          <a:bodyPr/>
          <a:lstStyle/>
          <a:p>
            <a:r>
              <a:rPr lang="da-DK" dirty="0"/>
              <a:t>Case – Social bæredygtighed</a:t>
            </a:r>
          </a:p>
        </p:txBody>
      </p:sp>
      <p:sp>
        <p:nvSpPr>
          <p:cNvPr id="3" name="Pladsholder til indhold 2">
            <a:extLst>
              <a:ext uri="{FF2B5EF4-FFF2-40B4-BE49-F238E27FC236}">
                <a16:creationId xmlns:a16="http://schemas.microsoft.com/office/drawing/2014/main" id="{DC2E2BBC-C0F5-C90E-80FC-58064C7B032C}"/>
              </a:ext>
            </a:extLst>
          </p:cNvPr>
          <p:cNvSpPr>
            <a:spLocks noGrp="1"/>
          </p:cNvSpPr>
          <p:nvPr>
            <p:ph idx="1"/>
          </p:nvPr>
        </p:nvSpPr>
        <p:spPr>
          <a:xfrm>
            <a:off x="3318387" y="176981"/>
            <a:ext cx="8495071" cy="6371304"/>
          </a:xfrm>
        </p:spPr>
        <p:txBody>
          <a:bodyPr>
            <a:normAutofit fontScale="92500" lnSpcReduction="20000"/>
          </a:bodyPr>
          <a:lstStyle/>
          <a:p>
            <a:pPr marL="0" indent="0">
              <a:buNone/>
            </a:pPr>
            <a:r>
              <a:rPr lang="da-DK" dirty="0"/>
              <a:t>I denne session skal du overveje hvordan en eller flere delprocessor af din selvvalgte arbejdsopgave kan udføres, så den blive mest muligt socialt bæredygtig. </a:t>
            </a:r>
          </a:p>
          <a:p>
            <a:pPr marL="0" indent="0">
              <a:buNone/>
            </a:pPr>
            <a:endParaRPr lang="da-DK" dirty="0"/>
          </a:p>
          <a:p>
            <a:pPr marL="0" indent="0">
              <a:buNone/>
            </a:pPr>
            <a:r>
              <a:rPr lang="da-DK" dirty="0"/>
              <a:t>Som vi har været inde på i oplægget, kan social bæredygtighed være mange forskellige ting, og det er op til dig at vurdere, hvad der giver mest mening at dykke længere ned i, når blot din selvvalgte case kan gøres mere socialt bæredygtigt. Husk at du skal kunne argumentere for dine valg.</a:t>
            </a:r>
          </a:p>
          <a:p>
            <a:pPr marL="0" indent="0">
              <a:buNone/>
            </a:pPr>
            <a:r>
              <a:rPr lang="da-DK" dirty="0"/>
              <a:t>Opsummering af relevante emner:</a:t>
            </a:r>
          </a:p>
          <a:p>
            <a:pPr>
              <a:buFontTx/>
              <a:buChar char="-"/>
            </a:pPr>
            <a:r>
              <a:rPr lang="da-DK" dirty="0"/>
              <a:t>Undgå farlige stoffer</a:t>
            </a:r>
          </a:p>
          <a:p>
            <a:pPr>
              <a:buFontTx/>
              <a:buChar char="-"/>
            </a:pPr>
            <a:r>
              <a:rPr lang="da-DK" dirty="0"/>
              <a:t>Skal der laves en miljøscreening på dit projekt?</a:t>
            </a:r>
          </a:p>
          <a:p>
            <a:pPr>
              <a:buFontTx/>
              <a:buChar char="-"/>
            </a:pPr>
            <a:r>
              <a:rPr lang="da-DK" dirty="0"/>
              <a:t>Ressourcekortlægning (nedbrydning eller renovering)</a:t>
            </a:r>
          </a:p>
          <a:p>
            <a:pPr>
              <a:buFontTx/>
              <a:buChar char="-"/>
            </a:pPr>
            <a:r>
              <a:rPr lang="da-DK" dirty="0"/>
              <a:t>Forberedelse til genbrug eller genanvendelse</a:t>
            </a:r>
          </a:p>
          <a:p>
            <a:pPr>
              <a:buFontTx/>
              <a:buChar char="-"/>
            </a:pPr>
            <a:r>
              <a:rPr lang="da-DK" dirty="0"/>
              <a:t>Kommunikation til naboer</a:t>
            </a:r>
          </a:p>
          <a:p>
            <a:pPr>
              <a:buFontTx/>
              <a:buChar char="-"/>
            </a:pPr>
            <a:r>
              <a:rPr lang="da-DK" dirty="0"/>
              <a:t>Støv, støj og vibrationer</a:t>
            </a:r>
          </a:p>
          <a:p>
            <a:pPr>
              <a:buFontTx/>
              <a:buChar char="-"/>
            </a:pPr>
            <a:r>
              <a:rPr lang="da-DK" dirty="0"/>
              <a:t>Tekniske hjælpe midler</a:t>
            </a:r>
          </a:p>
          <a:p>
            <a:pPr>
              <a:buFontTx/>
              <a:buChar char="-"/>
            </a:pPr>
            <a:r>
              <a:rPr lang="da-DK" dirty="0"/>
              <a:t>Take-back ordninger</a:t>
            </a:r>
          </a:p>
          <a:p>
            <a:pPr>
              <a:buFontTx/>
              <a:buChar char="-"/>
            </a:pPr>
            <a:r>
              <a:rPr lang="da-DK" dirty="0"/>
              <a:t>Der kan også være andre relevante områder at kigge på…</a:t>
            </a:r>
          </a:p>
        </p:txBody>
      </p:sp>
    </p:spTree>
    <p:extLst>
      <p:ext uri="{BB962C8B-B14F-4D97-AF65-F5344CB8AC3E}">
        <p14:creationId xmlns:p14="http://schemas.microsoft.com/office/powerpoint/2010/main" val="20538450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1911</TotalTime>
  <Words>4834</Words>
  <Application>Microsoft Office PowerPoint</Application>
  <PresentationFormat>Widescreen</PresentationFormat>
  <Paragraphs>323</Paragraphs>
  <Slides>16</Slides>
  <Notes>16</Notes>
  <HiddenSlides>0</HiddenSlides>
  <MMClips>3</MMClips>
  <ScaleCrop>false</ScaleCrop>
  <HeadingPairs>
    <vt:vector size="6" baseType="variant">
      <vt:variant>
        <vt:lpstr>Benyttede skrifttyper</vt:lpstr>
      </vt:variant>
      <vt:variant>
        <vt:i4>8</vt:i4>
      </vt:variant>
      <vt:variant>
        <vt:lpstr>Tema</vt:lpstr>
      </vt:variant>
      <vt:variant>
        <vt:i4>1</vt:i4>
      </vt:variant>
      <vt:variant>
        <vt:lpstr>Slidetitler</vt:lpstr>
      </vt:variant>
      <vt:variant>
        <vt:i4>16</vt:i4>
      </vt:variant>
    </vt:vector>
  </HeadingPairs>
  <TitlesOfParts>
    <vt:vector size="25" baseType="lpstr">
      <vt:lpstr>Arial</vt:lpstr>
      <vt:lpstr>Calibri</vt:lpstr>
      <vt:lpstr>Century Gothic</vt:lpstr>
      <vt:lpstr>inherit</vt:lpstr>
      <vt:lpstr>Questa-Regular</vt:lpstr>
      <vt:lpstr>Söhne</vt:lpstr>
      <vt:lpstr>Ubuntu</vt:lpstr>
      <vt:lpstr>Wingdings 3</vt:lpstr>
      <vt:lpstr>Ion</vt:lpstr>
      <vt:lpstr>Session 2 – Social bæredygtighed</vt:lpstr>
      <vt:lpstr>Social bæredygtighed og håndtering af restprodukter</vt:lpstr>
      <vt:lpstr>Sikkerhedsdata</vt:lpstr>
      <vt:lpstr>H- og P-sætninger</vt:lpstr>
      <vt:lpstr>VOC – Flygtige organisk forbindelser</vt:lpstr>
      <vt:lpstr>VOC – Flygtige organisk forbindelser</vt:lpstr>
      <vt:lpstr>Worst case scenario</vt:lpstr>
      <vt:lpstr>Miljøscreening</vt:lpstr>
      <vt:lpstr>Renovering og nedbrydning</vt:lpstr>
      <vt:lpstr>Tungeløft, gentagende arbejde og planlægning af håndtering</vt:lpstr>
      <vt:lpstr>Støv, støj og vibration</vt:lpstr>
      <vt:lpstr>Kommunikation og planlægning</vt:lpstr>
      <vt:lpstr>Ressource knaphed</vt:lpstr>
      <vt:lpstr>Take-back ordninger og genbrugsvirksomheder</vt:lpstr>
      <vt:lpstr>Uddannelse</vt:lpstr>
      <vt:lpstr>Case – Social bæredygtighed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2 – Social bæredygtighed</dc:title>
  <dc:creator>Jakob Sonny Jakobsen (JASJ - Projektudvikler - VJ - LMH)</dc:creator>
  <cp:lastModifiedBy>Jakob Sonny Jakobsen (JASJ - Projektudvikler - VJ - LMH)</cp:lastModifiedBy>
  <cp:revision>30</cp:revision>
  <cp:lastPrinted>2023-06-28T12:13:52Z</cp:lastPrinted>
  <dcterms:created xsi:type="dcterms:W3CDTF">2023-05-12T09:13:05Z</dcterms:created>
  <dcterms:modified xsi:type="dcterms:W3CDTF">2023-06-29T13:47:25Z</dcterms:modified>
</cp:coreProperties>
</file>