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54"/>
  </p:notesMasterIdLst>
  <p:sldIdLst>
    <p:sldId id="256" r:id="rId5"/>
    <p:sldId id="327" r:id="rId6"/>
    <p:sldId id="342" r:id="rId7"/>
    <p:sldId id="320" r:id="rId8"/>
    <p:sldId id="326" r:id="rId9"/>
    <p:sldId id="257" r:id="rId10"/>
    <p:sldId id="258" r:id="rId11"/>
    <p:sldId id="325" r:id="rId12"/>
    <p:sldId id="259" r:id="rId13"/>
    <p:sldId id="323" r:id="rId14"/>
    <p:sldId id="324" r:id="rId15"/>
    <p:sldId id="343" r:id="rId16"/>
    <p:sldId id="299" r:id="rId17"/>
    <p:sldId id="298" r:id="rId18"/>
    <p:sldId id="300" r:id="rId19"/>
    <p:sldId id="306" r:id="rId20"/>
    <p:sldId id="296" r:id="rId21"/>
    <p:sldId id="321" r:id="rId22"/>
    <p:sldId id="301" r:id="rId23"/>
    <p:sldId id="302" r:id="rId24"/>
    <p:sldId id="310" r:id="rId25"/>
    <p:sldId id="295" r:id="rId26"/>
    <p:sldId id="334" r:id="rId27"/>
    <p:sldId id="332" r:id="rId28"/>
    <p:sldId id="344" r:id="rId29"/>
    <p:sldId id="330" r:id="rId30"/>
    <p:sldId id="331" r:id="rId31"/>
    <p:sldId id="335" r:id="rId32"/>
    <p:sldId id="328" r:id="rId33"/>
    <p:sldId id="336" r:id="rId34"/>
    <p:sldId id="338" r:id="rId35"/>
    <p:sldId id="340" r:id="rId36"/>
    <p:sldId id="304" r:id="rId37"/>
    <p:sldId id="345" r:id="rId38"/>
    <p:sldId id="277" r:id="rId39"/>
    <p:sldId id="312" r:id="rId40"/>
    <p:sldId id="313" r:id="rId41"/>
    <p:sldId id="314" r:id="rId42"/>
    <p:sldId id="322" r:id="rId43"/>
    <p:sldId id="283" r:id="rId44"/>
    <p:sldId id="307" r:id="rId45"/>
    <p:sldId id="305" r:id="rId46"/>
    <p:sldId id="315" r:id="rId47"/>
    <p:sldId id="319" r:id="rId48"/>
    <p:sldId id="316" r:id="rId49"/>
    <p:sldId id="317" r:id="rId50"/>
    <p:sldId id="292" r:id="rId51"/>
    <p:sldId id="309" r:id="rId52"/>
    <p:sldId id="318" r:id="rId53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3F2E"/>
    <a:srgbClr val="F29820"/>
    <a:srgbClr val="FFA7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74"/>
    <p:restoredTop sz="44804"/>
  </p:normalViewPr>
  <p:slideViewPr>
    <p:cSldViewPr>
      <p:cViewPr varScale="1">
        <p:scale>
          <a:sx n="47" d="100"/>
          <a:sy n="47" d="100"/>
        </p:scale>
        <p:origin x="312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4024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0703DB-6764-482B-BD97-E86044EE318C}" type="datetimeFigureOut">
              <a:rPr lang="da-DK" smtClean="0"/>
              <a:pPr/>
              <a:t>01.11.2023</a:t>
            </a:fld>
            <a:endParaRPr lang="da-DK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D2AAC3-82F0-4AB7-84D3-10DC032E0772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46194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D2AAC3-82F0-4AB7-84D3-10DC032E0772}" type="slidenum">
              <a:rPr lang="da-DK" smtClean="0"/>
              <a:pPr/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12778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sz="240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2AAC3-82F0-4AB7-84D3-10DC032E0772}" type="slidenum">
              <a:rPr lang="da-DK" smtClean="0"/>
              <a:pPr/>
              <a:t>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34941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7081" y="4343144"/>
            <a:ext cx="5483837" cy="4115019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b="0" dirty="0"/>
          </a:p>
        </p:txBody>
      </p:sp>
      <p:sp>
        <p:nvSpPr>
          <p:cNvPr id="107" name="Shape 10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2AAC3-82F0-4AB7-84D3-10DC032E0772}" type="slidenum">
              <a:rPr lang="da-DK" smtClean="0"/>
              <a:pPr/>
              <a:t>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440602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2AAC3-82F0-4AB7-84D3-10DC032E0772}" type="slidenum">
              <a:rPr lang="da-DK" smtClean="0"/>
              <a:pPr/>
              <a:t>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192124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2AAC3-82F0-4AB7-84D3-10DC032E0772}" type="slidenum">
              <a:rPr lang="da-DK" smtClean="0"/>
              <a:pPr/>
              <a:t>7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732482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2AAC3-82F0-4AB7-84D3-10DC032E0772}" type="slidenum">
              <a:rPr lang="da-DK" smtClean="0"/>
              <a:pPr/>
              <a:t>8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503454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D2AAC3-82F0-4AB7-84D3-10DC032E0772}" type="slidenum">
              <a:rPr lang="da-DK" smtClean="0"/>
              <a:pPr/>
              <a:t>9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648638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87081" y="4343144"/>
            <a:ext cx="5483837" cy="4115019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08" name="Shape 20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body" idx="1"/>
          </p:nvPr>
        </p:nvSpPr>
        <p:spPr>
          <a:xfrm>
            <a:off x="687081" y="4343144"/>
            <a:ext cx="5483837" cy="4115019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33" name="Shape 2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2AAC3-82F0-4AB7-84D3-10DC032E0772}" type="slidenum">
              <a:rPr lang="da-DK" smtClean="0"/>
              <a:pPr/>
              <a:t>12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428821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2AAC3-82F0-4AB7-84D3-10DC032E0772}" type="slidenum">
              <a:rPr lang="da-DK" smtClean="0"/>
              <a:pPr/>
              <a:t>15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792232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b="1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2AAC3-82F0-4AB7-84D3-10DC032E0772}" type="slidenum">
              <a:rPr lang="da-DK" smtClean="0"/>
              <a:pPr/>
              <a:t>18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820674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2AAC3-82F0-4AB7-84D3-10DC032E0772}" type="slidenum">
              <a:rPr lang="da-DK" smtClean="0"/>
              <a:pPr/>
              <a:t>19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462828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D2AAC3-82F0-4AB7-84D3-10DC032E0772}" type="slidenum">
              <a:rPr lang="da-DK" smtClean="0"/>
              <a:pPr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465060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b="1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2AAC3-82F0-4AB7-84D3-10DC032E0772}" type="slidenum">
              <a:rPr lang="da-DK" smtClean="0"/>
              <a:pPr/>
              <a:t>23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167136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2AAC3-82F0-4AB7-84D3-10DC032E0772}" type="slidenum">
              <a:rPr lang="da-DK" smtClean="0"/>
              <a:pPr/>
              <a:t>24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301562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2AAC3-82F0-4AB7-84D3-10DC032E0772}" type="slidenum">
              <a:rPr lang="da-DK" smtClean="0"/>
              <a:pPr/>
              <a:t>25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344630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443" name="Google Shape;443;p34:notes"/>
          <p:cNvSpPr txBox="1">
            <a:spLocks noGrp="1"/>
          </p:cNvSpPr>
          <p:nvPr>
            <p:ph type="body" idx="1"/>
          </p:nvPr>
        </p:nvSpPr>
        <p:spPr>
          <a:xfrm>
            <a:off x="687081" y="4343144"/>
            <a:ext cx="5483938" cy="4115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34:notes"/>
          <p:cNvSpPr txBox="1">
            <a:spLocks noGrp="1"/>
          </p:cNvSpPr>
          <p:nvPr>
            <p:ph type="sldNum" idx="12"/>
          </p:nvPr>
        </p:nvSpPr>
        <p:spPr>
          <a:xfrm>
            <a:off x="3883850" y="8684825"/>
            <a:ext cx="2972447" cy="457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25" tIns="47750" rIns="95525" bIns="4775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50"/>
                <a:buFont typeface="Arial"/>
                <a:buNone/>
              </a:pPr>
              <a:t>26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450" name="Google Shape;450;p35:notes"/>
          <p:cNvSpPr txBox="1">
            <a:spLocks noGrp="1"/>
          </p:cNvSpPr>
          <p:nvPr>
            <p:ph type="body" idx="1"/>
          </p:nvPr>
        </p:nvSpPr>
        <p:spPr>
          <a:xfrm>
            <a:off x="687081" y="4343144"/>
            <a:ext cx="5483938" cy="4115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35:notes"/>
          <p:cNvSpPr txBox="1">
            <a:spLocks noGrp="1"/>
          </p:cNvSpPr>
          <p:nvPr>
            <p:ph type="sldNum" idx="12"/>
          </p:nvPr>
        </p:nvSpPr>
        <p:spPr>
          <a:xfrm>
            <a:off x="3883850" y="8684825"/>
            <a:ext cx="2972447" cy="457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25" tIns="47750" rIns="95525" bIns="4775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50"/>
                <a:buFont typeface="Arial"/>
                <a:buNone/>
              </a:pPr>
              <a:t>27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547" name="Google Shape;547;p45:notes"/>
          <p:cNvSpPr txBox="1">
            <a:spLocks noGrp="1"/>
          </p:cNvSpPr>
          <p:nvPr>
            <p:ph type="body" idx="1"/>
          </p:nvPr>
        </p:nvSpPr>
        <p:spPr>
          <a:xfrm>
            <a:off x="687081" y="4343144"/>
            <a:ext cx="5483938" cy="4115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p45:notes"/>
          <p:cNvSpPr txBox="1">
            <a:spLocks noGrp="1"/>
          </p:cNvSpPr>
          <p:nvPr>
            <p:ph type="sldNum" idx="12"/>
          </p:nvPr>
        </p:nvSpPr>
        <p:spPr>
          <a:xfrm>
            <a:off x="3883850" y="8684825"/>
            <a:ext cx="2972447" cy="457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25" tIns="47750" rIns="95525" bIns="4775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50"/>
                <a:buFont typeface="Arial"/>
                <a:buNone/>
              </a:pPr>
              <a:t>28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2AAC3-82F0-4AB7-84D3-10DC032E0772}" type="slidenum">
              <a:rPr lang="da-DK" smtClean="0"/>
              <a:pPr/>
              <a:t>29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315998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2AAC3-82F0-4AB7-84D3-10DC032E0772}" type="slidenum">
              <a:rPr lang="da-DK" smtClean="0"/>
              <a:pPr/>
              <a:t>30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393566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2AAC3-82F0-4AB7-84D3-10DC032E0772}" type="slidenum">
              <a:rPr lang="da-DK" smtClean="0"/>
              <a:pPr/>
              <a:t>33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486875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2AAC3-82F0-4AB7-84D3-10DC032E0772}" type="slidenum">
              <a:rPr lang="da-DK" smtClean="0"/>
              <a:pPr/>
              <a:t>34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609348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2AAC3-82F0-4AB7-84D3-10DC032E0772}" type="slidenum">
              <a:rPr lang="da-DK" smtClean="0"/>
              <a:pPr/>
              <a:t>37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723869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2AAC3-82F0-4AB7-84D3-10DC032E0772}" type="slidenum">
              <a:rPr lang="da-DK" smtClean="0"/>
              <a:pPr/>
              <a:t>38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830903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87081" y="4343144"/>
            <a:ext cx="5483837" cy="4115019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2AAC3-82F0-4AB7-84D3-10DC032E0772}" type="slidenum">
              <a:rPr lang="da-DK" smtClean="0"/>
              <a:pPr/>
              <a:t>40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7497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D0D873-3392-4323-A9FE-3FC2D5064DA9}" type="slidenum">
              <a:rPr lang="da-DK" smtClean="0"/>
              <a:pPr/>
              <a:t>41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4285110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2AAC3-82F0-4AB7-84D3-10DC032E0772}" type="slidenum">
              <a:rPr lang="da-DK" smtClean="0"/>
              <a:pPr/>
              <a:t>42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279916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2AAC3-82F0-4AB7-84D3-10DC032E0772}" type="slidenum">
              <a:rPr lang="da-DK" smtClean="0"/>
              <a:pPr/>
              <a:t>43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1437172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2AAC3-82F0-4AB7-84D3-10DC032E0772}" type="slidenum">
              <a:rPr lang="da-DK" smtClean="0"/>
              <a:pPr/>
              <a:t>44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309993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2AAC3-82F0-4AB7-84D3-10DC032E0772}" type="slidenum">
              <a:rPr lang="da-DK" smtClean="0"/>
              <a:pPr/>
              <a:t>45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1372270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2AAC3-82F0-4AB7-84D3-10DC032E0772}" type="slidenum">
              <a:rPr lang="da-DK" smtClean="0"/>
              <a:pPr/>
              <a:t>46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58002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2B766-D401-447C-9116-D0EC249E9BD7}" type="datetimeFigureOut">
              <a:rPr lang="da-DK" smtClean="0"/>
              <a:pPr/>
              <a:t>01.11.2023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CBD84-04AF-44E8-8067-4801710F1351}" type="slidenum">
              <a:rPr lang="da-DK" smtClean="0"/>
              <a:pPr/>
              <a:t>‹nr.›</a:t>
            </a:fld>
            <a:endParaRPr lang="da-DK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2B766-D401-447C-9116-D0EC249E9BD7}" type="datetimeFigureOut">
              <a:rPr lang="da-DK" smtClean="0"/>
              <a:pPr/>
              <a:t>01.11.2023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CBD84-04AF-44E8-8067-4801710F1351}" type="slidenum">
              <a:rPr lang="da-DK" smtClean="0"/>
              <a:pPr/>
              <a:t>‹nr.›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2B766-D401-447C-9116-D0EC249E9BD7}" type="datetimeFigureOut">
              <a:rPr lang="da-DK" smtClean="0"/>
              <a:pPr/>
              <a:t>01.11.2023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CBD84-04AF-44E8-8067-4801710F1351}" type="slidenum">
              <a:rPr lang="da-DK" smtClean="0"/>
              <a:pPr/>
              <a:t>‹nr.›</a:t>
            </a:fld>
            <a:endParaRPr lang="da-DK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2B766-D401-447C-9116-D0EC249E9BD7}" type="datetimeFigureOut">
              <a:rPr lang="da-DK" smtClean="0"/>
              <a:pPr/>
              <a:t>01.11.2023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CBD84-04AF-44E8-8067-4801710F1351}" type="slidenum">
              <a:rPr lang="da-DK" smtClean="0"/>
              <a:pPr/>
              <a:t>‹nr.›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2B766-D401-447C-9116-D0EC249E9BD7}" type="datetimeFigureOut">
              <a:rPr lang="da-DK" smtClean="0"/>
              <a:pPr/>
              <a:t>01.11.2023</a:t>
            </a:fld>
            <a:endParaRPr lang="da-DK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CBD84-04AF-44E8-8067-4801710F1351}" type="slidenum">
              <a:rPr lang="da-DK" smtClean="0"/>
              <a:pPr/>
              <a:t>‹nr.›</a:t>
            </a:fld>
            <a:endParaRPr lang="da-DK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2B766-D401-447C-9116-D0EC249E9BD7}" type="datetimeFigureOut">
              <a:rPr lang="da-DK" smtClean="0"/>
              <a:pPr/>
              <a:t>01.11.2023</a:t>
            </a:fld>
            <a:endParaRPr lang="da-D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CBD84-04AF-44E8-8067-4801710F1351}" type="slidenum">
              <a:rPr lang="da-DK" smtClean="0"/>
              <a:pPr/>
              <a:t>‹nr.›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2B766-D401-447C-9116-D0EC249E9BD7}" type="datetimeFigureOut">
              <a:rPr lang="da-DK" smtClean="0"/>
              <a:pPr/>
              <a:t>01.11.2023</a:t>
            </a:fld>
            <a:endParaRPr lang="da-DK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CBD84-04AF-44E8-8067-4801710F1351}" type="slidenum">
              <a:rPr lang="da-DK" smtClean="0"/>
              <a:pPr/>
              <a:t>‹nr.›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2B766-D401-447C-9116-D0EC249E9BD7}" type="datetimeFigureOut">
              <a:rPr lang="da-DK" smtClean="0"/>
              <a:pPr/>
              <a:t>01.11.2023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CBD84-04AF-44E8-8067-4801710F1351}" type="slidenum">
              <a:rPr lang="da-DK" smtClean="0"/>
              <a:pPr/>
              <a:t>‹nr.›</a:t>
            </a:fld>
            <a:endParaRPr lang="da-DK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2B766-D401-447C-9116-D0EC249E9BD7}" type="datetimeFigureOut">
              <a:rPr lang="da-DK" smtClean="0"/>
              <a:pPr/>
              <a:t>01.11.2023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CBD84-04AF-44E8-8067-4801710F1351}" type="slidenum">
              <a:rPr lang="da-DK" smtClean="0"/>
              <a:pPr/>
              <a:t>‹nr.›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2B766-D401-447C-9116-D0EC249E9BD7}" type="datetimeFigureOut">
              <a:rPr lang="da-DK" smtClean="0"/>
              <a:pPr/>
              <a:t>01.11.2023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CBD84-04AF-44E8-8067-4801710F1351}" type="slidenum">
              <a:rPr lang="da-DK" smtClean="0"/>
              <a:pPr/>
              <a:t>‹nr.›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2B766-D401-447C-9116-D0EC249E9BD7}" type="datetimeFigureOut">
              <a:rPr lang="da-DK" smtClean="0"/>
              <a:pPr/>
              <a:t>01.11.2023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CBD84-04AF-44E8-8067-4801710F1351}" type="slidenum">
              <a:rPr lang="da-DK" smtClean="0"/>
              <a:pPr/>
              <a:t>‹nr.›</a:t>
            </a:fld>
            <a:endParaRPr lang="da-DK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E02B766-D401-447C-9116-D0EC249E9BD7}" type="datetimeFigureOut">
              <a:rPr lang="da-DK" smtClean="0"/>
              <a:pPr/>
              <a:t>01.11.2023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91CBD84-04AF-44E8-8067-4801710F1351}" type="slidenum">
              <a:rPr lang="da-DK" smtClean="0"/>
              <a:pPr/>
              <a:t>‹nr.›</a:t>
            </a:fld>
            <a:endParaRPr lang="da-DK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kU67iq8-UXs&amp;feature=em-share_video_user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nwbPGJMu_A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ndhed.dk/borger/patienthaandbogen/psyke/illustrationer/animationer/depression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ndhed.dk/borger/patienthaandbogen/hjerne-og-nerver/illustrationer/animationer/lumbalpunktur/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uZTDon8vBDA" TargetMode="External"/><Relationship Id="rId2" Type="http://schemas.openxmlformats.org/officeDocument/2006/relationships/hyperlink" Target="https://www.youtube.com/watch?v=XhDjcQkMKIo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denintelligentekrop.dk/artikler/article/den-10-kranienerve--noeglen-til-vores-velbefindende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youtube.com/watch?v=wK3VUQTRIBg&amp;feature=email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kU67iq8-UXs&amp;feature=em-share_video_user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da-DK" dirty="0"/>
              <a:t>Nervesystemet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da-DK" dirty="0"/>
              <a:t>Anatomi og Fysiologi</a:t>
            </a:r>
          </a:p>
          <a:p>
            <a:r>
              <a:rPr lang="da-DK" dirty="0"/>
              <a:t>2012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486150"/>
            <a:ext cx="7848872" cy="3183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501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96"/>
    </mc:Choice>
    <mc:Fallback xmlns="">
      <p:transition spd="slow" advTm="309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bruger vi nervesystemet til?</a:t>
            </a:r>
          </a:p>
        </p:txBody>
      </p:sp>
      <p:pic>
        <p:nvPicPr>
          <p:cNvPr id="4" name="Pladsholder til indhold 3" descr="juledage-8.jpg"/>
          <p:cNvPicPr>
            <a:picLocks noGrp="1" noChangeAspect="1"/>
          </p:cNvPicPr>
          <p:nvPr>
            <p:ph idx="1"/>
          </p:nvPr>
        </p:nvPicPr>
        <p:blipFill>
          <a:blip r:embed="rId3"/>
          <a:srcRect t="-2697" b="-2697"/>
          <a:stretch>
            <a:fillRect/>
          </a:stretch>
        </p:blipFill>
        <p:spPr/>
      </p:pic>
      <p:pic>
        <p:nvPicPr>
          <p:cNvPr id="5" name="Billede 4" descr="question-mark-1019993_192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6200" y="609600"/>
            <a:ext cx="838200" cy="838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br>
              <a:rPr lang="da-DK" dirty="0"/>
            </a:br>
            <a:r>
              <a:rPr lang="da-DK" dirty="0"/>
              <a:t>Nervesystemets funktion: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da-DK" dirty="0"/>
              <a:t>Modtager, samordner og bearbejder impulser samt planlægger og koordinerer handlinger.</a:t>
            </a:r>
          </a:p>
          <a:p>
            <a:pPr>
              <a:buNone/>
            </a:pPr>
            <a:r>
              <a:rPr lang="da-DK" dirty="0"/>
              <a:t> </a:t>
            </a:r>
          </a:p>
          <a:p>
            <a:pPr lvl="1"/>
            <a:r>
              <a:rPr lang="da-DK" sz="2400" dirty="0"/>
              <a:t>Styrer (sammen med vores hormoner) alle kroppens funktioner</a:t>
            </a:r>
          </a:p>
          <a:p>
            <a:pPr lvl="1"/>
            <a:endParaRPr lang="da-DK" sz="2400" dirty="0"/>
          </a:p>
          <a:p>
            <a:pPr lvl="1"/>
            <a:r>
              <a:rPr lang="da-DK" sz="2400" dirty="0"/>
              <a:t>Sørger for at der er ligevægt/balance i vores krop</a:t>
            </a:r>
          </a:p>
          <a:p>
            <a:pPr lvl="1"/>
            <a:endParaRPr lang="da-DK" sz="2400" dirty="0">
              <a:hlinkClick r:id="rId2" tooltip="sammenhæng mellem nervesystem og hormoner"/>
            </a:endParaRPr>
          </a:p>
        </p:txBody>
      </p:sp>
    </p:spTree>
    <p:extLst>
      <p:ext uri="{BB962C8B-B14F-4D97-AF65-F5344CB8AC3E}">
        <p14:creationId xmlns:p14="http://schemas.microsoft.com/office/powerpoint/2010/main" val="4224070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46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2971800"/>
            <a:ext cx="2133600" cy="1340347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Shape 109"/>
          <p:cNvSpPr txBox="1"/>
          <p:nvPr/>
        </p:nvSpPr>
        <p:spPr>
          <a:xfrm>
            <a:off x="381000" y="762000"/>
            <a:ext cx="2449512" cy="21590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1" i="0" u="sng" strike="noStrike" cap="none" dirty="0" err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Ydre</a:t>
            </a:r>
            <a:r>
              <a:rPr lang="en-US" sz="2400" b="1" i="0" u="sng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miljø</a:t>
            </a:r>
            <a:r>
              <a:rPr lang="en-US" sz="2400" b="1" i="0" u="sng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Syn</a:t>
            </a:r>
            <a:endParaRPr lang="en-US" sz="1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Hørelse</a:t>
            </a:r>
            <a:endParaRPr lang="en-US" sz="1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Følesans</a:t>
            </a:r>
            <a:endParaRPr lang="en-US" sz="1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Smag</a:t>
            </a:r>
            <a:endParaRPr lang="en-US" sz="1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Lugt</a:t>
            </a:r>
            <a:endParaRPr lang="en-US" sz="1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Shape 110"/>
          <p:cNvSpPr txBox="1"/>
          <p:nvPr/>
        </p:nvSpPr>
        <p:spPr>
          <a:xfrm>
            <a:off x="3313625" y="1700175"/>
            <a:ext cx="2449500" cy="38163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1" i="0" u="none" strike="noStrike" cap="none" dirty="0" err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Bearbejdning</a:t>
            </a:r>
            <a:r>
              <a:rPr lang="en-US" sz="1800" b="1" i="0" u="none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 err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endParaRPr lang="en-US" sz="1800" b="1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1" i="0" u="none" strike="noStrike" cap="none" dirty="0" err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centralnervesyst</a:t>
            </a:r>
            <a:r>
              <a:rPr lang="en-US" sz="1800" b="1" dirty="0">
                <a:solidFill>
                  <a:srgbClr val="0000FF"/>
                </a:solidFill>
              </a:rPr>
              <a:t>.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via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vores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sanser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sendes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impulser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op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til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hjernen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Reaktionen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på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disse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impulser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kan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enten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være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viljestyret</a:t>
            </a:r>
            <a:r>
              <a:rPr lang="en-US" sz="1800" b="1" dirty="0">
                <a:solidFill>
                  <a:schemeClr val="dk1"/>
                </a:solidFill>
              </a:rPr>
              <a:t> (</a:t>
            </a:r>
            <a:r>
              <a:rPr lang="en-US" sz="1800" b="1" dirty="0" err="1">
                <a:solidFill>
                  <a:schemeClr val="dk1"/>
                </a:solidFill>
              </a:rPr>
              <a:t>somatiske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nervesystem</a:t>
            </a:r>
            <a:r>
              <a:rPr lang="en-US" sz="1800" b="1" dirty="0">
                <a:solidFill>
                  <a:schemeClr val="dk1"/>
                </a:solidFill>
              </a:rPr>
              <a:t>) </a:t>
            </a:r>
            <a:r>
              <a:rPr lang="en-US" sz="1800" b="1" dirty="0" err="1">
                <a:solidFill>
                  <a:schemeClr val="dk1"/>
                </a:solidFill>
              </a:rPr>
              <a:t>eller</a:t>
            </a:r>
            <a:endParaRPr lang="en-US" sz="1800" b="1" dirty="0">
              <a:solidFill>
                <a:schemeClr val="dk1"/>
              </a:solidFill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1" dirty="0" err="1">
                <a:solidFill>
                  <a:schemeClr val="dk1"/>
                </a:solidFill>
              </a:rPr>
              <a:t>autonomt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styret</a:t>
            </a:r>
            <a:endParaRPr lang="en-US" sz="1800" b="1" dirty="0">
              <a:solidFill>
                <a:schemeClr val="dk1"/>
              </a:solidFill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1" dirty="0">
                <a:solidFill>
                  <a:schemeClr val="dk1"/>
                </a:solidFill>
              </a:rPr>
              <a:t>(</a:t>
            </a:r>
            <a:r>
              <a:rPr lang="en-US" sz="1800" b="1" dirty="0" err="1">
                <a:solidFill>
                  <a:schemeClr val="dk1"/>
                </a:solidFill>
              </a:rPr>
              <a:t>autonome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nervesystem</a:t>
            </a:r>
            <a:r>
              <a:rPr lang="en-US" sz="1800" b="1" dirty="0">
                <a:solidFill>
                  <a:schemeClr val="dk1"/>
                </a:solidFill>
              </a:rPr>
              <a:t>)</a:t>
            </a:r>
          </a:p>
        </p:txBody>
      </p:sp>
      <p:sp>
        <p:nvSpPr>
          <p:cNvPr id="111" name="Shape 111"/>
          <p:cNvSpPr txBox="1"/>
          <p:nvPr/>
        </p:nvSpPr>
        <p:spPr>
          <a:xfrm>
            <a:off x="250825" y="4292600"/>
            <a:ext cx="2520950" cy="2376487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1" i="0" strike="noStrike" cap="none" dirty="0" err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Indre</a:t>
            </a:r>
            <a:r>
              <a:rPr lang="en-US" sz="2400" b="1" i="0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strike="noStrike" cap="none" dirty="0" err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miljø</a:t>
            </a:r>
            <a:r>
              <a:rPr lang="en-US" sz="2400" b="1" i="0" strike="noStrike" cap="none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Kropstemperatur</a:t>
            </a:r>
            <a:endParaRPr lang="en-US" sz="1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Blodtryk</a:t>
            </a:r>
            <a:endParaRPr lang="en-US" sz="1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Tankevirksomhed</a:t>
            </a:r>
            <a:endParaRPr lang="en-US" sz="1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Shape 112"/>
          <p:cNvSpPr txBox="1"/>
          <p:nvPr/>
        </p:nvSpPr>
        <p:spPr>
          <a:xfrm>
            <a:off x="6119812" y="1676399"/>
            <a:ext cx="2643188" cy="3804463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Reaktioner</a:t>
            </a:r>
            <a:endParaRPr lang="en-US" sz="2400" b="1" i="0" u="none" strike="noStrike" cap="none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Bevægelse</a:t>
            </a:r>
            <a:endParaRPr lang="en-US" sz="1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Kirtelsekretion</a:t>
            </a:r>
            <a:endParaRPr lang="en-US" sz="1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Fordøjelse</a:t>
            </a:r>
            <a:endParaRPr lang="en-US" sz="1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Vejrtrækning</a:t>
            </a:r>
            <a:endParaRPr lang="en-US" sz="1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Kredsløb</a:t>
            </a:r>
            <a:endParaRPr lang="en-US" sz="1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Udskillelse</a:t>
            </a:r>
            <a:endParaRPr lang="en-US" sz="1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Hukommelse</a:t>
            </a:r>
            <a:endParaRPr lang="en-US" sz="18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Nye tanker</a:t>
            </a:r>
          </a:p>
        </p:txBody>
      </p:sp>
      <p:cxnSp>
        <p:nvCxnSpPr>
          <p:cNvPr id="114" name="Shape 114"/>
          <p:cNvCxnSpPr/>
          <p:nvPr/>
        </p:nvCxnSpPr>
        <p:spPr>
          <a:xfrm>
            <a:off x="2700337" y="1844675"/>
            <a:ext cx="287337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med" len="med"/>
            <a:tailEnd type="none" w="med" len="med"/>
          </a:ln>
        </p:spPr>
      </p:cxnSp>
      <p:cxnSp>
        <p:nvCxnSpPr>
          <p:cNvPr id="115" name="Shape 115"/>
          <p:cNvCxnSpPr/>
          <p:nvPr/>
        </p:nvCxnSpPr>
        <p:spPr>
          <a:xfrm>
            <a:off x="2771775" y="5661025"/>
            <a:ext cx="2159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med" len="med"/>
            <a:tailEnd type="none" w="med" len="med"/>
          </a:ln>
        </p:spPr>
      </p:cxnSp>
      <p:cxnSp>
        <p:nvCxnSpPr>
          <p:cNvPr id="116" name="Shape 116"/>
          <p:cNvCxnSpPr/>
          <p:nvPr/>
        </p:nvCxnSpPr>
        <p:spPr>
          <a:xfrm>
            <a:off x="2987675" y="1844675"/>
            <a:ext cx="0" cy="381635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med" len="med"/>
            <a:tailEnd type="none" w="med" len="med"/>
          </a:ln>
        </p:spPr>
      </p:cxnSp>
      <p:cxnSp>
        <p:nvCxnSpPr>
          <p:cNvPr id="117" name="Shape 117"/>
          <p:cNvCxnSpPr/>
          <p:nvPr/>
        </p:nvCxnSpPr>
        <p:spPr>
          <a:xfrm>
            <a:off x="2987675" y="3141662"/>
            <a:ext cx="144462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med" len="med"/>
            <a:tailEnd type="triangle" w="lg" len="lg"/>
          </a:ln>
        </p:spPr>
      </p:cxnSp>
      <p:cxnSp>
        <p:nvCxnSpPr>
          <p:cNvPr id="118" name="Shape 118"/>
          <p:cNvCxnSpPr/>
          <p:nvPr/>
        </p:nvCxnSpPr>
        <p:spPr>
          <a:xfrm>
            <a:off x="5830875" y="3141662"/>
            <a:ext cx="2889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"/>
            <a:headEnd type="none" w="med" len="med"/>
            <a:tailEnd type="triangle" w="lg" len="lg"/>
          </a:ln>
        </p:spPr>
      </p:cxnSp>
      <p:pic>
        <p:nvPicPr>
          <p:cNvPr id="11" name="Google Shape;135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19800" y="5486400"/>
            <a:ext cx="10668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34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67600" y="5562600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533400"/>
            <a:ext cx="8229600" cy="9906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4000" b="0" i="0" u="none" strike="noStrike" kern="1200" cap="none" spc="-10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Hvordan er nervesystemet opbygget?</a:t>
            </a:r>
            <a:endParaRPr kumimoji="0" lang="da-DK" sz="4000" b="0" i="0" u="none" strike="noStrike" kern="1200" cap="none" spc="-1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Google Shape;22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0" y="1828800"/>
            <a:ext cx="6607225" cy="438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da-DK" dirty="0"/>
              <a:t>Hvordan er nervesystemet opbygget?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Består af 2 celletyper:</a:t>
            </a:r>
          </a:p>
          <a:p>
            <a:endParaRPr lang="da-DK" dirty="0"/>
          </a:p>
          <a:p>
            <a:pPr lvl="1"/>
            <a:r>
              <a:rPr lang="da-DK" dirty="0"/>
              <a:t>Nerveceller</a:t>
            </a:r>
          </a:p>
          <a:p>
            <a:pPr lvl="1"/>
            <a:endParaRPr lang="da-DK" dirty="0"/>
          </a:p>
          <a:p>
            <a:pPr lvl="1"/>
            <a:r>
              <a:rPr lang="da-DK" dirty="0"/>
              <a:t>Gliaceller (som er støtteceller)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936" y="2401813"/>
            <a:ext cx="3971925" cy="363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53" y="4221088"/>
            <a:ext cx="2954044" cy="2226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ktangel 3"/>
          <p:cNvSpPr/>
          <p:nvPr/>
        </p:nvSpPr>
        <p:spPr>
          <a:xfrm>
            <a:off x="683568" y="3789040"/>
            <a:ext cx="2808312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Blod-hjerne barrieren</a:t>
            </a:r>
          </a:p>
        </p:txBody>
      </p:sp>
    </p:spTree>
    <p:extLst>
      <p:ext uri="{BB962C8B-B14F-4D97-AF65-F5344CB8AC3E}">
        <p14:creationId xmlns:p14="http://schemas.microsoft.com/office/powerpoint/2010/main" val="957152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da-DK" sz="3600" dirty="0"/>
              <a:t>Nervecelle – neuron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Har en tynd udløber – akson, nervefiber</a:t>
            </a:r>
          </a:p>
          <a:p>
            <a:r>
              <a:rPr lang="da-DK" dirty="0">
                <a:solidFill>
                  <a:srgbClr val="FF0000"/>
                </a:solidFill>
              </a:rPr>
              <a:t>Leder</a:t>
            </a:r>
            <a:r>
              <a:rPr lang="da-DK" dirty="0"/>
              <a:t> elektriske impulser</a:t>
            </a:r>
          </a:p>
          <a:p>
            <a:r>
              <a:rPr lang="da-DK" dirty="0"/>
              <a:t>Op til 1 m lang</a:t>
            </a:r>
          </a:p>
          <a:p>
            <a:r>
              <a:rPr lang="da-DK" dirty="0"/>
              <a:t>Nervecellen </a:t>
            </a:r>
            <a:r>
              <a:rPr lang="da-DK" dirty="0">
                <a:solidFill>
                  <a:srgbClr val="FF0000"/>
                </a:solidFill>
              </a:rPr>
              <a:t>påvirker målcellen </a:t>
            </a:r>
            <a:r>
              <a:rPr lang="da-DK" dirty="0"/>
              <a:t>(den celle, </a:t>
            </a:r>
            <a:r>
              <a:rPr lang="da-DK" dirty="0" err="1"/>
              <a:t>aksonet</a:t>
            </a:r>
            <a:r>
              <a:rPr lang="da-DK" dirty="0"/>
              <a:t> har kontakt med)</a:t>
            </a:r>
          </a:p>
          <a:p>
            <a:r>
              <a:rPr lang="da-DK" dirty="0"/>
              <a:t>Målcelle kan være – muskelcelle, kirtelceller, nervecelle</a:t>
            </a:r>
          </a:p>
          <a:p>
            <a:r>
              <a:rPr lang="da-DK" dirty="0"/>
              <a:t>Synapser – mellem målcellen og aksonet</a:t>
            </a:r>
          </a:p>
          <a:p>
            <a:r>
              <a:rPr lang="da-DK" dirty="0"/>
              <a:t>Alle aksoner er omgivet af gliaceller</a:t>
            </a:r>
          </a:p>
          <a:p>
            <a:r>
              <a:rPr lang="da-DK" b="1" dirty="0"/>
              <a:t>Kan ikke dele sig</a:t>
            </a:r>
          </a:p>
          <a:p>
            <a:r>
              <a:rPr lang="da-DK" dirty="0"/>
              <a:t>Får energi ved forbrænding af </a:t>
            </a:r>
            <a:r>
              <a:rPr lang="da-DK" b="1" dirty="0"/>
              <a:t>glukose</a:t>
            </a:r>
          </a:p>
        </p:txBody>
      </p:sp>
      <p:pic>
        <p:nvPicPr>
          <p:cNvPr id="4" name="Billede 3" descr="67_nervecelle1524x55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533400"/>
            <a:ext cx="3144281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99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 descr="17945_hjerne-nerveceller1541x1425.jpg"/>
          <p:cNvPicPr>
            <a:picLocks noGrp="1" noChangeAspect="1"/>
          </p:cNvPicPr>
          <p:nvPr>
            <p:ph idx="1"/>
          </p:nvPr>
        </p:nvPicPr>
        <p:blipFill>
          <a:blip r:embed="rId3"/>
          <a:srcRect l="-28024" r="-28024"/>
          <a:stretch>
            <a:fillRect/>
          </a:stretch>
        </p:blipFill>
        <p:spPr>
          <a:xfrm>
            <a:off x="-304800" y="609600"/>
            <a:ext cx="9785350" cy="5798726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boks 1"/>
          <p:cNvSpPr txBox="1"/>
          <p:nvPr/>
        </p:nvSpPr>
        <p:spPr>
          <a:xfrm>
            <a:off x="5791200" y="4038600"/>
            <a:ext cx="2160240" cy="923330"/>
          </a:xfrm>
          <a:prstGeom prst="rect">
            <a:avLst/>
          </a:prstGeom>
          <a:solidFill>
            <a:srgbClr val="FFA728"/>
          </a:solidFill>
        </p:spPr>
        <p:txBody>
          <a:bodyPr wrap="square" rtlCol="0">
            <a:spAutoFit/>
          </a:bodyPr>
          <a:lstStyle/>
          <a:p>
            <a:r>
              <a:rPr lang="da-DK" dirty="0"/>
              <a:t>Hvordan kommer beskeden til og fra nervecellen??</a:t>
            </a:r>
          </a:p>
        </p:txBody>
      </p:sp>
      <p:sp>
        <p:nvSpPr>
          <p:cNvPr id="3" name="Tekstboks 2"/>
          <p:cNvSpPr txBox="1"/>
          <p:nvPr/>
        </p:nvSpPr>
        <p:spPr>
          <a:xfrm>
            <a:off x="381000" y="3733800"/>
            <a:ext cx="40386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En nervecelle (neuron):</a:t>
            </a:r>
          </a:p>
          <a:p>
            <a:pPr marL="342900" indent="-342900">
              <a:buAutoNum type="arabicPeriod"/>
            </a:pPr>
            <a:r>
              <a:rPr lang="da-DK" dirty="0"/>
              <a:t>Cellelegeme = cellekrop = </a:t>
            </a:r>
            <a:r>
              <a:rPr lang="da-DK" dirty="0" err="1"/>
              <a:t>soma</a:t>
            </a:r>
            <a:endParaRPr lang="da-DK" dirty="0"/>
          </a:p>
          <a:p>
            <a:pPr marL="342900" indent="-342900">
              <a:buAutoNum type="arabicPeriod"/>
            </a:pPr>
            <a:r>
              <a:rPr lang="da-DK" dirty="0"/>
              <a:t>Cellekerne  = </a:t>
            </a:r>
            <a:r>
              <a:rPr lang="da-DK" dirty="0" err="1"/>
              <a:t>nucleus</a:t>
            </a:r>
            <a:endParaRPr lang="da-DK" dirty="0"/>
          </a:p>
          <a:p>
            <a:pPr marL="342900" indent="-342900">
              <a:buAutoNum type="arabicPeriod"/>
            </a:pPr>
            <a:r>
              <a:rPr lang="da-DK" dirty="0"/>
              <a:t>Udløbere: dendritter - de korte, tilførende (</a:t>
            </a:r>
            <a:r>
              <a:rPr lang="da-DK" dirty="0" err="1"/>
              <a:t>afferente</a:t>
            </a:r>
            <a:r>
              <a:rPr lang="da-DK" dirty="0"/>
              <a:t>) og ét </a:t>
            </a:r>
            <a:r>
              <a:rPr lang="da-DK" dirty="0" err="1"/>
              <a:t>akson</a:t>
            </a:r>
            <a:r>
              <a:rPr lang="da-DK" dirty="0"/>
              <a:t> - den lange, </a:t>
            </a:r>
            <a:r>
              <a:rPr lang="da-DK" dirty="0" err="1"/>
              <a:t>fraførende</a:t>
            </a:r>
            <a:r>
              <a:rPr lang="da-DK" dirty="0"/>
              <a:t> (</a:t>
            </a:r>
            <a:r>
              <a:rPr lang="da-DK" dirty="0" err="1"/>
              <a:t>efferente</a:t>
            </a:r>
            <a:r>
              <a:rPr lang="da-DK" dirty="0"/>
              <a:t>)</a:t>
            </a:r>
          </a:p>
        </p:txBody>
      </p:sp>
      <p:sp>
        <p:nvSpPr>
          <p:cNvPr id="4" name="Rektangel 3"/>
          <p:cNvSpPr/>
          <p:nvPr/>
        </p:nvSpPr>
        <p:spPr>
          <a:xfrm>
            <a:off x="6112067" y="2996952"/>
            <a:ext cx="23904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da-DK" dirty="0">
                <a:hlinkClick r:id="rId3"/>
              </a:rPr>
              <a:t>https://www.yout </a:t>
            </a:r>
          </a:p>
        </p:txBody>
      </p:sp>
      <p:pic>
        <p:nvPicPr>
          <p:cNvPr id="6" name="Billede 5" descr="67_nervecelle1524x55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838200"/>
            <a:ext cx="5943600" cy="216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604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Shape 2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" y="2514600"/>
            <a:ext cx="7381350" cy="3641678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Shape 211"/>
          <p:cNvSpPr txBox="1"/>
          <p:nvPr/>
        </p:nvSpPr>
        <p:spPr>
          <a:xfrm>
            <a:off x="228600" y="457200"/>
            <a:ext cx="8379900" cy="35685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3600" strike="noStrike" cap="none" dirty="0">
                <a:solidFill>
                  <a:schemeClr val="tx2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To </a:t>
            </a:r>
            <a:r>
              <a:rPr lang="en-US" sz="3600" strike="noStrike" cap="none" dirty="0" err="1">
                <a:solidFill>
                  <a:schemeClr val="tx2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typer</a:t>
            </a:r>
            <a:r>
              <a:rPr lang="en-US" sz="3600" strike="noStrike" cap="none" dirty="0">
                <a:solidFill>
                  <a:schemeClr val="tx2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strike="noStrike" cap="none" dirty="0" err="1">
                <a:solidFill>
                  <a:schemeClr val="tx2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af</a:t>
            </a:r>
            <a:r>
              <a:rPr lang="en-US" sz="3600" strike="noStrike" cap="none" dirty="0">
                <a:solidFill>
                  <a:schemeClr val="tx2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strike="noStrike" cap="none" dirty="0" err="1">
                <a:solidFill>
                  <a:schemeClr val="tx2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nerveforløb</a:t>
            </a:r>
            <a:r>
              <a:rPr lang="en-US" sz="3600" strike="noStrike" cap="none" dirty="0">
                <a:solidFill>
                  <a:schemeClr val="tx2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en-US" sz="2000" b="1" i="1" u="sng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1" i="1" dirty="0">
                <a:solidFill>
                  <a:srgbClr val="FF0000"/>
                </a:solidFill>
              </a:rPr>
              <a:t>	</a:t>
            </a:r>
            <a:endParaRPr lang="en-US" sz="1800" b="1" i="1" dirty="0">
              <a:solidFill>
                <a:schemeClr val="dk1"/>
              </a:solidFill>
            </a:endParaRPr>
          </a:p>
        </p:txBody>
      </p:sp>
      <p:sp>
        <p:nvSpPr>
          <p:cNvPr id="212" name="Shape 212"/>
          <p:cNvSpPr txBox="1"/>
          <p:nvPr/>
        </p:nvSpPr>
        <p:spPr>
          <a:xfrm>
            <a:off x="371875" y="2561100"/>
            <a:ext cx="606900" cy="4296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1800" b="1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1" i="1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1" i="1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1" i="1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1" i="1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1" i="1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1" i="1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1" i="1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1" i="1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1" i="1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1" i="1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1" i="1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1" i="1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US" sz="1800" b="1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</a:p>
        </p:txBody>
      </p:sp>
      <p:sp>
        <p:nvSpPr>
          <p:cNvPr id="2" name="Tekstfelt 1"/>
          <p:cNvSpPr txBox="1"/>
          <p:nvPr/>
        </p:nvSpPr>
        <p:spPr>
          <a:xfrm>
            <a:off x="304800" y="1066800"/>
            <a:ext cx="838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arenR"/>
            </a:pPr>
            <a:r>
              <a:rPr lang="da-DK" sz="2000" b="1" dirty="0"/>
              <a:t>springende impuls: </a:t>
            </a:r>
            <a:r>
              <a:rPr lang="da-DK" sz="2000" dirty="0"/>
              <a:t>F.eks. ved berøring af ild – </a:t>
            </a:r>
            <a:r>
              <a:rPr lang="da-DK" sz="2000" dirty="0" err="1"/>
              <a:t>myelin</a:t>
            </a:r>
            <a:r>
              <a:rPr lang="da-DK" sz="2000" dirty="0"/>
              <a:t> (består af fedtstof og protein) omkring </a:t>
            </a:r>
            <a:r>
              <a:rPr lang="da-DK" sz="2000" dirty="0" err="1"/>
              <a:t>axonet</a:t>
            </a:r>
            <a:endParaRPr lang="da-DK" sz="2000" dirty="0"/>
          </a:p>
          <a:p>
            <a:pPr marL="457200" indent="-457200">
              <a:buAutoNum type="arabicParenR"/>
            </a:pPr>
            <a:r>
              <a:rPr lang="da-DK" sz="2000" b="1" dirty="0"/>
              <a:t> langsom impuls: </a:t>
            </a:r>
            <a:r>
              <a:rPr lang="da-DK" sz="2000" dirty="0"/>
              <a:t>F.eks. Når man slår lilletåen på en dørkarm.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>
            <a:spLocks noGrp="1"/>
          </p:cNvSpPr>
          <p:nvPr>
            <p:ph type="title"/>
          </p:nvPr>
        </p:nvSpPr>
        <p:spPr>
          <a:xfrm>
            <a:off x="228600" y="609600"/>
            <a:ext cx="8229600" cy="777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3600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Synapsen</a:t>
            </a:r>
            <a:r>
              <a:rPr lang="en-US" sz="3600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= </a:t>
            </a:r>
            <a:r>
              <a:rPr lang="en-US" sz="3600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mødet</a:t>
            </a:r>
            <a:r>
              <a:rPr lang="en-US" sz="3600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mellem</a:t>
            </a:r>
            <a:r>
              <a:rPr lang="en-US" sz="3600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to </a:t>
            </a:r>
            <a:r>
              <a:rPr lang="en-US" sz="3600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neuroner</a:t>
            </a:r>
            <a:endParaRPr lang="en-US" sz="3600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kstfelt 1"/>
          <p:cNvSpPr txBox="1"/>
          <p:nvPr/>
        </p:nvSpPr>
        <p:spPr>
          <a:xfrm>
            <a:off x="3491879" y="5581934"/>
            <a:ext cx="51949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hlinkClick r:id="rId3"/>
              </a:rPr>
              <a:t>https://www.sundhed.dk/borger/patienthaandbogen/psyke/illustrationer/animationer/depression/</a:t>
            </a:r>
            <a:endParaRPr lang="da-DK" dirty="0"/>
          </a:p>
          <a:p>
            <a:endParaRPr lang="da-DK" dirty="0"/>
          </a:p>
        </p:txBody>
      </p:sp>
      <p:pic>
        <p:nvPicPr>
          <p:cNvPr id="237" name="Shape 237"/>
          <p:cNvPicPr preferRelativeResize="0"/>
          <p:nvPr/>
        </p:nvPicPr>
        <p:blipFill rotWithShape="1">
          <a:blip r:embed="rId4">
            <a:alphaModFix/>
          </a:blip>
          <a:srcRect l="7782" r="-1661"/>
          <a:stretch/>
        </p:blipFill>
        <p:spPr>
          <a:xfrm>
            <a:off x="228601" y="2286000"/>
            <a:ext cx="3810000" cy="370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Shape 236"/>
          <p:cNvSpPr txBox="1">
            <a:spLocks noGrp="1"/>
          </p:cNvSpPr>
          <p:nvPr>
            <p:ph type="body" idx="2"/>
          </p:nvPr>
        </p:nvSpPr>
        <p:spPr>
          <a:xfrm>
            <a:off x="4114800" y="1260600"/>
            <a:ext cx="5029200" cy="4321334"/>
          </a:xfrm>
          <a:prstGeom prst="rect">
            <a:avLst/>
          </a:prstGeom>
          <a:noFill/>
          <a:ln>
            <a:noFill/>
          </a:ln>
        </p:spPr>
        <p:txBody>
          <a:bodyPr wrap="non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i="0" strike="noStrike" cap="none" dirty="0">
                <a:ea typeface="Arial"/>
                <a:cs typeface="Arial"/>
                <a:sym typeface="Arial"/>
              </a:rPr>
              <a:t>To </a:t>
            </a:r>
            <a:r>
              <a:rPr lang="en-US" sz="2000" i="0" strike="noStrike" cap="none" dirty="0" err="1">
                <a:ea typeface="Arial"/>
                <a:cs typeface="Arial"/>
                <a:sym typeface="Arial"/>
              </a:rPr>
              <a:t>hovedtyper</a:t>
            </a:r>
            <a:r>
              <a:rPr lang="en-US" sz="2000" i="0" strike="noStrike" cap="none" dirty="0">
                <a:ea typeface="Arial"/>
                <a:cs typeface="Arial"/>
                <a:sym typeface="Arial"/>
              </a:rPr>
              <a:t> </a:t>
            </a:r>
            <a:r>
              <a:rPr lang="en-US" sz="2000" i="0" strike="noStrike" cap="none" dirty="0" err="1">
                <a:ea typeface="Arial"/>
                <a:cs typeface="Arial"/>
                <a:sym typeface="Arial"/>
              </a:rPr>
              <a:t>af</a:t>
            </a:r>
            <a:r>
              <a:rPr lang="en-US" sz="2000" i="0" strike="noStrike" cap="none" dirty="0">
                <a:ea typeface="Arial"/>
                <a:cs typeface="Arial"/>
                <a:sym typeface="Arial"/>
              </a:rPr>
              <a:t> </a:t>
            </a:r>
            <a:r>
              <a:rPr lang="en-US" sz="2000" i="0" strike="noStrike" cap="none" dirty="0" err="1">
                <a:ea typeface="Arial"/>
                <a:cs typeface="Arial"/>
                <a:sym typeface="Arial"/>
              </a:rPr>
              <a:t>synapser</a:t>
            </a:r>
            <a:r>
              <a:rPr lang="en-US" sz="2000" i="0" strike="noStrike" cap="none" dirty="0">
                <a:ea typeface="Arial"/>
                <a:cs typeface="Arial"/>
                <a:sym typeface="Arial"/>
              </a:rPr>
              <a:t>: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en-US" sz="2000" i="0" strike="noStrike" cap="none" dirty="0"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i="0" strike="noStrike" cap="none" dirty="0">
                <a:ea typeface="Arial"/>
                <a:cs typeface="Arial"/>
                <a:sym typeface="Arial"/>
              </a:rPr>
              <a:t>   </a:t>
            </a:r>
            <a:r>
              <a:rPr lang="en-US" sz="2000" b="1" i="0" strike="noStrike" cap="none" dirty="0">
                <a:ea typeface="Arial"/>
                <a:cs typeface="Arial"/>
                <a:sym typeface="Arial"/>
              </a:rPr>
              <a:t>1) Den </a:t>
            </a:r>
            <a:r>
              <a:rPr lang="en-US" sz="2000" b="1" i="0" strike="noStrike" cap="none" dirty="0" err="1">
                <a:ea typeface="Arial"/>
                <a:cs typeface="Arial"/>
                <a:sym typeface="Arial"/>
              </a:rPr>
              <a:t>elektriske</a:t>
            </a:r>
            <a:r>
              <a:rPr lang="en-US" sz="2000" b="1" dirty="0">
                <a:ea typeface="Arial"/>
                <a:cs typeface="Arial"/>
                <a:sym typeface="Arial"/>
              </a:rPr>
              <a:t>:</a:t>
            </a:r>
            <a:endParaRPr lang="en-US" sz="2000" b="1" i="0" strike="noStrike" cap="none" dirty="0">
              <a:ea typeface="Arial"/>
              <a:cs typeface="Arial"/>
              <a:sym typeface="Arial"/>
            </a:endParaRPr>
          </a:p>
          <a:p>
            <a:pPr marL="457200" marR="0" lvl="0" indent="-317500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F0000"/>
              </a:buClr>
              <a:buSzPct val="100000"/>
              <a:buNone/>
            </a:pPr>
            <a:r>
              <a:rPr lang="da-DK" sz="2000" dirty="0">
                <a:ea typeface="Arial"/>
                <a:cs typeface="Arial"/>
                <a:sym typeface="Arial"/>
              </a:rPr>
              <a:t>F</a:t>
            </a:r>
            <a:r>
              <a:rPr lang="da-DK" sz="2000" i="0" strike="noStrike" cap="none" dirty="0">
                <a:ea typeface="Arial"/>
                <a:cs typeface="Arial"/>
                <a:sym typeface="Arial"/>
              </a:rPr>
              <a:t>indes</a:t>
            </a:r>
            <a:r>
              <a:rPr lang="en-US" sz="2000" i="0" strike="noStrike" cap="none" dirty="0">
                <a:ea typeface="Arial"/>
                <a:cs typeface="Arial"/>
                <a:sym typeface="Arial"/>
              </a:rPr>
              <a:t> </a:t>
            </a:r>
            <a:r>
              <a:rPr lang="en-US" sz="2000" i="0" strike="noStrike" cap="none" dirty="0" err="1">
                <a:ea typeface="Arial"/>
                <a:cs typeface="Arial"/>
                <a:sym typeface="Arial"/>
              </a:rPr>
              <a:t>i</a:t>
            </a:r>
            <a:r>
              <a:rPr lang="en-US" sz="2000" dirty="0"/>
              <a:t> CNS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hjertemuskulatur</a:t>
            </a:r>
            <a:r>
              <a:rPr lang="en-US" sz="2000" dirty="0"/>
              <a:t>.</a:t>
            </a:r>
          </a:p>
          <a:p>
            <a:pPr marL="342900" marR="0" lvl="0" indent="-342900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i="0" strike="noStrike" cap="none" dirty="0">
                <a:ea typeface="Arial"/>
                <a:cs typeface="Arial"/>
                <a:sym typeface="Arial"/>
              </a:rPr>
              <a:t>  </a:t>
            </a:r>
            <a:r>
              <a:rPr lang="en-US" sz="2000" dirty="0" err="1">
                <a:sym typeface="Arial"/>
              </a:rPr>
              <a:t>V</a:t>
            </a:r>
            <a:r>
              <a:rPr lang="en-US" sz="2000" dirty="0" err="1"/>
              <a:t>ideresender</a:t>
            </a:r>
            <a:r>
              <a:rPr lang="en-US" sz="2000" dirty="0"/>
              <a:t> </a:t>
            </a:r>
            <a:r>
              <a:rPr lang="en-US" sz="2000" dirty="0" err="1"/>
              <a:t>impulsen</a:t>
            </a:r>
            <a:r>
              <a:rPr lang="en-US" sz="2000" dirty="0"/>
              <a:t> </a:t>
            </a:r>
            <a:r>
              <a:rPr lang="en-US" sz="2000" i="0" strike="noStrike" cap="none" dirty="0" err="1">
                <a:ea typeface="Arial"/>
                <a:cs typeface="Arial"/>
                <a:sym typeface="Arial"/>
              </a:rPr>
              <a:t>direkte</a:t>
            </a:r>
            <a:r>
              <a:rPr lang="en-US" sz="2000" i="0" strike="noStrike" cap="none" dirty="0">
                <a:ea typeface="Arial"/>
                <a:cs typeface="Arial"/>
                <a:sym typeface="Arial"/>
              </a:rPr>
              <a:t> </a:t>
            </a:r>
            <a:r>
              <a:rPr lang="en-US" sz="2000" i="0" strike="noStrike" cap="none" dirty="0" err="1">
                <a:ea typeface="Arial"/>
                <a:cs typeface="Arial"/>
                <a:sym typeface="Arial"/>
              </a:rPr>
              <a:t>uden</a:t>
            </a:r>
            <a:r>
              <a:rPr lang="en-US" sz="2000" dirty="0">
                <a:ea typeface="Arial"/>
                <a:cs typeface="Arial"/>
                <a:sym typeface="Arial"/>
              </a:rPr>
              <a:t> </a:t>
            </a:r>
          </a:p>
          <a:p>
            <a:pPr marL="342900" marR="0" lvl="0" indent="-342900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i="0" strike="noStrike" cap="none" dirty="0">
                <a:ea typeface="Arial"/>
                <a:cs typeface="Arial"/>
                <a:sym typeface="Arial"/>
              </a:rPr>
              <a:t>  </a:t>
            </a:r>
            <a:r>
              <a:rPr lang="en-US" sz="2000" i="0" strike="noStrike" cap="none" dirty="0" err="1">
                <a:ea typeface="Arial"/>
                <a:cs typeface="Arial"/>
                <a:sym typeface="Arial"/>
              </a:rPr>
              <a:t>mellemled</a:t>
            </a:r>
            <a:r>
              <a:rPr lang="en-US" sz="2000" i="0" strike="noStrike" cap="none" dirty="0">
                <a:ea typeface="Arial"/>
                <a:cs typeface="Arial"/>
                <a:sym typeface="Arial"/>
              </a:rPr>
              <a:t>.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i="0" u="none" strike="noStrike" cap="none" dirty="0">
                <a:ea typeface="Arial"/>
                <a:cs typeface="Arial"/>
                <a:sym typeface="Arial"/>
              </a:rPr>
              <a:t>	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i="0" u="none" strike="noStrike" cap="none" dirty="0">
                <a:ea typeface="Arial"/>
                <a:cs typeface="Arial"/>
                <a:sym typeface="Arial"/>
              </a:rPr>
              <a:t>   </a:t>
            </a:r>
            <a:r>
              <a:rPr lang="en-US" sz="2000" b="1" dirty="0">
                <a:ea typeface="Arial"/>
                <a:cs typeface="Arial"/>
                <a:sym typeface="Arial"/>
              </a:rPr>
              <a:t>2</a:t>
            </a:r>
            <a:r>
              <a:rPr lang="en-US" sz="2000" b="1" i="0" u="none" strike="noStrike" cap="none" dirty="0">
                <a:ea typeface="Arial"/>
                <a:cs typeface="Arial"/>
                <a:sym typeface="Arial"/>
              </a:rPr>
              <a:t>) </a:t>
            </a:r>
            <a:r>
              <a:rPr lang="en-US" sz="2000" b="1" dirty="0">
                <a:ea typeface="Arial"/>
                <a:cs typeface="Arial"/>
                <a:sym typeface="Arial"/>
              </a:rPr>
              <a:t>D</a:t>
            </a:r>
            <a:r>
              <a:rPr lang="en-US" sz="2000" b="1" i="0" strike="noStrike" cap="none" dirty="0">
                <a:ea typeface="Arial"/>
                <a:cs typeface="Arial"/>
                <a:sym typeface="Arial"/>
              </a:rPr>
              <a:t>en (</a:t>
            </a:r>
            <a:r>
              <a:rPr lang="en-US" sz="2000" b="1" i="0" strike="noStrike" cap="none" dirty="0" err="1">
                <a:ea typeface="Arial"/>
                <a:cs typeface="Arial"/>
                <a:sym typeface="Arial"/>
              </a:rPr>
              <a:t>elektro)kemiske</a:t>
            </a:r>
            <a:r>
              <a:rPr lang="en-US" sz="2000" b="1" i="0" strike="noStrike" cap="none" dirty="0">
                <a:ea typeface="Arial"/>
                <a:cs typeface="Arial"/>
                <a:sym typeface="Arial"/>
              </a:rPr>
              <a:t>:</a:t>
            </a:r>
          </a:p>
          <a:p>
            <a:pPr marL="457200" marR="0" lvl="0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F0000"/>
              </a:buClr>
              <a:buSzPct val="100000"/>
              <a:buNone/>
            </a:pPr>
            <a:r>
              <a:rPr lang="en-US" sz="2000" dirty="0" err="1"/>
              <a:t>Findes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både</a:t>
            </a:r>
            <a:r>
              <a:rPr lang="en-US" sz="2000" dirty="0"/>
              <a:t> CNS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PNS.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i="0" strike="noStrike" cap="none" dirty="0">
                <a:ea typeface="Arial"/>
                <a:cs typeface="Arial"/>
                <a:sym typeface="Arial"/>
              </a:rPr>
              <a:t>  </a:t>
            </a:r>
            <a:r>
              <a:rPr lang="en-US" sz="2000" dirty="0" err="1">
                <a:ea typeface="Arial"/>
                <a:cs typeface="Arial"/>
                <a:sym typeface="Arial"/>
              </a:rPr>
              <a:t>K</a:t>
            </a:r>
            <a:r>
              <a:rPr lang="en-US" sz="2000" i="0" strike="noStrike" cap="none" dirty="0" err="1">
                <a:ea typeface="Arial"/>
                <a:cs typeface="Arial"/>
                <a:sym typeface="Arial"/>
              </a:rPr>
              <a:t>ræver</a:t>
            </a:r>
            <a:r>
              <a:rPr lang="en-US" sz="2000" i="0" strike="noStrike" cap="none" dirty="0">
                <a:ea typeface="Arial"/>
                <a:cs typeface="Arial"/>
                <a:sym typeface="Arial"/>
              </a:rPr>
              <a:t> </a:t>
            </a:r>
            <a:r>
              <a:rPr lang="en-US" sz="2000" i="0" strike="noStrike" cap="none" dirty="0" err="1">
                <a:ea typeface="Arial"/>
                <a:cs typeface="Arial"/>
                <a:sym typeface="Arial"/>
              </a:rPr>
              <a:t>neurotransmittere</a:t>
            </a:r>
            <a:r>
              <a:rPr lang="en-US" sz="2000" i="0" strike="noStrike" cap="none" dirty="0">
                <a:ea typeface="Arial"/>
                <a:cs typeface="Arial"/>
                <a:sym typeface="Arial"/>
              </a:rPr>
              <a:t> - en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dirty="0"/>
              <a:t>  </a:t>
            </a:r>
            <a:r>
              <a:rPr lang="en-US" sz="2000" i="0" strike="noStrike" cap="none" dirty="0" err="1">
                <a:ea typeface="Arial"/>
                <a:cs typeface="Arial"/>
                <a:sym typeface="Arial"/>
              </a:rPr>
              <a:t>slags</a:t>
            </a:r>
            <a:r>
              <a:rPr lang="en-US" sz="2000" i="0" strike="noStrike" cap="none" dirty="0">
                <a:ea typeface="Arial"/>
                <a:cs typeface="Arial"/>
                <a:sym typeface="Arial"/>
              </a:rPr>
              <a:t> </a:t>
            </a:r>
            <a:r>
              <a:rPr lang="en-US" sz="2000" i="0" strike="noStrike" cap="none" dirty="0" err="1">
                <a:ea typeface="Arial"/>
                <a:cs typeface="Arial"/>
                <a:sym typeface="Arial"/>
              </a:rPr>
              <a:t>signalstof</a:t>
            </a:r>
            <a:r>
              <a:rPr lang="en-US" sz="2000" dirty="0"/>
              <a:t> </a:t>
            </a:r>
            <a:r>
              <a:rPr lang="en-US" sz="2000" dirty="0" err="1"/>
              <a:t>der</a:t>
            </a:r>
            <a:r>
              <a:rPr lang="en-US" sz="2000" dirty="0"/>
              <a:t> </a:t>
            </a:r>
            <a:r>
              <a:rPr lang="en-US" sz="2000" dirty="0" err="1"/>
              <a:t>skal</a:t>
            </a:r>
            <a:r>
              <a:rPr lang="en-US" sz="2000" dirty="0"/>
              <a:t> </a:t>
            </a:r>
            <a:r>
              <a:rPr lang="en-US" sz="2000" dirty="0" err="1"/>
              <a:t>til</a:t>
            </a:r>
            <a:r>
              <a:rPr lang="en-US" sz="2000" dirty="0"/>
              <a:t> for at  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dirty="0"/>
              <a:t>  </a:t>
            </a:r>
            <a:r>
              <a:rPr lang="en-US" sz="2000" dirty="0" err="1"/>
              <a:t>videresende</a:t>
            </a:r>
            <a:r>
              <a:rPr lang="en-US" sz="2000" dirty="0"/>
              <a:t> </a:t>
            </a:r>
            <a:r>
              <a:rPr lang="en-US" sz="2000" dirty="0" err="1"/>
              <a:t>impulsen</a:t>
            </a:r>
            <a:endParaRPr lang="en-US" sz="2000" dirty="0"/>
          </a:p>
          <a:p>
            <a:pPr marL="342900" marR="0" lvl="0" indent="-3429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i="0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6707DA-95A3-F043-A80E-11FE11576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rmAutofit/>
          </a:bodyPr>
          <a:lstStyle/>
          <a:p>
            <a:r>
              <a:rPr lang="da-DK" dirty="0"/>
              <a:t>En lille opsummering med hinanden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2DFC88D7-A849-1A4D-828F-D7ED021E1B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00"/>
          <a:stretch/>
        </p:blipFill>
        <p:spPr>
          <a:xfrm>
            <a:off x="2971800" y="792080"/>
            <a:ext cx="5715000" cy="5577840"/>
          </a:xfrm>
          <a:prstGeom prst="rect">
            <a:avLst/>
          </a:prstGeom>
          <a:noFill/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BC08FE9-4249-F24E-ACFB-011B78A0ED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>
            <a:normAutofit/>
          </a:bodyPr>
          <a:lstStyle/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42448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Nervesystemet – anatomisk opbygning 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CNS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a-DK" dirty="0"/>
              <a:t>Placeret centralt</a:t>
            </a:r>
          </a:p>
          <a:p>
            <a:r>
              <a:rPr lang="da-DK" dirty="0"/>
              <a:t>Central styring af alle nerver i kroppen</a:t>
            </a:r>
          </a:p>
          <a:p>
            <a:r>
              <a:rPr lang="da-DK" dirty="0"/>
              <a:t>Storhjerne, lillehjerne, hjernestammen, rygmarven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PNS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da-DK" dirty="0"/>
              <a:t>Perifert placeret</a:t>
            </a:r>
          </a:p>
          <a:p>
            <a:r>
              <a:rPr lang="da-DK" dirty="0"/>
              <a:t>Alle nerver der kommer og går til CNS.</a:t>
            </a:r>
          </a:p>
          <a:p>
            <a:r>
              <a:rPr lang="da-DK" dirty="0"/>
              <a:t>Dvs. alle perifere nerver</a:t>
            </a:r>
          </a:p>
        </p:txBody>
      </p:sp>
    </p:spTree>
    <p:extLst>
      <p:ext uri="{BB962C8B-B14F-4D97-AF65-F5344CB8AC3E}">
        <p14:creationId xmlns:p14="http://schemas.microsoft.com/office/powerpoint/2010/main" val="24218715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80" name="Text Box 4"/>
          <p:cNvSpPr txBox="1">
            <a:spLocks noChangeArrowheads="1"/>
          </p:cNvSpPr>
          <p:nvPr/>
        </p:nvSpPr>
        <p:spPr bwMode="auto">
          <a:xfrm>
            <a:off x="8027988" y="6381750"/>
            <a:ext cx="11160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da-DK" sz="1200">
                <a:latin typeface="Arial" charset="0"/>
                <a:ea typeface="ＭＳ Ｐゴシック" charset="0"/>
              </a:rPr>
              <a:t>Fig. 11.1 </a:t>
            </a:r>
          </a:p>
        </p:txBody>
      </p:sp>
      <p:pic>
        <p:nvPicPr>
          <p:cNvPr id="5" name="Shape 123" descr="3_32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05000" y="685800"/>
            <a:ext cx="2262188" cy="58673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4836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Nervesystemet – fysiologisk opbygning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838200"/>
          </a:xfrm>
        </p:spPr>
        <p:txBody>
          <a:bodyPr anchor="ctr"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da-DK" sz="2162" b="1" dirty="0"/>
              <a:t>Somatiske nervesystem</a:t>
            </a:r>
            <a:endParaRPr lang="da-DK" sz="2162" dirty="0"/>
          </a:p>
          <a:p>
            <a:pPr>
              <a:spcAft>
                <a:spcPts val="600"/>
              </a:spcAft>
            </a:pPr>
            <a:r>
              <a:rPr lang="da-DK" sz="2162" dirty="0"/>
              <a:t>(viljestyret)</a:t>
            </a:r>
            <a:r>
              <a:rPr lang="da-DK" dirty="0"/>
              <a:t>	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da-DK" sz="2162" dirty="0"/>
              <a:t>Består af 2 dele:</a:t>
            </a:r>
          </a:p>
          <a:p>
            <a:r>
              <a:rPr lang="da-DK" sz="2162" b="1" dirty="0"/>
              <a:t>Det motoriske nervesystem:</a:t>
            </a:r>
          </a:p>
          <a:p>
            <a:pPr lvl="1"/>
            <a:r>
              <a:rPr lang="da-DK" dirty="0"/>
              <a:t>Impulser fra hjernen til de tværstribede muskler om f.eks. bevægelse af arm</a:t>
            </a:r>
          </a:p>
          <a:p>
            <a:r>
              <a:rPr lang="da-DK" sz="2162" b="1" dirty="0"/>
              <a:t>Det sensoriske nervesystem:</a:t>
            </a:r>
          </a:p>
          <a:p>
            <a:pPr lvl="1"/>
            <a:r>
              <a:rPr lang="da-DK" dirty="0"/>
              <a:t>Impulser fra sanserne til hjernen.</a:t>
            </a:r>
          </a:p>
          <a:p>
            <a:pPr lvl="1"/>
            <a:r>
              <a:rPr lang="da-DK" dirty="0"/>
              <a:t>Registrerer smerte, tryk, varme, kulde, muskelsammentrækninger</a:t>
            </a:r>
          </a:p>
          <a:p>
            <a:pPr lvl="1"/>
            <a:endParaRPr lang="da-DK" dirty="0"/>
          </a:p>
          <a:p>
            <a:pPr lvl="1"/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754880" y="1600200"/>
            <a:ext cx="3931920" cy="990600"/>
          </a:xfrm>
        </p:spPr>
        <p:txBody>
          <a:bodyPr>
            <a:noAutofit/>
          </a:bodyPr>
          <a:lstStyle/>
          <a:p>
            <a:r>
              <a:rPr lang="da-DK" b="1" dirty="0"/>
              <a:t>Autonome nervesystem </a:t>
            </a:r>
          </a:p>
          <a:p>
            <a:r>
              <a:rPr lang="da-DK" dirty="0"/>
              <a:t>(ikke viljestyret)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8200" y="2438400"/>
            <a:ext cx="4495800" cy="39512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da-DK" sz="2162" dirty="0"/>
              <a:t>Består af 2 dele</a:t>
            </a:r>
          </a:p>
          <a:p>
            <a:r>
              <a:rPr lang="da-DK" sz="2162" b="1" dirty="0"/>
              <a:t>Det sympatiske nervesystem:</a:t>
            </a:r>
          </a:p>
          <a:p>
            <a:pPr lvl="1"/>
            <a:r>
              <a:rPr lang="da-DK" dirty="0"/>
              <a:t>F, F, F</a:t>
            </a:r>
          </a:p>
          <a:p>
            <a:pPr lvl="1"/>
            <a:r>
              <a:rPr lang="da-DK" dirty="0"/>
              <a:t>I anstrengende situationer</a:t>
            </a:r>
          </a:p>
          <a:p>
            <a:pPr lvl="1"/>
            <a:r>
              <a:rPr lang="da-DK" dirty="0"/>
              <a:t>Eksamen, stress, smerte</a:t>
            </a:r>
          </a:p>
          <a:p>
            <a:pPr>
              <a:buNone/>
            </a:pPr>
            <a:endParaRPr lang="da-DK" dirty="0"/>
          </a:p>
          <a:p>
            <a:r>
              <a:rPr lang="da-DK" sz="2000" b="1" dirty="0"/>
              <a:t>Det </a:t>
            </a:r>
            <a:r>
              <a:rPr lang="da-DK" sz="2000" b="1" dirty="0" err="1"/>
              <a:t>parasympatiske</a:t>
            </a:r>
            <a:r>
              <a:rPr lang="da-DK" sz="2000" b="1" dirty="0"/>
              <a:t> nervesystem:</a:t>
            </a:r>
          </a:p>
          <a:p>
            <a:pPr lvl="1"/>
            <a:r>
              <a:rPr lang="da-DK" dirty="0"/>
              <a:t>Fordøjelsen, i hvile</a:t>
            </a:r>
          </a:p>
          <a:p>
            <a:pPr lvl="1"/>
            <a:endParaRPr lang="da-DK" dirty="0"/>
          </a:p>
          <a:p>
            <a:pPr lvl="1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50799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8" y="561389"/>
            <a:ext cx="8963025" cy="61844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045379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685800"/>
          </a:xfrm>
        </p:spPr>
        <p:txBody>
          <a:bodyPr wrap="square">
            <a:normAutofit fontScale="90000"/>
          </a:bodyPr>
          <a:lstStyle/>
          <a:p>
            <a:pPr marL="742950" indent="-742950" algn="ctr"/>
            <a:r>
              <a:rPr lang="da-DK" dirty="0"/>
              <a:t>Resumé med sidemanden</a:t>
            </a:r>
            <a:br>
              <a:rPr lang="da-DK" dirty="0"/>
            </a:br>
            <a:br>
              <a:rPr lang="da-DK" dirty="0"/>
            </a:br>
            <a:endParaRPr lang="da-DK" sz="2800" dirty="0">
              <a:solidFill>
                <a:srgbClr val="4F4B4B"/>
              </a:solidFill>
            </a:endParaRPr>
          </a:p>
        </p:txBody>
      </p:sp>
      <p:sp>
        <p:nvSpPr>
          <p:cNvPr id="4" name="Tekstboks 3"/>
          <p:cNvSpPr txBox="1"/>
          <p:nvPr/>
        </p:nvSpPr>
        <p:spPr>
          <a:xfrm>
            <a:off x="685800" y="1447800"/>
            <a:ext cx="7162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sz="2800" dirty="0">
                <a:solidFill>
                  <a:srgbClr val="4F4B4B"/>
                </a:solidFill>
              </a:rPr>
              <a:t>Hvad er nervesystemets funktion?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800" dirty="0">
                <a:solidFill>
                  <a:srgbClr val="4F4B4B"/>
                </a:solidFill>
              </a:rPr>
              <a:t>Hvordan er en nervecelle opbygget?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800" dirty="0">
                <a:solidFill>
                  <a:srgbClr val="4F4B4B"/>
                </a:solidFill>
              </a:rPr>
              <a:t>Hvad ved du om en </a:t>
            </a:r>
            <a:r>
              <a:rPr lang="da-DK" sz="2800" dirty="0" err="1">
                <a:solidFill>
                  <a:srgbClr val="4F4B4B"/>
                </a:solidFill>
              </a:rPr>
              <a:t>synapse</a:t>
            </a:r>
            <a:r>
              <a:rPr lang="da-DK" sz="2800" dirty="0">
                <a:solidFill>
                  <a:srgbClr val="4F4B4B"/>
                </a:solidFill>
              </a:rPr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800" dirty="0">
                <a:solidFill>
                  <a:srgbClr val="4F4B4B"/>
                </a:solidFill>
              </a:rPr>
              <a:t>Hvad er </a:t>
            </a:r>
            <a:r>
              <a:rPr lang="da-DK" sz="2800" dirty="0" err="1">
                <a:solidFill>
                  <a:srgbClr val="4F4B4B"/>
                </a:solidFill>
              </a:rPr>
              <a:t>myelin</a:t>
            </a:r>
            <a:r>
              <a:rPr lang="da-DK" sz="2800" dirty="0">
                <a:solidFill>
                  <a:srgbClr val="4F4B4B"/>
                </a:solidFill>
              </a:rPr>
              <a:t> og hvad er dets funktion?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800" dirty="0">
                <a:solidFill>
                  <a:srgbClr val="4F4B4B"/>
                </a:solidFill>
              </a:rPr>
              <a:t>Hvad karakteriserer en sensorisk nervebane?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800" dirty="0">
                <a:solidFill>
                  <a:srgbClr val="4F4B4B"/>
                </a:solidFill>
              </a:rPr>
              <a:t>Forklar den anatomiske og fysiologiske </a:t>
            </a:r>
            <a:br>
              <a:rPr lang="da-DK" sz="2800" dirty="0">
                <a:solidFill>
                  <a:srgbClr val="4F4B4B"/>
                </a:solidFill>
              </a:rPr>
            </a:br>
            <a:r>
              <a:rPr lang="da-DK" sz="2800" dirty="0">
                <a:solidFill>
                  <a:srgbClr val="4F4B4B"/>
                </a:solidFill>
              </a:rPr>
              <a:t>opbygning af vores nervesystem.</a:t>
            </a:r>
          </a:p>
          <a:p>
            <a:pPr marL="514350" indent="-514350">
              <a:buFont typeface="+mj-lt"/>
              <a:buAutoNum type="arabicPeriod"/>
            </a:pPr>
            <a:endParaRPr lang="da-DK" sz="2800" dirty="0"/>
          </a:p>
        </p:txBody>
      </p:sp>
      <p:pic>
        <p:nvPicPr>
          <p:cNvPr id="5" name="Billede 4" descr="question-mark-1019993_19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1400" y="533400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8794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Centralnervesystemet CNS</a:t>
            </a:r>
          </a:p>
        </p:txBody>
      </p:sp>
      <p:sp>
        <p:nvSpPr>
          <p:cNvPr id="3" name="Tekstboks 2"/>
          <p:cNvSpPr txBox="1"/>
          <p:nvPr/>
        </p:nvSpPr>
        <p:spPr>
          <a:xfrm>
            <a:off x="4419600" y="2209800"/>
            <a:ext cx="4724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/>
              <a:t>Storhjerne (</a:t>
            </a:r>
            <a:r>
              <a:rPr lang="da-DK" sz="2000" dirty="0" err="1"/>
              <a:t>cerebrum</a:t>
            </a:r>
            <a:r>
              <a:rPr lang="da-DK" sz="2000" dirty="0"/>
              <a:t>)</a:t>
            </a:r>
          </a:p>
          <a:p>
            <a:r>
              <a:rPr lang="da-DK" sz="2000" dirty="0"/>
              <a:t>Lillehjerne (</a:t>
            </a:r>
            <a:r>
              <a:rPr lang="da-DK" sz="2000" dirty="0" err="1"/>
              <a:t>cerebellum</a:t>
            </a:r>
            <a:r>
              <a:rPr lang="da-DK" sz="2000" dirty="0"/>
              <a:t>)</a:t>
            </a:r>
          </a:p>
          <a:p>
            <a:r>
              <a:rPr lang="da-DK" sz="2000" dirty="0"/>
              <a:t>Hjernestammen  (</a:t>
            </a:r>
            <a:r>
              <a:rPr lang="da-DK" sz="2000" dirty="0" err="1"/>
              <a:t>truncus</a:t>
            </a:r>
            <a:r>
              <a:rPr lang="da-DK" sz="2000" dirty="0"/>
              <a:t> </a:t>
            </a:r>
            <a:r>
              <a:rPr lang="da-DK" sz="2000" dirty="0" err="1"/>
              <a:t>encephali</a:t>
            </a:r>
            <a:r>
              <a:rPr lang="da-DK" sz="2000" dirty="0"/>
              <a:t>)</a:t>
            </a:r>
          </a:p>
          <a:p>
            <a:r>
              <a:rPr lang="da-DK" sz="2000" dirty="0"/>
              <a:t>Rygmarven (</a:t>
            </a:r>
            <a:r>
              <a:rPr lang="da-DK" sz="2000" dirty="0" err="1"/>
              <a:t>medulla</a:t>
            </a:r>
            <a:r>
              <a:rPr lang="da-DK" sz="2000" dirty="0"/>
              <a:t> </a:t>
            </a:r>
            <a:r>
              <a:rPr lang="da-DK" sz="2000" dirty="0" err="1"/>
              <a:t>spinalis</a:t>
            </a:r>
            <a:r>
              <a:rPr lang="da-DK" sz="2000" dirty="0"/>
              <a:t>)</a:t>
            </a:r>
          </a:p>
          <a:p>
            <a:endParaRPr lang="da-DK" sz="2000" dirty="0"/>
          </a:p>
        </p:txBody>
      </p:sp>
      <p:pic>
        <p:nvPicPr>
          <p:cNvPr id="4" name="Google Shape;432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00200"/>
            <a:ext cx="4379923" cy="43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432;p51">
            <a:extLst>
              <a:ext uri="{FF2B5EF4-FFF2-40B4-BE49-F238E27FC236}">
                <a16:creationId xmlns:a16="http://schemas.microsoft.com/office/drawing/2014/main" id="{F3693659-7E86-CF46-A14A-0E897073F52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3032" y="2923641"/>
            <a:ext cx="2483768" cy="222991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r>
              <a:rPr lang="da-DK" dirty="0"/>
              <a:t>CNS beskyttes af kraniet, rygsøjlen og  cerebrospinalvæsken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Hjernehinden, </a:t>
            </a:r>
            <a:r>
              <a:rPr lang="da-DK" dirty="0" err="1"/>
              <a:t>meninges</a:t>
            </a:r>
            <a:r>
              <a:rPr lang="da-DK" dirty="0"/>
              <a:t>, er de tre membraner, der omslutter hjernen og rygmarven (3 hinder mellem knoglerne og CNS)</a:t>
            </a:r>
            <a:endParaRPr lang="da-DK" b="1" dirty="0"/>
          </a:p>
          <a:p>
            <a:endParaRPr lang="da-DK" b="1" dirty="0"/>
          </a:p>
          <a:p>
            <a:r>
              <a:rPr lang="da-DK" dirty="0"/>
              <a:t>Funktion af </a:t>
            </a:r>
            <a:r>
              <a:rPr lang="da-DK" dirty="0" err="1"/>
              <a:t>cerebrospinalvæsken</a:t>
            </a:r>
            <a:r>
              <a:rPr lang="da-DK" dirty="0"/>
              <a:t>:</a:t>
            </a:r>
          </a:p>
          <a:p>
            <a:pPr lvl="1"/>
            <a:r>
              <a:rPr lang="da-DK" dirty="0"/>
              <a:t>Transport af næringsstoffer – glukose til hjernen</a:t>
            </a:r>
          </a:p>
          <a:p>
            <a:pPr lvl="1"/>
            <a:r>
              <a:rPr lang="da-DK" dirty="0"/>
              <a:t>Stødabsorberende lag</a:t>
            </a:r>
          </a:p>
          <a:p>
            <a:pPr lvl="1"/>
            <a:r>
              <a:rPr lang="da-DK" dirty="0"/>
              <a:t>CNS flyder i væsken</a:t>
            </a:r>
          </a:p>
          <a:p>
            <a:pPr lvl="1"/>
            <a:r>
              <a:rPr lang="da-DK" dirty="0"/>
              <a:t>Regulerer trykket omkring hjernen</a:t>
            </a:r>
          </a:p>
          <a:p>
            <a:endParaRPr lang="da-DK" dirty="0"/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429522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sites.gads-forlag.dk/resources/internal/file_views/7372/1_Figur%204.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0525" y="517525"/>
            <a:ext cx="8362950" cy="6272213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1187669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HPH+Anatomi+og+fysiologi_mat_1opl_High (1) 3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7993062" cy="622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ktangel 2"/>
          <p:cNvSpPr/>
          <p:nvPr/>
        </p:nvSpPr>
        <p:spPr>
          <a:xfrm>
            <a:off x="1691680" y="486916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dirty="0">
                <a:hlinkClick r:id="rId3"/>
              </a:rPr>
              <a:t>https://</a:t>
            </a:r>
            <a:r>
              <a:rPr lang="da-DK">
                <a:hlinkClick r:id="rId3"/>
              </a:rPr>
              <a:t>www.sundhed.dk/borger/patienthaandbogen/hjerne-og-nerver/illustrationer/animationer/lumbalpunktur/</a:t>
            </a:r>
            <a:endParaRPr lang="da-DK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424037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 anchor="ctr">
            <a:normAutofit/>
          </a:bodyPr>
          <a:lstStyle/>
          <a:p>
            <a:r>
              <a:rPr lang="da-DK" dirty="0"/>
              <a:t>Hjernen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sz="2200"/>
              <a:t>Den grå substans – ligger i hjernebarken – mange nervecellelegemer + </a:t>
            </a:r>
            <a:r>
              <a:rPr lang="da-DK" sz="2200" err="1"/>
              <a:t>synapser</a:t>
            </a:r>
            <a:endParaRPr lang="da-DK" sz="2200"/>
          </a:p>
          <a:p>
            <a:pPr>
              <a:lnSpc>
                <a:spcPct val="90000"/>
              </a:lnSpc>
            </a:pPr>
            <a:r>
              <a:rPr lang="da-DK" sz="2200"/>
              <a:t>Den hvide substans – forbinder områderne med grå substans – mange </a:t>
            </a:r>
            <a:r>
              <a:rPr lang="da-DK" sz="2200" err="1"/>
              <a:t>myelineserede</a:t>
            </a:r>
            <a:r>
              <a:rPr lang="da-DK" sz="2200"/>
              <a:t> </a:t>
            </a:r>
            <a:r>
              <a:rPr lang="da-DK" sz="2200" err="1"/>
              <a:t>aksoner</a:t>
            </a:r>
            <a:endParaRPr lang="da-DK" sz="2200"/>
          </a:p>
          <a:p>
            <a:pPr>
              <a:lnSpc>
                <a:spcPct val="90000"/>
              </a:lnSpc>
              <a:buNone/>
            </a:pPr>
            <a:endParaRPr lang="da-DK" sz="2200"/>
          </a:p>
          <a:p>
            <a:pPr>
              <a:lnSpc>
                <a:spcPct val="90000"/>
              </a:lnSpc>
              <a:buNone/>
            </a:pPr>
            <a:r>
              <a:rPr lang="da-DK" sz="2200">
                <a:hlinkClick r:id="rId2"/>
              </a:rPr>
              <a:t>Peder Lund Madsen om hjernen og hjernens funktioner</a:t>
            </a:r>
            <a:endParaRPr lang="da-DK" sz="2200"/>
          </a:p>
          <a:p>
            <a:pPr>
              <a:lnSpc>
                <a:spcPct val="90000"/>
              </a:lnSpc>
              <a:buNone/>
            </a:pPr>
            <a:r>
              <a:rPr lang="da-DK" sz="2200">
                <a:hlinkClick r:id="rId3"/>
              </a:rPr>
              <a:t>Troels W. Kjær fortæller om hjernen</a:t>
            </a:r>
            <a:endParaRPr lang="da-DK" sz="2200"/>
          </a:p>
          <a:p>
            <a:pPr>
              <a:lnSpc>
                <a:spcPct val="90000"/>
              </a:lnSpc>
            </a:pPr>
            <a:endParaRPr lang="da-DK" sz="220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033B7843-3324-7243-B773-99B012D6D28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093976"/>
            <a:ext cx="4038600" cy="3877056"/>
          </a:xfrm>
          <a:noFill/>
        </p:spPr>
      </p:pic>
    </p:spTree>
    <p:extLst>
      <p:ext uri="{BB962C8B-B14F-4D97-AF65-F5344CB8AC3E}">
        <p14:creationId xmlns:p14="http://schemas.microsoft.com/office/powerpoint/2010/main" val="30043798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Storhjernen har to halvdele, hemisfære</a:t>
            </a:r>
          </a:p>
        </p:txBody>
      </p:sp>
      <p:pic>
        <p:nvPicPr>
          <p:cNvPr id="4" name="Google Shape;495;p59"/>
          <p:cNvPicPr preferRelativeResize="0"/>
          <p:nvPr/>
        </p:nvPicPr>
        <p:blipFill rotWithShape="1">
          <a:blip r:embed="rId3">
            <a:alphaModFix/>
          </a:blip>
          <a:srcRect l="2847" t="1864" b="6341"/>
          <a:stretch/>
        </p:blipFill>
        <p:spPr>
          <a:xfrm>
            <a:off x="990600" y="1524000"/>
            <a:ext cx="7358100" cy="513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 anchor="ctr">
            <a:normAutofit/>
          </a:bodyPr>
          <a:lstStyle/>
          <a:p>
            <a:r>
              <a:rPr lang="da-DK" dirty="0"/>
              <a:t>Storhjernens centre</a:t>
            </a:r>
          </a:p>
        </p:txBody>
      </p:sp>
      <p:pic>
        <p:nvPicPr>
          <p:cNvPr id="6" name="Pladsholder til indhold 5" descr="17962_hjerne-funktionsomraader-uddybet1977x1285 (1)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20615" y="1600200"/>
            <a:ext cx="7502769" cy="4876800"/>
          </a:xfr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37DB9B-4A84-9348-A120-052D72864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ea typeface="Arial"/>
                <a:cs typeface="Arial"/>
                <a:sym typeface="Arial"/>
              </a:rPr>
              <a:t>“</a:t>
            </a:r>
            <a:r>
              <a:rPr lang="en-US" dirty="0" err="1">
                <a:solidFill>
                  <a:srgbClr val="FF0000"/>
                </a:solidFill>
                <a:ea typeface="Arial"/>
                <a:cs typeface="Arial"/>
                <a:sym typeface="Arial"/>
              </a:rPr>
              <a:t>Krybdyrhjernen</a:t>
            </a:r>
            <a:r>
              <a:rPr lang="en-US" dirty="0">
                <a:solidFill>
                  <a:srgbClr val="FF0000"/>
                </a:solidFill>
                <a:ea typeface="Arial"/>
                <a:cs typeface="Arial"/>
                <a:sym typeface="Arial"/>
              </a:rPr>
              <a:t>” = </a:t>
            </a:r>
            <a:r>
              <a:rPr lang="en-US" dirty="0" err="1">
                <a:solidFill>
                  <a:srgbClr val="FF0000"/>
                </a:solidFill>
                <a:ea typeface="Arial"/>
                <a:cs typeface="Arial"/>
                <a:sym typeface="Arial"/>
              </a:rPr>
              <a:t>hjernestammen</a:t>
            </a:r>
            <a:endParaRPr lang="da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B3FBF1E3-637E-4544-B0E7-9BB36E84644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880"/>
            <a:ext cx="4341965" cy="3281484"/>
          </a:xfrm>
          <a:prstGeom prst="rect">
            <a:avLst/>
          </a:prstGeom>
        </p:spPr>
      </p:pic>
      <p:pic>
        <p:nvPicPr>
          <p:cNvPr id="6" name="Google Shape;440;p52">
            <a:extLst>
              <a:ext uri="{FF2B5EF4-FFF2-40B4-BE49-F238E27FC236}">
                <a16:creationId xmlns:a16="http://schemas.microsoft.com/office/drawing/2014/main" id="{909C6631-B53F-404D-A37F-A65C30A6065E}"/>
              </a:ext>
            </a:extLst>
          </p:cNvPr>
          <p:cNvPicPr preferRelativeResize="0">
            <a:picLocks noGrp="1"/>
          </p:cNvPicPr>
          <p:nvPr>
            <p:ph sz="half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4807509" y="1772816"/>
            <a:ext cx="3606800" cy="1498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16183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ladsholder til indhold 2">
            <a:extLst>
              <a:ext uri="{FF2B5EF4-FFF2-40B4-BE49-F238E27FC236}">
                <a16:creationId xmlns:a16="http://schemas.microsoft.com/office/drawing/2014/main" id="{38CC6022-3F5F-FF45-BDE0-FA51938ED40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673352"/>
            <a:ext cx="4392488" cy="2448272"/>
          </a:xfrm>
        </p:spPr>
      </p:pic>
      <p:sp>
        <p:nvSpPr>
          <p:cNvPr id="446" name="Google Shape;446;p53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 spcFirstLastPara="1" lIns="91425" tIns="91425" rIns="91425" bIns="91425" anchor="ctr" anchorCtr="0">
            <a:norm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000"/>
              <a:buFont typeface="Arial"/>
              <a:buNone/>
            </a:pPr>
            <a:r>
              <a:rPr lang="en-US" sz="2800" i="0" u="none" strike="noStrike" cap="none" err="1"/>
              <a:t>Dybe</a:t>
            </a:r>
            <a:r>
              <a:rPr lang="en-US" sz="2800" i="0" u="none" strike="noStrike" cap="none"/>
              <a:t> </a:t>
            </a:r>
            <a:r>
              <a:rPr lang="en-US" sz="2800" i="0" u="none" strike="noStrike" cap="none" err="1"/>
              <a:t>strukturer</a:t>
            </a:r>
            <a:r>
              <a:rPr lang="en-US" sz="2800" i="0" u="none" strike="noStrike" cap="none"/>
              <a:t> </a:t>
            </a:r>
            <a:r>
              <a:rPr lang="en-US" sz="2800" i="0" u="none" strike="noStrike" cap="none" err="1"/>
              <a:t>i</a:t>
            </a:r>
            <a:r>
              <a:rPr lang="en-US" sz="2800" i="0" u="none" strike="noStrike" cap="none"/>
              <a:t> </a:t>
            </a:r>
            <a:r>
              <a:rPr lang="en-US" sz="2800" i="0" u="none" strike="noStrike" cap="none" err="1"/>
              <a:t>hjernen</a:t>
            </a:r>
            <a:r>
              <a:rPr lang="en-US" sz="2800" i="0" u="none" strike="noStrike" cap="none"/>
              <a:t> = </a:t>
            </a:r>
            <a:r>
              <a:rPr lang="en-US" sz="2800" i="0" u="none" strike="noStrike" cap="none" err="1"/>
              <a:t>limbiske</a:t>
            </a:r>
            <a:r>
              <a:rPr lang="en-US" sz="2800" i="0" u="none" strike="noStrike" cap="none"/>
              <a:t> system</a:t>
            </a:r>
            <a:br>
              <a:rPr lang="en-US" sz="2800" i="0" u="none" strike="noStrike" cap="none"/>
            </a:br>
            <a:r>
              <a:rPr lang="en-US" sz="2800" i="0" u="none" strike="noStrike" cap="none"/>
              <a:t>Minder </a:t>
            </a:r>
            <a:r>
              <a:rPr lang="en-US" sz="2800" i="0" u="none" strike="noStrike" cap="none" err="1"/>
              <a:t>og</a:t>
            </a:r>
            <a:r>
              <a:rPr lang="en-US" sz="2800" i="0" u="none" strike="noStrike" cap="none"/>
              <a:t> </a:t>
            </a:r>
            <a:r>
              <a:rPr lang="en-US" sz="2800" i="0" u="none" strike="noStrike" cap="none" err="1"/>
              <a:t>følelser</a:t>
            </a:r>
            <a:endParaRPr lang="en-US" sz="2800"/>
          </a:p>
        </p:txBody>
      </p:sp>
      <p:pic>
        <p:nvPicPr>
          <p:cNvPr id="447" name="Google Shape;447;p53"/>
          <p:cNvPicPr preferRelativeResize="0"/>
          <p:nvPr/>
        </p:nvPicPr>
        <p:blipFill rotWithShape="1">
          <a:blip r:embed="rId4"/>
          <a:srcRect l="17581" r="17581"/>
          <a:stretch/>
        </p:blipFill>
        <p:spPr>
          <a:xfrm>
            <a:off x="457200" y="1673352"/>
            <a:ext cx="4038600" cy="47183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54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 spcFirstLastPara="1" lIns="91425" tIns="91425" rIns="91425" bIns="91425" anchor="ctr" anchorCtr="0">
            <a:norm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000"/>
              <a:buFont typeface="Arial"/>
              <a:buNone/>
            </a:pPr>
            <a:r>
              <a:rPr lang="en-US" i="0" u="none" strike="noStrike" cap="none" err="1"/>
              <a:t>Planlæggeren</a:t>
            </a:r>
            <a:r>
              <a:rPr lang="en-US" i="0" u="none" strike="noStrike" cap="none"/>
              <a:t> = </a:t>
            </a:r>
            <a:r>
              <a:rPr lang="en-US" i="0" u="none" strike="noStrike" cap="none" err="1"/>
              <a:t>hjernebarken</a:t>
            </a:r>
            <a:endParaRPr lang="en-US"/>
          </a:p>
        </p:txBody>
      </p:sp>
      <p:pic>
        <p:nvPicPr>
          <p:cNvPr id="454" name="Google Shape;454;p54"/>
          <p:cNvPicPr preferRelativeResize="0"/>
          <p:nvPr/>
        </p:nvPicPr>
        <p:blipFill rotWithShape="1">
          <a:blip r:embed="rId3"/>
          <a:stretch/>
        </p:blipFill>
        <p:spPr>
          <a:xfrm>
            <a:off x="457200" y="2013204"/>
            <a:ext cx="4038600" cy="403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ladsholder til indhold 5" descr="17962_hjerne-funktionsomraader-uddybet1977x1285 (1).jpg">
            <a:extLst>
              <a:ext uri="{FF2B5EF4-FFF2-40B4-BE49-F238E27FC236}">
                <a16:creationId xmlns:a16="http://schemas.microsoft.com/office/drawing/2014/main" id="{9FAC2C5B-8ECD-704B-A727-31C8B699757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355976" y="2013204"/>
            <a:ext cx="4038600" cy="2624237"/>
          </a:xfr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64"/>
          <p:cNvSpPr txBox="1"/>
          <p:nvPr/>
        </p:nvSpPr>
        <p:spPr>
          <a:xfrm>
            <a:off x="457200" y="533400"/>
            <a:ext cx="7642300" cy="10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000"/>
              <a:buFont typeface="Arial"/>
              <a:buNone/>
            </a:pPr>
            <a:r>
              <a:rPr lang="en-US" sz="3600" i="0" u="none" strike="noStrike" cap="none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Plastisk</a:t>
            </a:r>
            <a:r>
              <a:rPr lang="en-US" sz="3600" i="0" u="none" strike="noStrike" cap="none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3600" i="0" u="none" strike="noStrike" cap="none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hjerne</a:t>
            </a:r>
            <a:r>
              <a:rPr lang="en-US" sz="3600" i="0" u="none" strike="noStrike" cap="none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:</a:t>
            </a:r>
            <a:endParaRPr sz="3600" dirty="0">
              <a:solidFill>
                <a:srgbClr val="FF0000"/>
              </a:solidFill>
              <a:latin typeface="+mj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000"/>
              <a:buFont typeface="Arial"/>
              <a:buNone/>
            </a:pPr>
            <a:r>
              <a:rPr lang="en-US" sz="3600" i="0" u="none" strike="noStrike" cap="none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Hjernen</a:t>
            </a:r>
            <a:r>
              <a:rPr lang="en-US" sz="3600" i="0" u="none" strike="noStrike" cap="none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3600" i="0" u="none" strike="noStrike" cap="none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er</a:t>
            </a:r>
            <a:r>
              <a:rPr lang="en-US" sz="3600" i="0" u="none" strike="noStrike" cap="none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3600" i="0" u="none" strike="noStrike" cap="none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formbar</a:t>
            </a:r>
            <a:r>
              <a:rPr lang="en-US" sz="3600" i="0" u="none" strike="noStrike" cap="none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3600" i="0" u="none" strike="noStrike" cap="none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og</a:t>
            </a:r>
            <a:r>
              <a:rPr lang="en-US" sz="3600" i="0" u="none" strike="noStrike" cap="none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3600" i="0" u="none" strike="noStrike" cap="none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foranderlig</a:t>
            </a:r>
            <a:r>
              <a:rPr lang="en-US" sz="3600" i="0" u="none" strike="noStrike" cap="none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endParaRPr sz="36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551" name="Google Shape;551;p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50045" y="3936500"/>
            <a:ext cx="3180674" cy="238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64" descr="20953011_10155550542721092_6510484695800285878_n.jpg"/>
          <p:cNvPicPr preferRelativeResize="0"/>
          <p:nvPr/>
        </p:nvPicPr>
        <p:blipFill rotWithShape="1">
          <a:blip r:embed="rId4">
            <a:alphaModFix/>
          </a:blip>
          <a:srcRect t="28083" b="28083"/>
          <a:stretch/>
        </p:blipFill>
        <p:spPr>
          <a:xfrm>
            <a:off x="1012300" y="2361044"/>
            <a:ext cx="4191498" cy="2449625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64"/>
          <p:cNvSpPr txBox="1"/>
          <p:nvPr/>
        </p:nvSpPr>
        <p:spPr>
          <a:xfrm>
            <a:off x="4662300" y="5916975"/>
            <a:ext cx="25665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“Lyse hen-imod”</a:t>
            </a:r>
            <a:endParaRPr/>
          </a:p>
        </p:txBody>
      </p:sp>
      <p:sp>
        <p:nvSpPr>
          <p:cNvPr id="554" name="Google Shape;554;p64"/>
          <p:cNvSpPr txBox="1"/>
          <p:nvPr/>
        </p:nvSpPr>
        <p:spPr>
          <a:xfrm>
            <a:off x="998050" y="5118550"/>
            <a:ext cx="28944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“Træde en sti”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spc="-100" baseline="0">
                <a:latin typeface="+mj-lt"/>
                <a:ea typeface="+mj-ea"/>
                <a:cs typeface="+mj-cs"/>
              </a:rPr>
              <a:t>Lillehjernen</a:t>
            </a:r>
          </a:p>
        </p:txBody>
      </p:sp>
      <p:pic>
        <p:nvPicPr>
          <p:cNvPr id="4" name="Google Shape;432;p51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457200" y="2220183"/>
            <a:ext cx="4038600" cy="362464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kstboks 4"/>
          <p:cNvSpPr txBox="1"/>
          <p:nvPr/>
        </p:nvSpPr>
        <p:spPr>
          <a:xfrm>
            <a:off x="4648200" y="1673352"/>
            <a:ext cx="4038600" cy="47183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2800"/>
              <a:t>Balance</a:t>
            </a:r>
          </a:p>
          <a:p>
            <a:pPr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en-US" sz="2800"/>
              <a:t>syns- og høreindtryk kooridineres med muskler og bevægelser</a:t>
            </a:r>
          </a:p>
          <a:p>
            <a:pPr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sz="28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Rygmarven</a:t>
            </a:r>
          </a:p>
        </p:txBody>
      </p:sp>
      <p:pic>
        <p:nvPicPr>
          <p:cNvPr id="4" name="Shape 123" descr="3_32"/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" y="1524000"/>
            <a:ext cx="2057400" cy="495299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kstboks 4"/>
          <p:cNvSpPr txBox="1"/>
          <p:nvPr/>
        </p:nvSpPr>
        <p:spPr>
          <a:xfrm>
            <a:off x="3733800" y="1676400"/>
            <a:ext cx="4876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da-DK" sz="2000" dirty="0"/>
              <a:t>Skaber forbindelse mellem hjernen og spinalnerver.</a:t>
            </a:r>
          </a:p>
          <a:p>
            <a:endParaRPr lang="da-DK" sz="2000" dirty="0"/>
          </a:p>
          <a:p>
            <a:pPr>
              <a:buFont typeface="Arial"/>
              <a:buChar char="•"/>
            </a:pPr>
            <a:r>
              <a:rPr lang="da-DK" sz="2000" dirty="0"/>
              <a:t>Starter inde i den øverste halshvirvel og strækker sig ned til den 2. lændehvirvel.</a:t>
            </a:r>
          </a:p>
          <a:p>
            <a:endParaRPr lang="da-DK" sz="2000" dirty="0"/>
          </a:p>
          <a:p>
            <a:pPr>
              <a:buFont typeface="Arial"/>
              <a:buChar char="•"/>
            </a:pPr>
            <a:r>
              <a:rPr lang="da-DK" sz="2000" dirty="0"/>
              <a:t>Beskyttet i hulrummet inde i rygsøjlen</a:t>
            </a:r>
          </a:p>
        </p:txBody>
      </p:sp>
      <p:pic>
        <p:nvPicPr>
          <p:cNvPr id="6" name="Billede 5" descr="17946_ryg-tvaersnit4025x209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9999" y="4191000"/>
            <a:ext cx="4402465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Repetition - hjernen</a:t>
            </a:r>
          </a:p>
        </p:txBody>
      </p:sp>
      <p:pic>
        <p:nvPicPr>
          <p:cNvPr id="4" name="Pladsholder til indhold 5" descr="17962_hjerne-funktionsomraader-uddybet1977x1285 (1).jpg"/>
          <p:cNvPicPr>
            <a:picLocks noGrp="1" noChangeAspect="1"/>
          </p:cNvPicPr>
          <p:nvPr>
            <p:ph idx="1"/>
          </p:nvPr>
        </p:nvPicPr>
        <p:blipFill>
          <a:blip r:embed="rId2"/>
          <a:srcRect l="-4842" r="-4842"/>
          <a:stretch>
            <a:fillRect/>
          </a:stretch>
        </p:blipFill>
        <p:spPr>
          <a:xfrm>
            <a:off x="457200" y="1600200"/>
            <a:ext cx="8229600" cy="4876800"/>
          </a:xfrm>
        </p:spPr>
      </p:pic>
      <p:sp>
        <p:nvSpPr>
          <p:cNvPr id="5" name="Tekstboks 4"/>
          <p:cNvSpPr txBox="1"/>
          <p:nvPr/>
        </p:nvSpPr>
        <p:spPr>
          <a:xfrm>
            <a:off x="914400" y="1752600"/>
            <a:ext cx="16002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a-DK" dirty="0"/>
          </a:p>
        </p:txBody>
      </p:sp>
      <p:sp>
        <p:nvSpPr>
          <p:cNvPr id="6" name="Tekstboks 5"/>
          <p:cNvSpPr txBox="1"/>
          <p:nvPr/>
        </p:nvSpPr>
        <p:spPr>
          <a:xfrm>
            <a:off x="6400800" y="1828800"/>
            <a:ext cx="16002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a-DK" dirty="0"/>
          </a:p>
        </p:txBody>
      </p:sp>
      <p:sp>
        <p:nvSpPr>
          <p:cNvPr id="7" name="Tekstboks 6"/>
          <p:cNvSpPr txBox="1"/>
          <p:nvPr/>
        </p:nvSpPr>
        <p:spPr>
          <a:xfrm>
            <a:off x="838200" y="3886200"/>
            <a:ext cx="13716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a-DK" dirty="0"/>
          </a:p>
        </p:txBody>
      </p:sp>
      <p:sp>
        <p:nvSpPr>
          <p:cNvPr id="8" name="Tekstboks 7"/>
          <p:cNvSpPr txBox="1"/>
          <p:nvPr/>
        </p:nvSpPr>
        <p:spPr>
          <a:xfrm>
            <a:off x="533400" y="4419600"/>
            <a:ext cx="1828800" cy="1524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a-DK" dirty="0"/>
          </a:p>
        </p:txBody>
      </p:sp>
      <p:sp>
        <p:nvSpPr>
          <p:cNvPr id="9" name="Tekstboks 8"/>
          <p:cNvSpPr txBox="1"/>
          <p:nvPr/>
        </p:nvSpPr>
        <p:spPr>
          <a:xfrm>
            <a:off x="533400" y="3124200"/>
            <a:ext cx="16002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a-DK" dirty="0"/>
          </a:p>
        </p:txBody>
      </p:sp>
      <p:sp>
        <p:nvSpPr>
          <p:cNvPr id="10" name="Tekstboks 9"/>
          <p:cNvSpPr txBox="1"/>
          <p:nvPr/>
        </p:nvSpPr>
        <p:spPr>
          <a:xfrm>
            <a:off x="1219200" y="5257800"/>
            <a:ext cx="16002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a-DK" dirty="0"/>
          </a:p>
        </p:txBody>
      </p:sp>
      <p:sp>
        <p:nvSpPr>
          <p:cNvPr id="11" name="Tekstboks 10"/>
          <p:cNvSpPr txBox="1"/>
          <p:nvPr/>
        </p:nvSpPr>
        <p:spPr>
          <a:xfrm>
            <a:off x="6934200" y="2514600"/>
            <a:ext cx="16002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a-DK" dirty="0"/>
          </a:p>
        </p:txBody>
      </p:sp>
      <p:sp>
        <p:nvSpPr>
          <p:cNvPr id="12" name="Tekstboks 11"/>
          <p:cNvSpPr txBox="1"/>
          <p:nvPr/>
        </p:nvSpPr>
        <p:spPr>
          <a:xfrm>
            <a:off x="7010400" y="3276600"/>
            <a:ext cx="1676400" cy="9906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a-DK" dirty="0"/>
          </a:p>
        </p:txBody>
      </p:sp>
      <p:sp>
        <p:nvSpPr>
          <p:cNvPr id="13" name="Tekstboks 12"/>
          <p:cNvSpPr txBox="1"/>
          <p:nvPr/>
        </p:nvSpPr>
        <p:spPr>
          <a:xfrm>
            <a:off x="6781800" y="5029200"/>
            <a:ext cx="1295400" cy="12192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a-DK" dirty="0"/>
          </a:p>
        </p:txBody>
      </p:sp>
      <p:sp>
        <p:nvSpPr>
          <p:cNvPr id="14" name="Tekstboks 13"/>
          <p:cNvSpPr txBox="1"/>
          <p:nvPr/>
        </p:nvSpPr>
        <p:spPr>
          <a:xfrm>
            <a:off x="6477000" y="5791200"/>
            <a:ext cx="16002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a-DK" dirty="0"/>
          </a:p>
        </p:txBody>
      </p:sp>
      <p:sp>
        <p:nvSpPr>
          <p:cNvPr id="15" name="Tekstboks 14"/>
          <p:cNvSpPr txBox="1"/>
          <p:nvPr/>
        </p:nvSpPr>
        <p:spPr>
          <a:xfrm>
            <a:off x="838200" y="4191000"/>
            <a:ext cx="15240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a-DK" dirty="0"/>
          </a:p>
        </p:txBody>
      </p:sp>
      <p:pic>
        <p:nvPicPr>
          <p:cNvPr id="16" name="Billede 15" descr="question-mark-1019993_19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609600"/>
            <a:ext cx="838200" cy="8382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Repetition - hjernen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752531"/>
          </a:xfrm>
        </p:spPr>
        <p:txBody>
          <a:bodyPr/>
          <a:lstStyle/>
          <a:p>
            <a:pPr marL="731520" lvl="1" indent="-457200">
              <a:buFont typeface="+mj-lt"/>
              <a:buAutoNum type="arabicPeriod"/>
            </a:pPr>
            <a:r>
              <a:rPr lang="da-DK" sz="2000" dirty="0"/>
              <a:t>Hvordan er hjernens lapper placeret og hvad hedder de? </a:t>
            </a:r>
          </a:p>
          <a:p>
            <a:pPr marL="731520" lvl="1" indent="-457200">
              <a:buFont typeface="+mj-lt"/>
              <a:buAutoNum type="arabicPeriod"/>
            </a:pPr>
            <a:r>
              <a:rPr lang="da-DK" sz="2000" dirty="0"/>
              <a:t>Hvor i hjernen bevidstgøres sanseindtryk og hvad kaldes dette sted?</a:t>
            </a:r>
          </a:p>
          <a:p>
            <a:pPr marL="731520" lvl="1" indent="-457200">
              <a:buFont typeface="+mj-lt"/>
              <a:buAutoNum type="arabicPeriod"/>
            </a:pPr>
            <a:r>
              <a:rPr lang="da-DK" sz="2000" dirty="0"/>
              <a:t>Hvilke funktioner er relateret til </a:t>
            </a:r>
            <a:r>
              <a:rPr lang="da-DK" sz="2000" dirty="0" err="1"/>
              <a:t>hypothalamus</a:t>
            </a:r>
            <a:r>
              <a:rPr lang="da-DK" sz="2000" dirty="0"/>
              <a:t>?</a:t>
            </a:r>
          </a:p>
          <a:p>
            <a:pPr marL="731520" lvl="1" indent="-457200">
              <a:buFont typeface="+mj-lt"/>
              <a:buAutoNum type="arabicPeriod"/>
            </a:pPr>
            <a:r>
              <a:rPr lang="da-DK" sz="2000" dirty="0"/>
              <a:t>Hvad er karakteristisk for hhv. hø og ve. hjernehalvdel?</a:t>
            </a:r>
          </a:p>
          <a:p>
            <a:pPr marL="731520" lvl="1" indent="-457200">
              <a:buFont typeface="+mj-lt"/>
              <a:buAutoNum type="arabicPeriod"/>
            </a:pPr>
            <a:r>
              <a:rPr lang="da-DK" sz="2000" dirty="0"/>
              <a:t>Hvilke funktioner har hjernestammen?</a:t>
            </a:r>
          </a:p>
          <a:p>
            <a:pPr marL="731520" lvl="1" indent="-457200">
              <a:buFont typeface="+mj-lt"/>
              <a:buAutoNum type="arabicPeriod"/>
            </a:pPr>
            <a:r>
              <a:rPr lang="da-DK" sz="2000" dirty="0"/>
              <a:t>Hvad hedder det sted som forbinder de to hemisfærer i </a:t>
            </a:r>
            <a:r>
              <a:rPr lang="da-DK" sz="2000" dirty="0" err="1"/>
              <a:t>cerebrum</a:t>
            </a:r>
            <a:r>
              <a:rPr lang="da-DK" sz="2000" dirty="0"/>
              <a:t>?</a:t>
            </a:r>
          </a:p>
          <a:p>
            <a:pPr marL="731520" lvl="1" indent="-457200">
              <a:buFont typeface="+mj-lt"/>
              <a:buAutoNum type="arabicPeriod"/>
            </a:pPr>
            <a:r>
              <a:rPr lang="da-DK" sz="2000" dirty="0"/>
              <a:t>Hvad er den grå og hvide substans et udtryk for og hvordan ligger det placeret i CNS?</a:t>
            </a:r>
          </a:p>
          <a:p>
            <a:pPr lvl="1"/>
            <a:endParaRPr lang="da-DK" sz="2000" dirty="0"/>
          </a:p>
          <a:p>
            <a:pPr lvl="1"/>
            <a:endParaRPr lang="da-DK" sz="2000" dirty="0"/>
          </a:p>
          <a:p>
            <a:pPr lvl="1"/>
            <a:endParaRPr lang="da-DK" sz="2000" dirty="0"/>
          </a:p>
          <a:p>
            <a:pPr lvl="1"/>
            <a:endParaRPr lang="da-DK" sz="2000" dirty="0"/>
          </a:p>
          <a:p>
            <a:pPr lvl="1"/>
            <a:endParaRPr lang="da-DK" dirty="0"/>
          </a:p>
          <a:p>
            <a:pPr lvl="1"/>
            <a:endParaRPr lang="da-DK" dirty="0"/>
          </a:p>
        </p:txBody>
      </p:sp>
      <p:pic>
        <p:nvPicPr>
          <p:cNvPr id="4" name="Billede 3" descr="question-mark-1019993_19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6200" y="609600"/>
            <a:ext cx="8382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8237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 anchor="ctr">
            <a:normAutofit/>
          </a:bodyPr>
          <a:lstStyle/>
          <a:p>
            <a:r>
              <a:rPr lang="da-DK" dirty="0"/>
              <a:t>PNS – det perifere nervesystem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>
            <a:normAutofit/>
          </a:bodyPr>
          <a:lstStyle/>
          <a:p>
            <a:r>
              <a:rPr lang="da-DK" dirty="0"/>
              <a:t>12 par hjernenerver (forbundet til hjernen)</a:t>
            </a:r>
          </a:p>
          <a:p>
            <a:endParaRPr lang="da-DK" dirty="0"/>
          </a:p>
          <a:p>
            <a:r>
              <a:rPr lang="da-DK" dirty="0"/>
              <a:t>31 par spinal nerver (forbundet til rygmarven)</a:t>
            </a:r>
          </a:p>
        </p:txBody>
      </p:sp>
      <p:pic>
        <p:nvPicPr>
          <p:cNvPr id="5" name="Shape 123" descr="3_32">
            <a:extLst>
              <a:ext uri="{FF2B5EF4-FFF2-40B4-BE49-F238E27FC236}">
                <a16:creationId xmlns:a16="http://schemas.microsoft.com/office/drawing/2014/main" id="{0DD02396-9AE2-1449-A5F7-C90A02C77EBE}"/>
              </a:ext>
            </a:extLst>
          </p:cNvPr>
          <p:cNvPicPr preferRelativeResize="0">
            <a:picLocks noGrp="1"/>
          </p:cNvPicPr>
          <p:nvPr>
            <p:ph sz="half" idx="2"/>
          </p:nvPr>
        </p:nvPicPr>
        <p:blipFill rotWithShape="1">
          <a:blip r:embed="rId3"/>
          <a:stretch/>
        </p:blipFill>
        <p:spPr>
          <a:xfrm>
            <a:off x="5806410" y="1673352"/>
            <a:ext cx="1722180" cy="47183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99816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ABDB3FBA-44B4-4123-968E-885B8C121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rmAutofit fontScale="90000"/>
          </a:bodyPr>
          <a:lstStyle/>
          <a:p>
            <a:r>
              <a:rPr lang="en-US" dirty="0"/>
              <a:t>NERVUS VAGUS, </a:t>
            </a:r>
            <a:br>
              <a:rPr lang="en-US" dirty="0"/>
            </a:br>
            <a:r>
              <a:rPr lang="en-US" dirty="0"/>
              <a:t>10. HJERNENERVE</a:t>
            </a:r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05042C16-56BF-6742-A7E1-5F738296B3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280" y="792080"/>
            <a:ext cx="3514039" cy="5577840"/>
          </a:xfrm>
          <a:noFill/>
        </p:spPr>
      </p:pic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506A942A-6325-40FB-862B-40F1A70CF7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>
            <a:normAutofit/>
          </a:bodyPr>
          <a:lstStyle/>
          <a:p>
            <a:r>
              <a:rPr lang="en-US">
                <a:hlinkClick r:id="rId4"/>
              </a:rPr>
              <a:t>https://www.denintelligentekrop.dk/artikler/article/den-10-kranienerve--noeglen-til-vores-velbefindende</a:t>
            </a:r>
            <a:endParaRPr lang="en-US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6253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da-DK" dirty="0">
                <a:solidFill>
                  <a:srgbClr val="A03F2E"/>
                </a:solidFill>
              </a:rPr>
              <a:t>Spinalnerver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Fra rygmarv går spinalnerverødder ud på hver side</a:t>
            </a:r>
          </a:p>
          <a:p>
            <a:pPr lvl="1"/>
            <a:endParaRPr lang="da-DK" dirty="0"/>
          </a:p>
        </p:txBody>
      </p:sp>
      <p:sp>
        <p:nvSpPr>
          <p:cNvPr id="4" name="Oval Callout 3"/>
          <p:cNvSpPr/>
          <p:nvPr/>
        </p:nvSpPr>
        <p:spPr>
          <a:xfrm>
            <a:off x="1295636" y="2634444"/>
            <a:ext cx="7010164" cy="3314836"/>
          </a:xfrm>
          <a:prstGeom prst="wedgeEllipseCallo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da-DK" dirty="0"/>
              <a:t>Cervikal eller halsniveau (C) (8)</a:t>
            </a:r>
          </a:p>
          <a:p>
            <a:pPr lvl="1"/>
            <a:r>
              <a:rPr lang="da-DK" dirty="0"/>
              <a:t>Thorakal eller brystniveau (T) (12)</a:t>
            </a:r>
          </a:p>
          <a:p>
            <a:pPr lvl="1"/>
            <a:r>
              <a:rPr lang="da-DK" dirty="0"/>
              <a:t>Lumbal eller lændeniveau (L) (5)</a:t>
            </a:r>
          </a:p>
          <a:p>
            <a:pPr lvl="1"/>
            <a:r>
              <a:rPr lang="da-DK" dirty="0"/>
              <a:t>Sakral eller korsbensniveau (S) (5)</a:t>
            </a:r>
          </a:p>
          <a:p>
            <a:pPr lvl="1"/>
            <a:r>
              <a:rPr lang="da-DK" dirty="0"/>
              <a:t>Coccygeal eller halebensniveau (Co)(1)</a:t>
            </a:r>
          </a:p>
        </p:txBody>
      </p:sp>
    </p:spTree>
    <p:extLst>
      <p:ext uri="{BB962C8B-B14F-4D97-AF65-F5344CB8AC3E}">
        <p14:creationId xmlns:p14="http://schemas.microsoft.com/office/powerpoint/2010/main" val="42511212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8" name="Text Box 4"/>
          <p:cNvSpPr txBox="1">
            <a:spLocks noChangeArrowheads="1"/>
          </p:cNvSpPr>
          <p:nvPr/>
        </p:nvSpPr>
        <p:spPr bwMode="auto">
          <a:xfrm>
            <a:off x="8027988" y="6381750"/>
            <a:ext cx="11160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da-DK" sz="1200">
                <a:latin typeface="Arial" charset="0"/>
                <a:ea typeface="ＭＳ Ｐゴシック" charset="0"/>
              </a:rPr>
              <a:t>Fig. 11.27 </a:t>
            </a:r>
          </a:p>
        </p:txBody>
      </p:sp>
      <p:pic>
        <p:nvPicPr>
          <p:cNvPr id="10243" name="Picture 5" descr="HPH+Anatomi+og+fysiologi_mat_1opl_High (1) 343_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88020"/>
            <a:ext cx="3533122" cy="4398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Billede 2" descr="Et billede, der indeholder tekst&#10;&#10;Automatisk genereret beskrivelse">
            <a:extLst>
              <a:ext uri="{FF2B5EF4-FFF2-40B4-BE49-F238E27FC236}">
                <a16:creationId xmlns:a16="http://schemas.microsoft.com/office/drawing/2014/main" id="{7BE53BFF-8DE4-9641-89E6-BC7C0A6336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188020"/>
            <a:ext cx="3123696" cy="439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1269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2" name="Text Box 4"/>
          <p:cNvSpPr txBox="1">
            <a:spLocks noChangeArrowheads="1"/>
          </p:cNvSpPr>
          <p:nvPr/>
        </p:nvSpPr>
        <p:spPr bwMode="auto">
          <a:xfrm>
            <a:off x="8027988" y="6381750"/>
            <a:ext cx="11160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da-DK" sz="1200">
                <a:latin typeface="Arial" charset="0"/>
                <a:ea typeface="ＭＳ Ｐゴシック" charset="0"/>
              </a:rPr>
              <a:t>Fig. 11.28 </a:t>
            </a:r>
          </a:p>
        </p:txBody>
      </p:sp>
      <p:pic>
        <p:nvPicPr>
          <p:cNvPr id="11267" name="Picture 5" descr="HPH+Anatomi+og+fysiologi_mat_1opl_High (1) 343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8208963" cy="409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50458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6" name="Text Box 4"/>
          <p:cNvSpPr txBox="1">
            <a:spLocks noChangeArrowheads="1"/>
          </p:cNvSpPr>
          <p:nvPr/>
        </p:nvSpPr>
        <p:spPr bwMode="auto">
          <a:xfrm>
            <a:off x="8027988" y="6381750"/>
            <a:ext cx="11160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da-DK" sz="1200">
                <a:latin typeface="Arial" charset="0"/>
                <a:ea typeface="ＭＳ Ｐゴシック" charset="0"/>
              </a:rPr>
              <a:t>Fig. 11.29 </a:t>
            </a:r>
          </a:p>
        </p:txBody>
      </p:sp>
      <p:pic>
        <p:nvPicPr>
          <p:cNvPr id="12291" name="Picture 5" descr="HPH+Anatomi+og+fysiologi_mat_1opl_High (1) 34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54590"/>
            <a:ext cx="4106862" cy="630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51002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Shape 178"/>
          <p:cNvPicPr preferRelativeResize="0"/>
          <p:nvPr/>
        </p:nvPicPr>
        <p:blipFill rotWithShape="1">
          <a:blip r:embed="rId3">
            <a:alphaModFix/>
          </a:blip>
          <a:srcRect l="331" t="5459" r="22682" b="12642"/>
          <a:stretch/>
        </p:blipFill>
        <p:spPr>
          <a:xfrm>
            <a:off x="3429000" y="4191000"/>
            <a:ext cx="4876800" cy="2452687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Shape 180"/>
          <p:cNvSpPr txBox="1"/>
          <p:nvPr/>
        </p:nvSpPr>
        <p:spPr>
          <a:xfrm>
            <a:off x="0" y="1828800"/>
            <a:ext cx="8801100" cy="157003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u="none" strike="noStrike" cap="none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Nerver</a:t>
            </a:r>
            <a:r>
              <a:rPr lang="en-US" sz="240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400" u="none" strike="noStrike" cap="none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kan</a:t>
            </a:r>
            <a:r>
              <a:rPr lang="en-US" sz="240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400" u="none" strike="noStrike" cap="none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indeholde</a:t>
            </a:r>
            <a:r>
              <a:rPr lang="en-US" sz="240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400" u="none" strike="noStrike" cap="none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flere</a:t>
            </a:r>
            <a:r>
              <a:rPr lang="en-US" sz="240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400" u="none" strike="noStrike" cap="none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axoner</a:t>
            </a:r>
            <a:r>
              <a:rPr lang="en-US" sz="240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400" u="none" strike="noStrike" cap="none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i</a:t>
            </a:r>
            <a:r>
              <a:rPr lang="en-US" sz="240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400" u="none" strike="noStrike" cap="none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ét</a:t>
            </a:r>
            <a:r>
              <a:rPr lang="en-US" sz="240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400" u="none" strike="noStrike" cap="none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bundt</a:t>
            </a:r>
            <a:r>
              <a:rPr lang="en-US" sz="240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, </a:t>
            </a:r>
            <a:r>
              <a:rPr lang="en-US" sz="2400" u="none" strike="noStrike" cap="none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bundterne</a:t>
            </a:r>
            <a:r>
              <a:rPr lang="en-US" sz="240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400" u="none" strike="noStrike" cap="none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ligger</a:t>
            </a:r>
            <a:r>
              <a:rPr lang="en-US" sz="240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side </a:t>
            </a:r>
            <a:r>
              <a:rPr lang="en-US" sz="2400" u="none" strike="noStrike" cap="none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om</a:t>
            </a:r>
            <a:r>
              <a:rPr lang="en-US" sz="240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side, </a:t>
            </a:r>
            <a:r>
              <a:rPr lang="en-US" sz="2400" u="none" strike="noStrike" cap="none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omgivet</a:t>
            </a:r>
            <a:r>
              <a:rPr lang="en-US" sz="240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400" u="none" strike="noStrike" cap="none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af</a:t>
            </a:r>
            <a:r>
              <a:rPr lang="en-US" sz="240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400" u="none" strike="noStrike" cap="none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bindevæv</a:t>
            </a:r>
            <a:r>
              <a:rPr lang="en-US" sz="240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(</a:t>
            </a:r>
            <a:r>
              <a:rPr lang="en-US" sz="2400" u="none" strike="noStrike" cap="none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som</a:t>
            </a:r>
            <a:r>
              <a:rPr lang="en-US" sz="240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400" u="none" strike="noStrike" cap="none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elektriske</a:t>
            </a:r>
            <a:r>
              <a:rPr lang="en-US" sz="240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400" u="none" strike="noStrike" cap="none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ledninger</a:t>
            </a:r>
            <a:r>
              <a:rPr lang="en-US" sz="240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400" u="none" strike="noStrike" cap="none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i</a:t>
            </a:r>
            <a:r>
              <a:rPr lang="en-US" sz="240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et </a:t>
            </a:r>
            <a:r>
              <a:rPr lang="en-US" sz="2400" u="none" strike="noStrike" cap="none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kabel</a:t>
            </a:r>
            <a:r>
              <a:rPr lang="en-US" sz="240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):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u="none" strike="noStrike" cap="none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Nerverceller</a:t>
            </a:r>
            <a:r>
              <a:rPr lang="en-US" sz="240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400" u="none" strike="noStrike" cap="none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er</a:t>
            </a:r>
            <a:r>
              <a:rPr lang="en-US" sz="240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400" u="none" strike="noStrike" cap="none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ensrettede</a:t>
            </a:r>
            <a:r>
              <a:rPr lang="en-US" sz="240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-  </a:t>
            </a:r>
            <a:r>
              <a:rPr lang="en-US" sz="2400" u="none" strike="noStrike" cap="none" dirty="0" err="1">
                <a:solidFill>
                  <a:srgbClr val="FF0000"/>
                </a:solidFill>
                <a:ea typeface="Arial"/>
                <a:cs typeface="Arial"/>
                <a:sym typeface="Arial"/>
              </a:rPr>
              <a:t>sensoriske</a:t>
            </a:r>
            <a:r>
              <a:rPr lang="en-US" sz="2400" u="none" strike="noStrike" cap="none" dirty="0">
                <a:solidFill>
                  <a:srgbClr val="FF0000"/>
                </a:solidFill>
                <a:ea typeface="Arial"/>
                <a:cs typeface="Arial"/>
                <a:sym typeface="Arial"/>
              </a:rPr>
              <a:t> (</a:t>
            </a:r>
            <a:r>
              <a:rPr lang="en-US" sz="2400" u="none" strike="noStrike" cap="none" dirty="0" err="1">
                <a:solidFill>
                  <a:srgbClr val="FF0000"/>
                </a:solidFill>
                <a:ea typeface="Arial"/>
                <a:cs typeface="Arial"/>
                <a:sym typeface="Arial"/>
              </a:rPr>
              <a:t>afferente</a:t>
            </a:r>
            <a:r>
              <a:rPr lang="en-US" sz="2400" u="none" strike="noStrike" cap="none" dirty="0">
                <a:solidFill>
                  <a:srgbClr val="FF0000"/>
                </a:solidFill>
                <a:ea typeface="Arial"/>
                <a:cs typeface="Arial"/>
                <a:sym typeface="Arial"/>
              </a:rPr>
              <a:t>) </a:t>
            </a:r>
            <a:r>
              <a:rPr lang="en-US" sz="2400" u="none" strike="noStrike" cap="none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nerver</a:t>
            </a:r>
            <a:r>
              <a:rPr lang="en-US" sz="240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400" u="none" strike="noStrike" cap="none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gående</a:t>
            </a:r>
            <a:r>
              <a:rPr lang="en-US" sz="240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400" u="none" strike="noStrike" cap="none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udefra</a:t>
            </a:r>
            <a:r>
              <a:rPr lang="en-US" sz="240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400" u="none" strike="noStrike" cap="none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og</a:t>
            </a:r>
            <a:r>
              <a:rPr lang="en-US" sz="240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400" u="none" strike="noStrike" cap="none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ind</a:t>
            </a:r>
            <a:endParaRPr lang="en-US" sz="2400" u="none" strike="noStrike" cap="none" dirty="0">
              <a:solidFill>
                <a:schemeClr val="dk1"/>
              </a:solidFill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- </a:t>
            </a:r>
            <a:r>
              <a:rPr lang="en-US" sz="2400" u="none" strike="noStrike" cap="none" dirty="0" err="1">
                <a:solidFill>
                  <a:srgbClr val="FF0000"/>
                </a:solidFill>
                <a:ea typeface="Arial"/>
                <a:cs typeface="Arial"/>
                <a:sym typeface="Arial"/>
              </a:rPr>
              <a:t>motoriske</a:t>
            </a:r>
            <a:r>
              <a:rPr lang="en-US" sz="2400" u="none" strike="noStrike" cap="none" dirty="0">
                <a:solidFill>
                  <a:srgbClr val="FF0000"/>
                </a:solidFill>
                <a:ea typeface="Arial"/>
                <a:cs typeface="Arial"/>
                <a:sym typeface="Arial"/>
              </a:rPr>
              <a:t> (</a:t>
            </a:r>
            <a:r>
              <a:rPr lang="en-US" sz="2400" u="none" strike="noStrike" cap="none" dirty="0" err="1">
                <a:solidFill>
                  <a:srgbClr val="FF0000"/>
                </a:solidFill>
                <a:ea typeface="Arial"/>
                <a:cs typeface="Arial"/>
                <a:sym typeface="Arial"/>
              </a:rPr>
              <a:t>efferente</a:t>
            </a:r>
            <a:r>
              <a:rPr lang="en-US" sz="2400" u="none" strike="noStrike" cap="none" dirty="0">
                <a:solidFill>
                  <a:srgbClr val="FF0000"/>
                </a:solidFill>
                <a:ea typeface="Arial"/>
                <a:cs typeface="Arial"/>
                <a:sym typeface="Arial"/>
              </a:rPr>
              <a:t>) </a:t>
            </a:r>
            <a:r>
              <a:rPr lang="en-US" sz="2400" u="none" strike="noStrike" cap="none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nerver</a:t>
            </a:r>
            <a:r>
              <a:rPr lang="en-US" sz="240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400" u="none" strike="noStrike" cap="none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gående</a:t>
            </a:r>
            <a:r>
              <a:rPr lang="en-US" sz="240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400" u="none" strike="noStrike" cap="none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indefra</a:t>
            </a:r>
            <a:r>
              <a:rPr lang="en-US" sz="240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400" u="none" strike="noStrike" cap="none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og</a:t>
            </a:r>
            <a:r>
              <a:rPr lang="en-US" sz="240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400" u="none" strike="noStrike" cap="none" dirty="0" err="1">
                <a:solidFill>
                  <a:schemeClr val="dk1"/>
                </a:solidFill>
                <a:ea typeface="Arial"/>
                <a:cs typeface="Arial"/>
                <a:sym typeface="Arial"/>
              </a:rPr>
              <a:t>ud</a:t>
            </a:r>
            <a:r>
              <a:rPr lang="en-US" sz="2400" u="none" strike="noStrike" cap="none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</a:t>
            </a:r>
          </a:p>
        </p:txBody>
      </p:sp>
      <p:sp>
        <p:nvSpPr>
          <p:cNvPr id="187" name="Shape 187"/>
          <p:cNvSpPr txBox="1"/>
          <p:nvPr/>
        </p:nvSpPr>
        <p:spPr>
          <a:xfrm>
            <a:off x="152400" y="609600"/>
            <a:ext cx="8359775" cy="368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"/>
              <a:buNone/>
            </a:pPr>
            <a:r>
              <a:rPr lang="en-US" sz="3600" strike="noStrike" cap="none" dirty="0" err="1">
                <a:solidFill>
                  <a:srgbClr val="A03F2E"/>
                </a:solidFill>
                <a:latin typeface="Arial"/>
                <a:ea typeface="Arial"/>
                <a:cs typeface="Arial"/>
                <a:sym typeface="Arial"/>
              </a:rPr>
              <a:t>Nervevævets</a:t>
            </a:r>
            <a:r>
              <a:rPr lang="en-US" sz="3600" strike="noStrike" cap="none" dirty="0">
                <a:solidFill>
                  <a:srgbClr val="A03F2E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strike="noStrike" cap="none" dirty="0" err="1">
                <a:solidFill>
                  <a:srgbClr val="A03F2E"/>
                </a:solidFill>
                <a:latin typeface="Arial"/>
                <a:ea typeface="Arial"/>
                <a:cs typeface="Arial"/>
                <a:sym typeface="Arial"/>
              </a:rPr>
              <a:t>opbygning</a:t>
            </a:r>
            <a:r>
              <a:rPr lang="en-US" sz="3600" strike="noStrike" cap="none" dirty="0">
                <a:solidFill>
                  <a:srgbClr val="A03F2E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strike="noStrike" cap="none" dirty="0" err="1">
                <a:solidFill>
                  <a:srgbClr val="A03F2E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3600" strike="noStrike" cap="none" dirty="0">
                <a:solidFill>
                  <a:srgbClr val="A03F2E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strike="noStrike" cap="none" dirty="0" err="1">
                <a:solidFill>
                  <a:srgbClr val="A03F2E"/>
                </a:solidFill>
                <a:latin typeface="Arial"/>
                <a:ea typeface="Arial"/>
                <a:cs typeface="Arial"/>
                <a:sym typeface="Arial"/>
              </a:rPr>
              <a:t>motoriske</a:t>
            </a:r>
            <a:r>
              <a:rPr lang="en-US" sz="3600" strike="noStrike" cap="none" dirty="0">
                <a:solidFill>
                  <a:srgbClr val="A03F2E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strike="noStrike" cap="none" dirty="0" err="1">
                <a:solidFill>
                  <a:srgbClr val="A03F2E"/>
                </a:solidFill>
                <a:latin typeface="Arial"/>
                <a:ea typeface="Arial"/>
                <a:cs typeface="Arial"/>
                <a:sym typeface="Arial"/>
              </a:rPr>
              <a:t>og</a:t>
            </a:r>
            <a:r>
              <a:rPr lang="en-US" sz="3600" strike="noStrike" cap="none" dirty="0">
                <a:solidFill>
                  <a:srgbClr val="A03F2E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strike="noStrike" cap="none" dirty="0" err="1">
                <a:solidFill>
                  <a:srgbClr val="A03F2E"/>
                </a:solidFill>
                <a:latin typeface="Arial"/>
                <a:ea typeface="Arial"/>
                <a:cs typeface="Arial"/>
                <a:sym typeface="Arial"/>
              </a:rPr>
              <a:t>sensoriske</a:t>
            </a:r>
            <a:r>
              <a:rPr lang="en-US" sz="3600" strike="noStrike" cap="none" dirty="0">
                <a:solidFill>
                  <a:srgbClr val="A03F2E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strike="noStrike" cap="none" dirty="0" err="1">
                <a:solidFill>
                  <a:srgbClr val="A03F2E"/>
                </a:solidFill>
                <a:latin typeface="Arial"/>
                <a:ea typeface="Arial"/>
                <a:cs typeface="Arial"/>
                <a:sym typeface="Arial"/>
              </a:rPr>
              <a:t>nerver</a:t>
            </a:r>
            <a:r>
              <a:rPr lang="en-US" sz="3600" strike="noStrike" cap="none" dirty="0">
                <a:solidFill>
                  <a:srgbClr val="A03F2E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188" name="Shape 188"/>
          <p:cNvSpPr txBox="1"/>
          <p:nvPr/>
        </p:nvSpPr>
        <p:spPr>
          <a:xfrm>
            <a:off x="3276600" y="6437312"/>
            <a:ext cx="1822450" cy="23018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900" b="1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Gliaceller</a:t>
            </a:r>
          </a:p>
        </p:txBody>
      </p:sp>
      <p:pic>
        <p:nvPicPr>
          <p:cNvPr id="189" name="Shape 18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4800" y="4191000"/>
            <a:ext cx="2301875" cy="246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da-DK" dirty="0">
                <a:solidFill>
                  <a:srgbClr val="A03F2E"/>
                </a:solidFill>
              </a:rPr>
              <a:t>Reflekser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Automatisk og ubevidst regulering</a:t>
            </a:r>
          </a:p>
          <a:p>
            <a:r>
              <a:rPr lang="da-DK" dirty="0"/>
              <a:t>Udløses når bestemte sanse-</a:t>
            </a:r>
          </a:p>
          <a:p>
            <a:pPr marL="0" indent="0">
              <a:buNone/>
            </a:pPr>
            <a:r>
              <a:rPr lang="da-DK" dirty="0"/>
              <a:t>celler stimuleres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Refleksbue:</a:t>
            </a:r>
          </a:p>
          <a:p>
            <a:pPr lvl="1"/>
            <a:r>
              <a:rPr lang="da-DK" dirty="0"/>
              <a:t>Sanseceller</a:t>
            </a:r>
          </a:p>
          <a:p>
            <a:pPr lvl="1"/>
            <a:r>
              <a:rPr lang="da-DK" dirty="0"/>
              <a:t>Sensoriske nervefibre</a:t>
            </a:r>
          </a:p>
          <a:p>
            <a:pPr lvl="1"/>
            <a:r>
              <a:rPr lang="da-DK" dirty="0"/>
              <a:t>Koordinerede centre i rygmarv/hjerne</a:t>
            </a:r>
          </a:p>
          <a:p>
            <a:pPr lvl="1"/>
            <a:r>
              <a:rPr lang="da-DK" dirty="0"/>
              <a:t>Motoriske nervefibre</a:t>
            </a:r>
          </a:p>
          <a:p>
            <a:pPr lvl="1"/>
            <a:r>
              <a:rPr lang="da-DK" dirty="0"/>
              <a:t>Muskel/kirtel celler</a:t>
            </a:r>
          </a:p>
          <a:p>
            <a:pPr lvl="1"/>
            <a:endParaRPr lang="da-DK" dirty="0"/>
          </a:p>
          <a:p>
            <a:pPr lvl="1"/>
            <a:r>
              <a:rPr lang="da-DK" dirty="0"/>
              <a:t>Autonome og somatiske reflekser (stræk og tilbagetrækning)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628800"/>
            <a:ext cx="3362325" cy="323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30213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663" y="807509"/>
            <a:ext cx="6940674" cy="5179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ktangel 1"/>
          <p:cNvSpPr/>
          <p:nvPr/>
        </p:nvSpPr>
        <p:spPr>
          <a:xfrm>
            <a:off x="3264591" y="3244334"/>
            <a:ext cx="2614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b="1" u="sng" dirty="0">
                <a:hlinkClick r:id="rId4"/>
              </a:rPr>
              <a:t>Nerves and Pain Sensors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446715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A03F2E"/>
                </a:solidFill>
              </a:rPr>
              <a:t>Smertefysiologi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Termisk påvirkning (kulde og varme)</a:t>
            </a:r>
          </a:p>
          <a:p>
            <a:endParaRPr lang="da-DK" dirty="0"/>
          </a:p>
          <a:p>
            <a:r>
              <a:rPr lang="da-DK" dirty="0"/>
              <a:t>Mekanisk påvirkning (slag og stræk)</a:t>
            </a:r>
          </a:p>
          <a:p>
            <a:endParaRPr lang="da-DK" dirty="0"/>
          </a:p>
          <a:p>
            <a:r>
              <a:rPr lang="da-DK" dirty="0"/>
              <a:t>Kemisk påvirkning (ioner og molekyler)</a:t>
            </a:r>
          </a:p>
          <a:p>
            <a:endParaRPr lang="da-DK" dirty="0"/>
          </a:p>
          <a:p>
            <a:r>
              <a:rPr lang="da-DK" dirty="0"/>
              <a:t>Smerteporten</a:t>
            </a:r>
          </a:p>
          <a:p>
            <a:pPr lvl="1"/>
            <a:r>
              <a:rPr lang="da-DK" dirty="0"/>
              <a:t>Sensorisk impulser føles gennem rygmarven på samme sted/tid (f.eks. Tryk, berøring, smerte, varme, kulde)</a:t>
            </a:r>
          </a:p>
          <a:p>
            <a:pPr lvl="1"/>
            <a:r>
              <a:rPr lang="da-DK" dirty="0"/>
              <a:t>Se side 359</a:t>
            </a:r>
          </a:p>
        </p:txBody>
      </p:sp>
      <p:pic>
        <p:nvPicPr>
          <p:cNvPr id="4" name="Picture 4" descr="http://thekillerj.files.wordpress.com/2010/04/hot-stove.jpg?w=300&amp;h=3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620688"/>
            <a:ext cx="2857500" cy="2776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89592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8" name="Text Box 4"/>
          <p:cNvSpPr txBox="1">
            <a:spLocks noChangeArrowheads="1"/>
          </p:cNvSpPr>
          <p:nvPr/>
        </p:nvSpPr>
        <p:spPr bwMode="auto">
          <a:xfrm>
            <a:off x="8027988" y="6381750"/>
            <a:ext cx="11160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da-DK" sz="1200">
                <a:latin typeface="Arial" charset="0"/>
                <a:ea typeface="ＭＳ Ｐゴシック" charset="0"/>
              </a:rPr>
              <a:t>Fig. 11.33 </a:t>
            </a:r>
          </a:p>
        </p:txBody>
      </p:sp>
      <p:pic>
        <p:nvPicPr>
          <p:cNvPr id="15363" name="Picture 5" descr="HPH+Anatomi+og+fysiologi_mat_1opl_High (1) 34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77813"/>
            <a:ext cx="7848600" cy="602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59440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Det autonome nervesystem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Stimuleres af sanseindtryk og receptorer (både udefra og indefra kommende)</a:t>
            </a:r>
          </a:p>
          <a:p>
            <a:endParaRPr lang="da-DK" dirty="0"/>
          </a:p>
          <a:p>
            <a:endParaRPr lang="da-DK" dirty="0"/>
          </a:p>
        </p:txBody>
      </p:sp>
      <p:pic>
        <p:nvPicPr>
          <p:cNvPr id="4" name="Billede 3" descr="434327.8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2501438"/>
            <a:ext cx="6385298" cy="420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0631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8" name="Text Box 4"/>
          <p:cNvSpPr txBox="1">
            <a:spLocks noChangeArrowheads="1"/>
          </p:cNvSpPr>
          <p:nvPr/>
        </p:nvSpPr>
        <p:spPr bwMode="auto">
          <a:xfrm>
            <a:off x="8027988" y="6381750"/>
            <a:ext cx="11160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da-DK" sz="1200">
                <a:latin typeface="Arial" charset="0"/>
                <a:ea typeface="ＭＳ Ｐゴシック" charset="0"/>
              </a:rPr>
              <a:t>Fig. 11.38 </a:t>
            </a:r>
          </a:p>
        </p:txBody>
      </p:sp>
      <p:pic>
        <p:nvPicPr>
          <p:cNvPr id="21507" name="Picture 5" descr="HPH+Anatomi+og+fysiologi_mat_1opl_High (1) 35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135" y="987214"/>
            <a:ext cx="3837929" cy="4883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Billede 2" descr="Et billede, der indeholder tekst&#10;&#10;Automatisk genereret beskrivelse">
            <a:extLst>
              <a:ext uri="{FF2B5EF4-FFF2-40B4-BE49-F238E27FC236}">
                <a16:creationId xmlns:a16="http://schemas.microsoft.com/office/drawing/2014/main" id="{B8BB95B1-9846-934F-821C-8AFDD9EC80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891" y="571986"/>
            <a:ext cx="2737974" cy="581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2992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HPH+Anatomi+og+fysiologi_mat_1opl_High (1) 35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04813"/>
            <a:ext cx="4837137" cy="617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9317" name="Text Box 5"/>
          <p:cNvSpPr txBox="1">
            <a:spLocks noChangeArrowheads="1"/>
          </p:cNvSpPr>
          <p:nvPr/>
        </p:nvSpPr>
        <p:spPr bwMode="auto">
          <a:xfrm>
            <a:off x="7812088" y="6308725"/>
            <a:ext cx="13319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da-DK" sz="1200">
                <a:latin typeface="Arial" charset="0"/>
                <a:ea typeface="ＭＳ Ｐゴシック" charset="0"/>
              </a:rPr>
              <a:t>Fig. 11.40 </a:t>
            </a:r>
          </a:p>
        </p:txBody>
      </p:sp>
    </p:spTree>
    <p:extLst>
      <p:ext uri="{BB962C8B-B14F-4D97-AF65-F5344CB8AC3E}">
        <p14:creationId xmlns:p14="http://schemas.microsoft.com/office/powerpoint/2010/main" val="35891160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br>
              <a:rPr lang="da-DK" dirty="0"/>
            </a:br>
            <a:r>
              <a:rPr lang="da-DK" dirty="0"/>
              <a:t>REPETITITION: </a:t>
            </a:r>
            <a:br>
              <a:rPr lang="da-DK" dirty="0"/>
            </a:br>
            <a:r>
              <a:rPr lang="da-DK" dirty="0"/>
              <a:t>Nervesystemets funktion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da-DK" dirty="0"/>
              <a:t>Modtager, samordner og bearbejder impulser samt planlægger og koordinerer handlinger.</a:t>
            </a:r>
          </a:p>
          <a:p>
            <a:pPr>
              <a:buNone/>
            </a:pPr>
            <a:r>
              <a:rPr lang="da-DK" dirty="0"/>
              <a:t> </a:t>
            </a:r>
          </a:p>
          <a:p>
            <a:pPr lvl="1"/>
            <a:r>
              <a:rPr lang="da-DK" sz="2400" dirty="0"/>
              <a:t>Styrer (sammen med vores hormoner) alle kroppens funktioner</a:t>
            </a:r>
          </a:p>
          <a:p>
            <a:pPr lvl="1"/>
            <a:endParaRPr lang="da-DK" sz="2400" dirty="0"/>
          </a:p>
          <a:p>
            <a:pPr lvl="1"/>
            <a:r>
              <a:rPr lang="da-DK" sz="2400" dirty="0"/>
              <a:t>Sørger for at der er ligevægt/balance i vores krop</a:t>
            </a:r>
          </a:p>
          <a:p>
            <a:pPr lvl="1"/>
            <a:endParaRPr lang="da-DK" sz="2400" dirty="0">
              <a:hlinkClick r:id="rId2" tooltip="sammenhæng mellem nervesystem og hormoner"/>
            </a:endParaRPr>
          </a:p>
          <a:p>
            <a:pPr marL="274320" lvl="1" indent="0">
              <a:buNone/>
            </a:pPr>
            <a:r>
              <a:rPr lang="da-DK" sz="2400" dirty="0">
                <a:hlinkClick r:id="rId2" tooltip="sammenhæng mellem nervesystem og hormoner"/>
              </a:rPr>
              <a:t>Kort video om sammenhæng mellem nervesystem og vores hormoner</a:t>
            </a:r>
          </a:p>
          <a:p>
            <a:pPr marL="274320" lvl="1" indent="0">
              <a:buNone/>
            </a:pPr>
            <a:endParaRPr lang="da-DK" sz="2400" dirty="0">
              <a:hlinkClick r:id="rId2" tooltip="sammenhæng mellem nervesystem og hormoner"/>
            </a:endParaRPr>
          </a:p>
        </p:txBody>
      </p:sp>
    </p:spTree>
    <p:extLst>
      <p:ext uri="{BB962C8B-B14F-4D97-AF65-F5344CB8AC3E}">
        <p14:creationId xmlns:p14="http://schemas.microsoft.com/office/powerpoint/2010/main" val="32500101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A03F2E"/>
                </a:solidFill>
              </a:rPr>
              <a:t>Gruppearbejde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 fontScale="92500" lnSpcReduction="10000"/>
          </a:bodyPr>
          <a:lstStyle/>
          <a:p>
            <a:r>
              <a:rPr lang="da-DK" dirty="0"/>
              <a:t>I skal skitsere/redegøre for de anatomiske forskelle mellem det parasympatiske og sympatiske nervesystem. </a:t>
            </a:r>
          </a:p>
          <a:p>
            <a:endParaRPr lang="da-DK" dirty="0"/>
          </a:p>
          <a:p>
            <a:r>
              <a:rPr lang="da-DK" dirty="0"/>
              <a:t>Hvad sker der når sympatikus øges?</a:t>
            </a:r>
          </a:p>
          <a:p>
            <a:pPr>
              <a:buNone/>
            </a:pPr>
            <a:endParaRPr lang="da-DK" dirty="0"/>
          </a:p>
          <a:p>
            <a:r>
              <a:rPr lang="da-DK" dirty="0"/>
              <a:t>I hvilke situationer er det hensigtsmæssigt med en generelt øget aktivitet i det sympatiske nervesystem?</a:t>
            </a:r>
          </a:p>
          <a:p>
            <a:endParaRPr lang="da-DK" dirty="0"/>
          </a:p>
          <a:p>
            <a:r>
              <a:rPr lang="da-DK" dirty="0"/>
              <a:t>Hvad er virkningen af en øget aktivitet i det parasympatiske nervesystem?</a:t>
            </a:r>
          </a:p>
          <a:p>
            <a:endParaRPr lang="da-DK" dirty="0"/>
          </a:p>
          <a:p>
            <a:r>
              <a:rPr lang="da-DK" dirty="0"/>
              <a:t>I hvilke situationer er det hensigtsmæssigt med en generelt øget aktivitet i det parasympatiske nervesystem? </a:t>
            </a:r>
          </a:p>
          <a:p>
            <a:endParaRPr lang="da-DK" dirty="0"/>
          </a:p>
        </p:txBody>
      </p:sp>
      <p:pic>
        <p:nvPicPr>
          <p:cNvPr id="4" name="Billede 3" descr="question-mark-1019993_19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457200"/>
            <a:ext cx="9906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7995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Referencer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altLang="da-DK" dirty="0">
                <a:ea typeface="ＭＳ Ｐゴシック" panose="020B0600070205080204" pitchFamily="34" charset="-128"/>
              </a:rPr>
              <a:t>Andersen et al. (2014) Somatisk sygdomslære og farmakologi. Munksgaard. København</a:t>
            </a:r>
          </a:p>
          <a:p>
            <a:endParaRPr lang="da-DK" altLang="da-DK" dirty="0">
              <a:ea typeface="ＭＳ Ｐゴシック" panose="020B0600070205080204" pitchFamily="34" charset="-128"/>
            </a:endParaRPr>
          </a:p>
          <a:p>
            <a:endParaRPr lang="da-DK" altLang="da-DK" dirty="0">
              <a:ea typeface="ＭＳ Ｐゴシック" panose="020B0600070205080204" pitchFamily="34" charset="-128"/>
            </a:endParaRPr>
          </a:p>
          <a:p>
            <a:r>
              <a:rPr lang="da-DK" altLang="da-DK" dirty="0">
                <a:ea typeface="ＭＳ Ｐゴシック" panose="020B0600070205080204" pitchFamily="34" charset="-128"/>
              </a:rPr>
              <a:t>Nielsen &amp; Bojsen-Møller (2012) Anatomi og Fysiologi. Hånden på hjertet. Munksgaard.</a:t>
            </a:r>
          </a:p>
          <a:p>
            <a:endParaRPr lang="da-DK" altLang="da-DK" dirty="0">
              <a:ea typeface="ＭＳ Ｐゴシック" panose="020B0600070205080204" pitchFamily="34" charset="-128"/>
            </a:endParaRPr>
          </a:p>
          <a:p>
            <a:endParaRPr lang="da-DK" altLang="da-DK" dirty="0">
              <a:ea typeface="ＭＳ Ｐゴシック" panose="020B0600070205080204" pitchFamily="34" charset="-128"/>
            </a:endParaRPr>
          </a:p>
          <a:p>
            <a:r>
              <a:rPr lang="da-DK" altLang="da-DK" dirty="0">
                <a:ea typeface="ＭＳ Ｐゴシック" panose="020B0600070205080204" pitchFamily="34" charset="-128"/>
              </a:rPr>
              <a:t>Sand et. Al (2008) Menneskets anatomi og fysiologi. Gads forlag. København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999428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9B02FDB0C5A7C49BC45362A588CFBD3" ma:contentTypeVersion="0" ma:contentTypeDescription="Opret et nyt dokument." ma:contentTypeScope="" ma:versionID="e4c21802d941f778d2f0aca5e4c18b29">
  <xsd:schema xmlns:xsd="http://www.w3.org/2001/XMLSchema" xmlns:p="http://schemas.microsoft.com/office/2006/metadata/properties" targetNamespace="http://schemas.microsoft.com/office/2006/metadata/properties" ma:root="true" ma:fieldsID="79458e8cc01bc5f1f076b1628d37ae1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 ma:readOnly="tru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6D6DE0-5C83-44F8-A70B-B0441B0F1F91}">
  <ds:schemaRefs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www.w3.org/XML/1998/namespace"/>
    <ds:schemaRef ds:uri="http://purl.org/dc/elements/1.1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DC03EB3-13EF-44A8-86A4-3ACB36579F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8CF4DA8-4D4E-4F37-9140-D44BBACA533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3431</TotalTime>
  <Words>1337</Words>
  <Application>Microsoft Macintosh PowerPoint</Application>
  <PresentationFormat>Skærmshow (4:3)</PresentationFormat>
  <Paragraphs>293</Paragraphs>
  <Slides>49</Slides>
  <Notes>35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49</vt:i4>
      </vt:variant>
    </vt:vector>
  </HeadingPairs>
  <TitlesOfParts>
    <vt:vector size="52" baseType="lpstr">
      <vt:lpstr>Arial</vt:lpstr>
      <vt:lpstr>Calibri</vt:lpstr>
      <vt:lpstr>Clarity</vt:lpstr>
      <vt:lpstr>Nervesystemet</vt:lpstr>
      <vt:lpstr>Hvad bruger vi nervesystemet til?</vt:lpstr>
      <vt:lpstr> Nervesystemets funktion: </vt:lpstr>
      <vt:lpstr>PowerPoint-præsentation</vt:lpstr>
      <vt:lpstr>PowerPoint-præsentation</vt:lpstr>
      <vt:lpstr>Hvordan er nervesystemet opbygget?</vt:lpstr>
      <vt:lpstr>Nervecelle – neuron</vt:lpstr>
      <vt:lpstr>PowerPoint-præsentation</vt:lpstr>
      <vt:lpstr>PowerPoint-præsentation</vt:lpstr>
      <vt:lpstr>PowerPoint-præsentation</vt:lpstr>
      <vt:lpstr>Synapsen = mødet mellem to neuroner</vt:lpstr>
      <vt:lpstr>En lille opsummering med hinanden</vt:lpstr>
      <vt:lpstr>Nervesystemet – anatomisk opbygning </vt:lpstr>
      <vt:lpstr>PowerPoint-præsentation</vt:lpstr>
      <vt:lpstr>Nervesystemet – fysiologisk opbygning</vt:lpstr>
      <vt:lpstr>PowerPoint-præsentation</vt:lpstr>
      <vt:lpstr>Resumé med sidemanden  </vt:lpstr>
      <vt:lpstr>Centralnervesystemet CNS</vt:lpstr>
      <vt:lpstr>CNS beskyttes af kraniet, rygsøjlen og  cerebrospinalvæsken</vt:lpstr>
      <vt:lpstr>PowerPoint-præsentation</vt:lpstr>
      <vt:lpstr>PowerPoint-præsentation</vt:lpstr>
      <vt:lpstr>Hjernen</vt:lpstr>
      <vt:lpstr>Storhjernen har to halvdele, hemisfære</vt:lpstr>
      <vt:lpstr>Storhjernens centre</vt:lpstr>
      <vt:lpstr>“Krybdyrhjernen” = hjernestammen</vt:lpstr>
      <vt:lpstr>Dybe strukturer i hjernen = limbiske system Minder og følelser</vt:lpstr>
      <vt:lpstr>Planlæggeren = hjernebarken</vt:lpstr>
      <vt:lpstr>PowerPoint-præsentation</vt:lpstr>
      <vt:lpstr>Lillehjernen</vt:lpstr>
      <vt:lpstr>Rygmarven</vt:lpstr>
      <vt:lpstr>Repetition - hjernen</vt:lpstr>
      <vt:lpstr>Repetition - hjernen</vt:lpstr>
      <vt:lpstr>PNS – det perifere nervesystem</vt:lpstr>
      <vt:lpstr>NERVUS VAGUS,  10. HJERNENERVE</vt:lpstr>
      <vt:lpstr>Spinalnerver</vt:lpstr>
      <vt:lpstr>PowerPoint-præsentation</vt:lpstr>
      <vt:lpstr>PowerPoint-præsentation</vt:lpstr>
      <vt:lpstr>PowerPoint-præsentation</vt:lpstr>
      <vt:lpstr>PowerPoint-præsentation</vt:lpstr>
      <vt:lpstr>Reflekser</vt:lpstr>
      <vt:lpstr>PowerPoint-præsentation</vt:lpstr>
      <vt:lpstr>Smertefysiologi</vt:lpstr>
      <vt:lpstr>PowerPoint-præsentation</vt:lpstr>
      <vt:lpstr>Det autonome nervesystem</vt:lpstr>
      <vt:lpstr>PowerPoint-præsentation</vt:lpstr>
      <vt:lpstr>PowerPoint-præsentation</vt:lpstr>
      <vt:lpstr> REPETITITION:  Nervesystemets funktion </vt:lpstr>
      <vt:lpstr>Gruppearbejde</vt:lpstr>
      <vt:lpstr>Referencer</vt:lpstr>
    </vt:vector>
  </TitlesOfParts>
  <Company>VIA University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Nervesystemet (1)</dc:title>
  <dc:creator>VIA</dc:creator>
  <cp:lastModifiedBy>Anne Hiitola-Pedersen</cp:lastModifiedBy>
  <cp:revision>103</cp:revision>
  <dcterms:created xsi:type="dcterms:W3CDTF">2020-11-06T10:38:31Z</dcterms:created>
  <dcterms:modified xsi:type="dcterms:W3CDTF">2023-11-01T09:34:27Z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0x010100F9B02FDB0C5A7C49BC45362A588CFBD3</vt:lpwstr>
  </property>
</Properties>
</file>