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4"/>
  </p:sldMasterIdLst>
  <p:notesMasterIdLst>
    <p:notesMasterId r:id="rId13"/>
  </p:notesMasterIdLst>
  <p:handoutMasterIdLst>
    <p:handoutMasterId r:id="rId14"/>
  </p:handoutMasterIdLst>
  <p:sldIdLst>
    <p:sldId id="256" r:id="rId5"/>
    <p:sldId id="279" r:id="rId6"/>
    <p:sldId id="257" r:id="rId7"/>
    <p:sldId id="258" r:id="rId8"/>
    <p:sldId id="281" r:id="rId9"/>
    <p:sldId id="265" r:id="rId10"/>
    <p:sldId id="284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>
      <p:cViewPr varScale="1">
        <p:scale>
          <a:sx n="108" d="100"/>
          <a:sy n="108" d="100"/>
        </p:scale>
        <p:origin x="1760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09D7F-6955-EC43-9106-F46FA8147781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2324F-3626-A54D-AADB-2EEB23B0DFE0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AE3-24EE-4232-9474-550502E77CF7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118D7-67BF-4CDE-858D-EA0D03B72918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351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Man vil</a:t>
            </a:r>
            <a:r>
              <a:rPr lang="da-DK" baseline="0" dirty="0"/>
              <a:t> vurdere tilstanden af musklerne og deres funktion, </a:t>
            </a:r>
            <a:r>
              <a:rPr lang="da-DK" baseline="0" dirty="0" err="1"/>
              <a:t>bl.a</a:t>
            </a:r>
            <a:r>
              <a:rPr lang="da-DK" baseline="0" dirty="0"/>
              <a:t>  ved at vurdere spændingsgraden ved at føle og få patienten til at bevæge musklerne. Er der symmetri på højre og venstre kropshalvdel.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18D7-67BF-4CDE-858D-EA0D03B72918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1404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18D7-67BF-4CDE-858D-EA0D03B72918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3268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268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757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6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7113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0182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824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43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8973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812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0381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2601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A4CC3BA-FBC3-48DB-8E82-0482063F9B10}" type="datetimeFigureOut">
              <a:rPr lang="da-DK" smtClean="0"/>
              <a:pPr/>
              <a:t>01.11.2023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A8AAE48-E343-440F-9CA3-650AC04CC976}" type="slidenum">
              <a:rPr lang="da-DK" smtClean="0"/>
              <a:pPr/>
              <a:t>‹nr.›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5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Ii_lFmd7h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Neurologiske sygdomme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Lægesekretæruddannelsen</a:t>
            </a:r>
          </a:p>
        </p:txBody>
      </p:sp>
      <p:pic>
        <p:nvPicPr>
          <p:cNvPr id="5122" name="Picture 2" descr="http://www.aridunyasi.com/images/epilepsi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28" y="758952"/>
            <a:ext cx="2060448" cy="206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479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Undersøgelsesmetoder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Neurologisk undersøgelse 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Sensoriske &amp; motoriske system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Bevidsthedsniveau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Tale – og sprogfunktion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Andre kognitive funktioner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7495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Undersøgelsesmetoder – motoriske system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5799" y="1845734"/>
            <a:ext cx="7680961" cy="4402666"/>
          </a:xfrm>
        </p:spPr>
        <p:txBody>
          <a:bodyPr>
            <a:normAutofit/>
          </a:bodyPr>
          <a:lstStyle/>
          <a:p>
            <a:r>
              <a:rPr lang="da-DK" dirty="0">
                <a:hlinkClick r:id="rId3"/>
              </a:rPr>
              <a:t>Neurologiske undersøgelsesmetoder</a:t>
            </a:r>
            <a:endParaRPr lang="da-DK" dirty="0"/>
          </a:p>
          <a:p>
            <a:r>
              <a:rPr lang="da-DK" dirty="0" err="1"/>
              <a:t>Muskeltonus</a:t>
            </a:r>
            <a:r>
              <a:rPr lang="da-DK" dirty="0"/>
              <a:t> – volumen, fylde, spændthed???</a:t>
            </a:r>
          </a:p>
          <a:p>
            <a:r>
              <a:rPr lang="da-DK" dirty="0"/>
              <a:t>Muskelkraft – symmetri??</a:t>
            </a:r>
          </a:p>
          <a:p>
            <a:r>
              <a:rPr lang="da-DK" dirty="0"/>
              <a:t>Muskelkoordination – f.eks. Finger til næse</a:t>
            </a:r>
          </a:p>
          <a:p>
            <a:r>
              <a:rPr lang="da-DK" dirty="0"/>
              <a:t>Supination /pronation af underarm (lillehjernens funktion)</a:t>
            </a:r>
          </a:p>
          <a:p>
            <a:r>
              <a:rPr lang="da-DK" dirty="0"/>
              <a:t>Rombergs prøve – samlede fødder &amp; lukkede øjne</a:t>
            </a:r>
          </a:p>
          <a:p>
            <a:r>
              <a:rPr lang="da-DK" dirty="0"/>
              <a:t>Reflekser?? Sygdom i motoriske nervebaner? Pyramidebaner?</a:t>
            </a:r>
          </a:p>
          <a:p>
            <a:r>
              <a:rPr lang="da-DK" dirty="0"/>
              <a:t>Positiv Babinski refleks?? (storetå bøjes opad- </a:t>
            </a:r>
            <a:r>
              <a:rPr lang="da-DK" dirty="0" err="1"/>
              <a:t>dorsalfleksion</a:t>
            </a:r>
            <a:r>
              <a:rPr lang="da-DK" dirty="0"/>
              <a:t>)</a:t>
            </a:r>
            <a:endParaRPr lang="da-DK" sz="1200" dirty="0"/>
          </a:p>
          <a:p>
            <a:r>
              <a:rPr lang="da-DK" dirty="0"/>
              <a:t>Kramper?? Ufrivillige rystelser??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20558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Undersøgelsesmetoder – sensoriske system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a-DK" dirty="0"/>
          </a:p>
          <a:p>
            <a:r>
              <a:rPr lang="da-DK" dirty="0"/>
              <a:t>Følsomhed for berøring??</a:t>
            </a:r>
          </a:p>
          <a:p>
            <a:r>
              <a:rPr lang="da-DK" dirty="0"/>
              <a:t>Smerter?</a:t>
            </a:r>
          </a:p>
          <a:p>
            <a:r>
              <a:rPr lang="da-DK" dirty="0"/>
              <a:t>Følsomhed for kulde og varme?</a:t>
            </a:r>
          </a:p>
          <a:p>
            <a:r>
              <a:rPr lang="da-DK" dirty="0"/>
              <a:t>Stillingssans intakt?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16832"/>
            <a:ext cx="28575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994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Parakliniske tests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a-DK" dirty="0"/>
              <a:t>Cerebrospinalvæsken + blodprøver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CT scan (computertomografi) – tværsnitsbilleder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MR scan (detaljeret vurdering af hjernevæv – myelinskeder)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EEG / elektroencefalografi (cortex cerebri)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ENG /elektroneurografi (perifere nerver)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EMG /elektromyografi (musklernes)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0981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da-DK" dirty="0"/>
              <a:t>Lille øvelse med sidemanden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da-DK" dirty="0"/>
              <a:t>Prøv de neurologiske undersøgelsesmetoder på hinanden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796" y="2316860"/>
            <a:ext cx="252412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12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Gruppeopgaver om sygdomme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3264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dirty="0"/>
              <a:t>Gruppe 1: 	Apopleksi</a:t>
            </a:r>
          </a:p>
          <a:p>
            <a:pPr>
              <a:buNone/>
            </a:pPr>
            <a:r>
              <a:rPr lang="da-DK" dirty="0"/>
              <a:t>Gruppe 2: 	Migræne og nervebetændelse</a:t>
            </a:r>
          </a:p>
          <a:p>
            <a:pPr>
              <a:buNone/>
            </a:pPr>
            <a:r>
              <a:rPr lang="da-DK" dirty="0"/>
              <a:t>Gruppe 3: 	Sklerose</a:t>
            </a:r>
          </a:p>
          <a:p>
            <a:pPr>
              <a:buNone/>
            </a:pPr>
            <a:r>
              <a:rPr lang="da-DK" dirty="0"/>
              <a:t>Gruppe 4: 	Parkinsons sygdom</a:t>
            </a:r>
          </a:p>
          <a:p>
            <a:pPr>
              <a:buNone/>
            </a:pPr>
            <a:r>
              <a:rPr lang="da-DK" dirty="0"/>
              <a:t>Gruppe 5: 	Epilepsi</a:t>
            </a:r>
          </a:p>
          <a:p>
            <a:pPr>
              <a:buNone/>
            </a:pPr>
            <a:r>
              <a:rPr lang="da-DK" b="1" dirty="0"/>
              <a:t>Opdigt en </a:t>
            </a:r>
            <a:r>
              <a:rPr lang="da-DK" b="1" dirty="0" err="1"/>
              <a:t>caseperson</a:t>
            </a:r>
            <a:r>
              <a:rPr lang="da-DK" b="1" dirty="0"/>
              <a:t> og </a:t>
            </a:r>
            <a:r>
              <a:rPr lang="da-DK" b="1"/>
              <a:t>besvar følgende:</a:t>
            </a:r>
            <a:endParaRPr lang="da-DK" b="1" dirty="0"/>
          </a:p>
          <a:p>
            <a:pPr>
              <a:buFont typeface="Wingdings" pitchFamily="2" charset="2"/>
              <a:buChar char="v"/>
            </a:pPr>
            <a:r>
              <a:rPr lang="da-DK" dirty="0"/>
              <a:t>Generelt om sygdommen: hyppighed, årsager, symptomer, undersøgelser, behandling</a:t>
            </a:r>
          </a:p>
          <a:p>
            <a:pPr>
              <a:buFont typeface="Wingdings" pitchFamily="2" charset="2"/>
              <a:buChar char="v"/>
            </a:pPr>
            <a:r>
              <a:rPr lang="da-DK" dirty="0" err="1"/>
              <a:t>Casepersonens</a:t>
            </a:r>
            <a:r>
              <a:rPr lang="da-DK" dirty="0"/>
              <a:t> sygdomsforløb og hvordan har sygdommen påvirket hans/hendes livskvalitet</a:t>
            </a:r>
          </a:p>
          <a:p>
            <a:pPr>
              <a:buNone/>
            </a:pPr>
            <a:endParaRPr lang="da-DK" dirty="0"/>
          </a:p>
          <a:p>
            <a:pPr>
              <a:buNone/>
            </a:pPr>
            <a:endParaRPr lang="da-DK" dirty="0"/>
          </a:p>
        </p:txBody>
      </p:sp>
      <p:pic>
        <p:nvPicPr>
          <p:cNvPr id="4" name="Billede 3" descr="question-mark-1019993_19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609600"/>
            <a:ext cx="1295400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Referencer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da-DK" dirty="0"/>
              <a:t>Andersen et al(2014) Somatisk sygdomslære og farmakologi. Munksgaard. København</a:t>
            </a:r>
          </a:p>
          <a:p>
            <a:endParaRPr lang="da-DK" dirty="0"/>
          </a:p>
          <a:p>
            <a:r>
              <a:rPr lang="da-DK" dirty="0"/>
              <a:t>Jensen K B (1998) Sygdomslære Forlaget Pons, Ringe</a:t>
            </a:r>
          </a:p>
          <a:p>
            <a:endParaRPr lang="da-DK" dirty="0"/>
          </a:p>
          <a:p>
            <a:r>
              <a:rPr lang="da-DK" dirty="0"/>
              <a:t>Viborg A, Torup A (2013) Sygdomslære Munksgaard, København</a:t>
            </a:r>
          </a:p>
        </p:txBody>
      </p:sp>
    </p:spTree>
    <p:extLst>
      <p:ext uri="{BB962C8B-B14F-4D97-AF65-F5344CB8AC3E}">
        <p14:creationId xmlns:p14="http://schemas.microsoft.com/office/powerpoint/2010/main" val="7856613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">
  <a:themeElements>
    <a:clrScheme name="Retr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619F8C82D5D9340A408F174FA116E9B" ma:contentTypeVersion="0" ma:contentTypeDescription="Opret et nyt dokument." ma:contentTypeScope="" ma:versionID="183fa35641d49ba4cedc68914390eaf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9458e8cc01bc5f1f076b1628d37ae1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39DDD97-A37E-4E9C-9861-46C92BCFE2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691DF2-D277-4971-8459-3E66828AEF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68519E3-2EE5-4094-A0A1-31C324806323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1979</TotalTime>
  <Words>296</Words>
  <Application>Microsoft Macintosh PowerPoint</Application>
  <PresentationFormat>Skærmshow (4:3)</PresentationFormat>
  <Paragraphs>60</Paragraphs>
  <Slides>8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Calibri</vt:lpstr>
      <vt:lpstr>Calibri Light</vt:lpstr>
      <vt:lpstr>Wingdings</vt:lpstr>
      <vt:lpstr>Retro</vt:lpstr>
      <vt:lpstr>Neurologiske sygdomme</vt:lpstr>
      <vt:lpstr>Undersøgelsesmetoder</vt:lpstr>
      <vt:lpstr>Undersøgelsesmetoder – motoriske system</vt:lpstr>
      <vt:lpstr>Undersøgelsesmetoder – sensoriske system</vt:lpstr>
      <vt:lpstr>Parakliniske tests</vt:lpstr>
      <vt:lpstr>Lille øvelse med sidemanden</vt:lpstr>
      <vt:lpstr>Gruppeopgaver om sygdomme</vt:lpstr>
      <vt:lpstr>Referencer</vt:lpstr>
    </vt:vector>
  </TitlesOfParts>
  <Company>VIA University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Neurologiske sygdomme</dc:title>
  <dc:creator>VIA</dc:creator>
  <cp:lastModifiedBy>Anne Hiitola-Pedersen</cp:lastModifiedBy>
  <cp:revision>48</cp:revision>
  <cp:lastPrinted>2019-11-05T11:41:58Z</cp:lastPrinted>
  <dcterms:created xsi:type="dcterms:W3CDTF">2020-11-06T10:28:49Z</dcterms:created>
  <dcterms:modified xsi:type="dcterms:W3CDTF">2023-11-01T09:54:42Z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0x0101001619F8C82D5D9340A408F174FA116E9B</vt:lpwstr>
  </property>
</Properties>
</file>