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9" r:id="rId1"/>
    <p:sldMasterId id="2147483670" r:id="rId2"/>
  </p:sldMasterIdLst>
  <p:notesMasterIdLst>
    <p:notesMasterId r:id="rId15"/>
  </p:notesMasterIdLst>
  <p:sldIdLst>
    <p:sldId id="293" r:id="rId3"/>
    <p:sldId id="256" r:id="rId4"/>
    <p:sldId id="295" r:id="rId5"/>
    <p:sldId id="261" r:id="rId6"/>
    <p:sldId id="299" r:id="rId7"/>
    <p:sldId id="300" r:id="rId8"/>
    <p:sldId id="301" r:id="rId9"/>
    <p:sldId id="302" r:id="rId10"/>
    <p:sldId id="303" r:id="rId11"/>
    <p:sldId id="264" r:id="rId12"/>
    <p:sldId id="297" r:id="rId13"/>
    <p:sldId id="298" r:id="rId14"/>
  </p:sldIdLst>
  <p:sldSz cx="9144000" cy="5715000" type="screen16x1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F42DFDE-9B61-4C68-B883-423CCFD8F323}">
  <a:tblStyle styleId="{FF42DFDE-9B61-4C68-B883-423CCFD8F32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4"/>
  </p:normalViewPr>
  <p:slideViewPr>
    <p:cSldViewPr snapToGrid="0" snapToObjects="1">
      <p:cViewPr varScale="1">
        <p:scale>
          <a:sx n="130" d="100"/>
          <a:sy n="130" d="100"/>
        </p:scale>
        <p:origin x="1120" y="192"/>
      </p:cViewPr>
      <p:guideLst>
        <p:guide orient="horz" pos="180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da-DK"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7: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1" name="Google Shape;141;p7:notes"/>
          <p:cNvSpPr txBox="1">
            <a:spLocks noGrp="1"/>
          </p:cNvSpPr>
          <p:nvPr>
            <p:ph type="body" idx="1"/>
          </p:nvPr>
        </p:nvSpPr>
        <p:spPr>
          <a:xfrm>
            <a:off x="685800" y="4343400"/>
            <a:ext cx="5486399" cy="41148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Font typeface="Calibri"/>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8 minutter – angst </a:t>
            </a:r>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a-DK"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199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58: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51eaef5cd_0_6: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51eaef5c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03" name="Google Shape;203;g251eaef5cd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a-DK"/>
              <a:pPr marL="0" lvl="0" indent="0" algn="r" rtl="0">
                <a:spcBef>
                  <a:spcPts val="0"/>
                </a:spcBef>
                <a:spcAft>
                  <a:spcPts val="0"/>
                </a:spcAft>
                <a:buClr>
                  <a:srgbClr val="000000"/>
                </a:buClr>
                <a:buFont typeface="Arial"/>
                <a:buNone/>
              </a:pPr>
              <a:t>10</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1. Fx demens 4. affektive = ændring i sindsstemning. 6. fx spiseforstyrrelser 7. fx paranoid 9. Påvirkning af sproget fx autisme, afasi, døvhed 10. </a:t>
            </a:r>
            <a:r>
              <a:rPr lang="da-DK" dirty="0" err="1"/>
              <a:t>adolescens</a:t>
            </a:r>
            <a:r>
              <a:rPr lang="da-DK" dirty="0"/>
              <a:t> = ungdomsårene, fx ADHD</a:t>
            </a:r>
          </a:p>
        </p:txBody>
      </p:sp>
      <p:sp>
        <p:nvSpPr>
          <p:cNvPr id="4" name="Pladsholder til slidenumm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da-DK"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11</a:t>
            </a:fld>
            <a:endParaRPr lang="da-DK"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7664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f861f319e_0_25:notes"/>
          <p:cNvSpPr>
            <a:spLocks noGrp="1" noRot="1" noChangeAspect="1"/>
          </p:cNvSpPr>
          <p:nvPr>
            <p:ph type="sldImg" idx="2"/>
          </p:nvPr>
        </p:nvSpPr>
        <p:spPr>
          <a:xfrm>
            <a:off x="685800" y="685800"/>
            <a:ext cx="54864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f861f319e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41" name="Google Shape;241;g1f861f319e_0_25: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da-DK"/>
              <a:pPr marL="0" lvl="0" indent="0" algn="r" rtl="0">
                <a:spcBef>
                  <a:spcPts val="0"/>
                </a:spcBef>
                <a:spcAft>
                  <a:spcPts val="0"/>
                </a:spcAft>
                <a:buClr>
                  <a:srgbClr val="000000"/>
                </a:buClr>
                <a:buFont typeface="Arial"/>
                <a:buNone/>
              </a:pPr>
              <a:t>12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4"/>
        <p:cNvGrpSpPr/>
        <p:nvPr/>
      </p:nvGrpSpPr>
      <p:grpSpPr>
        <a:xfrm>
          <a:off x="0" y="0"/>
          <a:ext cx="0" cy="0"/>
          <a:chOff x="0" y="0"/>
          <a:chExt cx="0" cy="0"/>
        </a:xfrm>
      </p:grpSpPr>
      <p:sp>
        <p:nvSpPr>
          <p:cNvPr id="125" name="Google Shape;125;p17"/>
          <p:cNvSpPr txBox="1">
            <a:spLocks noGrp="1"/>
          </p:cNvSpPr>
          <p:nvPr>
            <p:ph type="ctrTitle"/>
          </p:nvPr>
        </p:nvSpPr>
        <p:spPr>
          <a:xfrm>
            <a:off x="685800" y="1759269"/>
            <a:ext cx="7772400" cy="1288800"/>
          </a:xfrm>
          <a:prstGeom prst="rect">
            <a:avLst/>
          </a:prstGeom>
        </p:spPr>
        <p:txBody>
          <a:bodyPr spcFirstLastPara="1" wrap="square" lIns="91425" tIns="91425" rIns="91425" bIns="91425" anchor="b" anchorCtr="0"/>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26" name="Google Shape;126;p17"/>
          <p:cNvSpPr txBox="1">
            <a:spLocks noGrp="1"/>
          </p:cNvSpPr>
          <p:nvPr>
            <p:ph type="subTitle" idx="1"/>
          </p:nvPr>
        </p:nvSpPr>
        <p:spPr>
          <a:xfrm>
            <a:off x="685800" y="3155615"/>
            <a:ext cx="7772400" cy="872100"/>
          </a:xfrm>
          <a:prstGeom prst="rect">
            <a:avLst/>
          </a:prstGeom>
        </p:spPr>
        <p:txBody>
          <a:bodyPr spcFirstLastPara="1" wrap="square" lIns="91425" tIns="91425" rIns="91425" bIns="91425" anchor="t" anchorCtr="0"/>
          <a:lstStyle>
            <a:lvl1pPr lvl="0" algn="ctr" rtl="0">
              <a:spcBef>
                <a:spcPts val="0"/>
              </a:spcBef>
              <a:spcAft>
                <a:spcPts val="0"/>
              </a:spcAft>
              <a:buClr>
                <a:schemeClr val="dk2"/>
              </a:buClr>
              <a:buSzPts val="3000"/>
              <a:buNone/>
              <a:defRPr>
                <a:solidFill>
                  <a:schemeClr val="dk2"/>
                </a:solidFill>
              </a:defRPr>
            </a:lvl1pPr>
            <a:lvl2pPr lvl="1" algn="ctr" rtl="0">
              <a:spcBef>
                <a:spcPts val="0"/>
              </a:spcBef>
              <a:spcAft>
                <a:spcPts val="0"/>
              </a:spcAft>
              <a:buClr>
                <a:schemeClr val="dk2"/>
              </a:buClr>
              <a:buSzPts val="3000"/>
              <a:buNone/>
              <a:defRPr sz="3000">
                <a:solidFill>
                  <a:schemeClr val="dk2"/>
                </a:solidFill>
              </a:defRPr>
            </a:lvl2pPr>
            <a:lvl3pPr lvl="2" algn="ctr" rtl="0">
              <a:spcBef>
                <a:spcPts val="0"/>
              </a:spcBef>
              <a:spcAft>
                <a:spcPts val="0"/>
              </a:spcAft>
              <a:buClr>
                <a:schemeClr val="dk2"/>
              </a:buClr>
              <a:buSzPts val="3000"/>
              <a:buNone/>
              <a:defRPr sz="3000">
                <a:solidFill>
                  <a:schemeClr val="dk2"/>
                </a:solidFill>
              </a:defRPr>
            </a:lvl3pPr>
            <a:lvl4pPr lvl="3" algn="ctr" rtl="0">
              <a:spcBef>
                <a:spcPts val="0"/>
              </a:spcBef>
              <a:spcAft>
                <a:spcPts val="0"/>
              </a:spcAft>
              <a:buClr>
                <a:schemeClr val="dk2"/>
              </a:buClr>
              <a:buSzPts val="3000"/>
              <a:buNone/>
              <a:defRPr sz="3000">
                <a:solidFill>
                  <a:schemeClr val="dk2"/>
                </a:solidFill>
              </a:defRPr>
            </a:lvl4pPr>
            <a:lvl5pPr lvl="4" algn="ctr" rtl="0">
              <a:spcBef>
                <a:spcPts val="0"/>
              </a:spcBef>
              <a:spcAft>
                <a:spcPts val="0"/>
              </a:spcAft>
              <a:buClr>
                <a:schemeClr val="dk2"/>
              </a:buClr>
              <a:buSzPts val="3000"/>
              <a:buNone/>
              <a:defRPr sz="3000">
                <a:solidFill>
                  <a:schemeClr val="dk2"/>
                </a:solidFill>
              </a:defRPr>
            </a:lvl5pPr>
            <a:lvl6pPr lvl="5" algn="ctr" rtl="0">
              <a:spcBef>
                <a:spcPts val="0"/>
              </a:spcBef>
              <a:spcAft>
                <a:spcPts val="0"/>
              </a:spcAft>
              <a:buClr>
                <a:schemeClr val="dk2"/>
              </a:buClr>
              <a:buSzPts val="3000"/>
              <a:buNone/>
              <a:defRPr sz="3000">
                <a:solidFill>
                  <a:schemeClr val="dk2"/>
                </a:solidFill>
              </a:defRPr>
            </a:lvl6pPr>
            <a:lvl7pPr lvl="6" algn="ctr" rtl="0">
              <a:spcBef>
                <a:spcPts val="0"/>
              </a:spcBef>
              <a:spcAft>
                <a:spcPts val="0"/>
              </a:spcAft>
              <a:buClr>
                <a:schemeClr val="dk2"/>
              </a:buClr>
              <a:buSzPts val="3000"/>
              <a:buNone/>
              <a:defRPr sz="3000">
                <a:solidFill>
                  <a:schemeClr val="dk2"/>
                </a:solidFill>
              </a:defRPr>
            </a:lvl7pPr>
            <a:lvl8pPr lvl="7" algn="ctr" rtl="0">
              <a:spcBef>
                <a:spcPts val="0"/>
              </a:spcBef>
              <a:spcAft>
                <a:spcPts val="0"/>
              </a:spcAft>
              <a:buClr>
                <a:schemeClr val="dk2"/>
              </a:buClr>
              <a:buSzPts val="3000"/>
              <a:buNone/>
              <a:defRPr sz="3000">
                <a:solidFill>
                  <a:schemeClr val="dk2"/>
                </a:solidFill>
              </a:defRPr>
            </a:lvl8pPr>
            <a:lvl9pPr lvl="8" algn="ctr" rtl="0">
              <a:spcBef>
                <a:spcPts val="0"/>
              </a:spcBef>
              <a:spcAft>
                <a:spcPts val="0"/>
              </a:spcAft>
              <a:buClr>
                <a:schemeClr val="dk2"/>
              </a:buClr>
              <a:buSzPts val="3000"/>
              <a:buNone/>
              <a:defRPr sz="3000">
                <a:solidFill>
                  <a:schemeClr val="dk2"/>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27"/>
        <p:cNvGrpSpPr/>
        <p:nvPr/>
      </p:nvGrpSpPr>
      <p:grpSpPr>
        <a:xfrm>
          <a:off x="0" y="0"/>
          <a:ext cx="0" cy="0"/>
          <a:chOff x="0" y="0"/>
          <a:chExt cx="0" cy="0"/>
        </a:xfrm>
      </p:grpSpPr>
      <p:sp>
        <p:nvSpPr>
          <p:cNvPr id="128" name="Google Shape;128;p18"/>
          <p:cNvSpPr txBox="1">
            <a:spLocks noGrp="1"/>
          </p:cNvSpPr>
          <p:nvPr>
            <p:ph type="title"/>
          </p:nvPr>
        </p:nvSpPr>
        <p:spPr>
          <a:xfrm>
            <a:off x="457200" y="228865"/>
            <a:ext cx="8229600" cy="9528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29" name="Google Shape;129;p18"/>
          <p:cNvSpPr txBox="1">
            <a:spLocks noGrp="1"/>
          </p:cNvSpPr>
          <p:nvPr>
            <p:ph type="body" idx="1"/>
          </p:nvPr>
        </p:nvSpPr>
        <p:spPr>
          <a:xfrm>
            <a:off x="457200" y="1333500"/>
            <a:ext cx="8229600" cy="4139700"/>
          </a:xfrm>
          <a:prstGeom prst="rect">
            <a:avLst/>
          </a:prstGeom>
        </p:spPr>
        <p:txBody>
          <a:bodyPr spcFirstLastPara="1" wrap="square" lIns="91425" tIns="91425" rIns="91425" bIns="91425" anchor="t" anchorCtr="0"/>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0"/>
        <p:cNvGrpSpPr/>
        <p:nvPr/>
      </p:nvGrpSpPr>
      <p:grpSpPr>
        <a:xfrm>
          <a:off x="0" y="0"/>
          <a:ext cx="0" cy="0"/>
          <a:chOff x="0" y="0"/>
          <a:chExt cx="0" cy="0"/>
        </a:xfrm>
      </p:grpSpPr>
      <p:sp>
        <p:nvSpPr>
          <p:cNvPr id="131" name="Google Shape;131;p19"/>
          <p:cNvSpPr txBox="1">
            <a:spLocks noGrp="1"/>
          </p:cNvSpPr>
          <p:nvPr>
            <p:ph type="title"/>
          </p:nvPr>
        </p:nvSpPr>
        <p:spPr>
          <a:xfrm>
            <a:off x="457200" y="228865"/>
            <a:ext cx="8229600" cy="9528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
        <p:nvSpPr>
          <p:cNvPr id="132" name="Google Shape;132;p19"/>
          <p:cNvSpPr txBox="1">
            <a:spLocks noGrp="1"/>
          </p:cNvSpPr>
          <p:nvPr>
            <p:ph type="body" idx="1"/>
          </p:nvPr>
        </p:nvSpPr>
        <p:spPr>
          <a:xfrm>
            <a:off x="457200" y="1333500"/>
            <a:ext cx="3994500" cy="4139700"/>
          </a:xfrm>
          <a:prstGeom prst="rect">
            <a:avLst/>
          </a:prstGeom>
        </p:spPr>
        <p:txBody>
          <a:bodyPr spcFirstLastPara="1" wrap="square" lIns="91425" tIns="91425" rIns="91425" bIns="91425" anchor="t" anchorCtr="0"/>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133" name="Google Shape;133;p19"/>
          <p:cNvSpPr txBox="1">
            <a:spLocks noGrp="1"/>
          </p:cNvSpPr>
          <p:nvPr>
            <p:ph type="body" idx="2"/>
          </p:nvPr>
        </p:nvSpPr>
        <p:spPr>
          <a:xfrm>
            <a:off x="4692274" y="1333500"/>
            <a:ext cx="3994500" cy="4139700"/>
          </a:xfrm>
          <a:prstGeom prst="rect">
            <a:avLst/>
          </a:prstGeom>
        </p:spPr>
        <p:txBody>
          <a:bodyPr spcFirstLastPara="1" wrap="square" lIns="91425" tIns="91425" rIns="91425" bIns="91425" anchor="t" anchorCtr="0"/>
          <a:lstStyle>
            <a:lvl1pPr marL="457200" lvl="0" indent="-419100" rtl="0">
              <a:spcBef>
                <a:spcPts val="600"/>
              </a:spcBef>
              <a:spcAft>
                <a:spcPts val="0"/>
              </a:spcAft>
              <a:buSzPts val="30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4"/>
        <p:cNvGrpSpPr/>
        <p:nvPr/>
      </p:nvGrpSpPr>
      <p:grpSpPr>
        <a:xfrm>
          <a:off x="0" y="0"/>
          <a:ext cx="0" cy="0"/>
          <a:chOff x="0" y="0"/>
          <a:chExt cx="0" cy="0"/>
        </a:xfrm>
      </p:grpSpPr>
      <p:sp>
        <p:nvSpPr>
          <p:cNvPr id="135" name="Google Shape;135;p20"/>
          <p:cNvSpPr txBox="1">
            <a:spLocks noGrp="1"/>
          </p:cNvSpPr>
          <p:nvPr>
            <p:ph type="title"/>
          </p:nvPr>
        </p:nvSpPr>
        <p:spPr>
          <a:xfrm>
            <a:off x="457200" y="228865"/>
            <a:ext cx="8229600" cy="952800"/>
          </a:xfrm>
          <a:prstGeom prst="rect">
            <a:avLst/>
          </a:prstGeom>
        </p:spPr>
        <p:txBody>
          <a:bodyPr spcFirstLastPara="1" wrap="square" lIns="91425" tIns="91425" rIns="91425" bIns="91425" anchor="b" anchorCtr="0"/>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6"/>
        <p:cNvGrpSpPr/>
        <p:nvPr/>
      </p:nvGrpSpPr>
      <p:grpSpPr>
        <a:xfrm>
          <a:off x="0" y="0"/>
          <a:ext cx="0" cy="0"/>
          <a:chOff x="0" y="0"/>
          <a:chExt cx="0" cy="0"/>
        </a:xfrm>
      </p:grpSpPr>
      <p:sp>
        <p:nvSpPr>
          <p:cNvPr id="137" name="Google Shape;137;p21"/>
          <p:cNvSpPr txBox="1">
            <a:spLocks noGrp="1"/>
          </p:cNvSpPr>
          <p:nvPr>
            <p:ph type="body" idx="1"/>
          </p:nvPr>
        </p:nvSpPr>
        <p:spPr>
          <a:xfrm>
            <a:off x="457200" y="4895899"/>
            <a:ext cx="8229600" cy="577200"/>
          </a:xfrm>
          <a:prstGeom prst="rect">
            <a:avLst/>
          </a:prstGeom>
        </p:spPr>
        <p:txBody>
          <a:bodyPr spcFirstLastPara="1" wrap="square" lIns="91425" tIns="91425" rIns="91425" bIns="91425" anchor="t" anchorCtr="0"/>
          <a:lstStyle>
            <a:lvl1pPr marL="457200" lvl="0" indent="-228600" algn="ctr" rtl="0">
              <a:spcBef>
                <a:spcPts val="360"/>
              </a:spcBef>
              <a:spcAft>
                <a:spcPts val="0"/>
              </a:spcAft>
              <a:buSzPts val="1800"/>
              <a:buNone/>
              <a:defRPr sz="1800"/>
            </a:lvl1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extLst>
      <p:ext uri="{BB962C8B-B14F-4D97-AF65-F5344CB8AC3E}">
        <p14:creationId xmlns:p14="http://schemas.microsoft.com/office/powerpoint/2010/main" val="1933345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75355"/>
            <a:ext cx="7772400" cy="1225021"/>
          </a:xfrm>
        </p:spPr>
        <p:txBody>
          <a:bodyPr/>
          <a:lstStyle/>
          <a:p>
            <a:r>
              <a:rPr lang="da-DK"/>
              <a:t>Klik for at redigere i masteren</a:t>
            </a:r>
          </a:p>
        </p:txBody>
      </p:sp>
      <p:sp>
        <p:nvSpPr>
          <p:cNvPr id="3" name="Undertitel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672417"/>
            <a:ext cx="7772400" cy="1135063"/>
          </a:xfrm>
        </p:spPr>
        <p:txBody>
          <a:bodyPr anchor="t"/>
          <a:lstStyle>
            <a:lvl1pPr algn="l">
              <a:defRPr sz="4000" b="1" cap="all"/>
            </a:lvl1pPr>
          </a:lstStyle>
          <a:p>
            <a:r>
              <a:rPr lang="da-DK"/>
              <a:t>Klik for at redigere i masteren</a:t>
            </a:r>
          </a:p>
        </p:txBody>
      </p:sp>
      <p:sp>
        <p:nvSpPr>
          <p:cNvPr id="3" name="Pladsholder til tekst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indhold 2"/>
          <p:cNvSpPr>
            <a:spLocks noGrp="1"/>
          </p:cNvSpPr>
          <p:nvPr>
            <p:ph sz="half" idx="1"/>
          </p:nvPr>
        </p:nvSpPr>
        <p:spPr>
          <a:xfrm>
            <a:off x="457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4648200" y="1333500"/>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p:cNvSpPr>
            <a:spLocks noGrp="1"/>
          </p:cNvSpPr>
          <p:nvPr>
            <p:ph type="dt" sz="half" idx="10"/>
          </p:nvPr>
        </p:nvSpPr>
        <p:spPr/>
        <p:txBody>
          <a:bodyPr/>
          <a:lstStyle/>
          <a:p>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a:t>Klik for at redigere i masteren</a:t>
            </a:r>
          </a:p>
        </p:txBody>
      </p:sp>
      <p:sp>
        <p:nvSpPr>
          <p:cNvPr id="3" name="Pladsholder til tekst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dato 2"/>
          <p:cNvSpPr>
            <a:spLocks noGrp="1"/>
          </p:cNvSpPr>
          <p:nvPr>
            <p:ph type="dt" sz="half" idx="10"/>
          </p:nvPr>
        </p:nvSpPr>
        <p:spPr/>
        <p:txBody>
          <a:bodyPr/>
          <a:lstStyle/>
          <a:p>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1" y="227542"/>
            <a:ext cx="3008313" cy="968375"/>
          </a:xfrm>
        </p:spPr>
        <p:txBody>
          <a:bodyPr anchor="b"/>
          <a:lstStyle>
            <a:lvl1pPr algn="l">
              <a:defRPr sz="2000" b="1"/>
            </a:lvl1pPr>
          </a:lstStyle>
          <a:p>
            <a:r>
              <a:rPr lang="da-DK"/>
              <a:t>Klik for at redigere i masteren</a:t>
            </a:r>
          </a:p>
        </p:txBody>
      </p:sp>
      <p:sp>
        <p:nvSpPr>
          <p:cNvPr id="3" name="Pladsholder til indhold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000500"/>
            <a:ext cx="5486400" cy="472282"/>
          </a:xfrm>
        </p:spPr>
        <p:txBody>
          <a:bodyPr anchor="b"/>
          <a:lstStyle>
            <a:lvl1pPr algn="l">
              <a:defRPr sz="2000" b="1"/>
            </a:lvl1pPr>
          </a:lstStyle>
          <a:p>
            <a:r>
              <a:rPr lang="da-DK"/>
              <a:t>Klik for at redigere i masteren</a:t>
            </a:r>
          </a:p>
        </p:txBody>
      </p:sp>
      <p:sp>
        <p:nvSpPr>
          <p:cNvPr id="3" name="Pladsholder til billede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Pladsholder til dato 4"/>
          <p:cNvSpPr>
            <a:spLocks noGrp="1"/>
          </p:cNvSpPr>
          <p:nvPr>
            <p:ph type="dt" sz="half" idx="10"/>
          </p:nvPr>
        </p:nvSpPr>
        <p:spPr/>
        <p:txBody>
          <a:bodyPr/>
          <a:lstStyle/>
          <a:p>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masteren</a:t>
            </a:r>
          </a:p>
        </p:txBody>
      </p:sp>
      <p:sp>
        <p:nvSpPr>
          <p:cNvPr id="3" name="Pladsholder til lodret titel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629400" y="228865"/>
            <a:ext cx="2057400" cy="4876271"/>
          </a:xfrm>
        </p:spPr>
        <p:txBody>
          <a:bodyPr vert="eaVert"/>
          <a:lstStyle/>
          <a:p>
            <a:r>
              <a:rPr lang="da-DK"/>
              <a:t>Klik for at redigere i masteren</a:t>
            </a:r>
          </a:p>
        </p:txBody>
      </p:sp>
      <p:sp>
        <p:nvSpPr>
          <p:cNvPr id="3" name="Pladsholder til lodret titel 2"/>
          <p:cNvSpPr>
            <a:spLocks noGrp="1"/>
          </p:cNvSpPr>
          <p:nvPr>
            <p:ph type="body" orient="vert" idx="1"/>
          </p:nvPr>
        </p:nvSpPr>
        <p:spPr>
          <a:xfrm>
            <a:off x="457200" y="228865"/>
            <a:ext cx="6019800" cy="4876271"/>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side">
  <p:cSld name="Blank side">
    <p:spTree>
      <p:nvGrpSpPr>
        <p:cNvPr id="1" name="Shape 24"/>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121"/>
        <p:cNvGrpSpPr/>
        <p:nvPr/>
      </p:nvGrpSpPr>
      <p:grpSpPr>
        <a:xfrm>
          <a:off x="0" y="0"/>
          <a:ext cx="0" cy="0"/>
          <a:chOff x="0" y="0"/>
          <a:chExt cx="0" cy="0"/>
        </a:xfrm>
      </p:grpSpPr>
      <p:sp>
        <p:nvSpPr>
          <p:cNvPr id="122" name="Google Shape;122;p16"/>
          <p:cNvSpPr txBox="1">
            <a:spLocks noGrp="1"/>
          </p:cNvSpPr>
          <p:nvPr>
            <p:ph type="title"/>
          </p:nvPr>
        </p:nvSpPr>
        <p:spPr>
          <a:xfrm>
            <a:off x="457200" y="228865"/>
            <a:ext cx="8229600" cy="952800"/>
          </a:xfrm>
          <a:prstGeom prst="rect">
            <a:avLst/>
          </a:prstGeom>
          <a:noFill/>
          <a:ln>
            <a:noFill/>
          </a:ln>
        </p:spPr>
        <p:txBody>
          <a:bodyPr spcFirstLastPara="1" wrap="square" lIns="91425" tIns="91425" rIns="91425" bIns="91425" anchor="b" anchorCtr="0"/>
          <a:lstStyle>
            <a:lvl1pPr lvl="0" rtl="0">
              <a:spcBef>
                <a:spcPts val="0"/>
              </a:spcBef>
              <a:spcAft>
                <a:spcPts val="0"/>
              </a:spcAft>
              <a:buClr>
                <a:schemeClr val="dk1"/>
              </a:buClr>
              <a:buSzPts val="3600"/>
              <a:buNone/>
              <a:defRPr sz="3600" b="1">
                <a:solidFill>
                  <a:schemeClr val="dk1"/>
                </a:solidFill>
              </a:defRPr>
            </a:lvl1pPr>
            <a:lvl2pPr lvl="1" rtl="0">
              <a:spcBef>
                <a:spcPts val="0"/>
              </a:spcBef>
              <a:spcAft>
                <a:spcPts val="0"/>
              </a:spcAft>
              <a:buClr>
                <a:schemeClr val="dk1"/>
              </a:buClr>
              <a:buSzPts val="3600"/>
              <a:buNone/>
              <a:defRPr sz="3600" b="1">
                <a:solidFill>
                  <a:schemeClr val="dk1"/>
                </a:solidFill>
              </a:defRPr>
            </a:lvl2pPr>
            <a:lvl3pPr lvl="2" rtl="0">
              <a:spcBef>
                <a:spcPts val="0"/>
              </a:spcBef>
              <a:spcAft>
                <a:spcPts val="0"/>
              </a:spcAft>
              <a:buClr>
                <a:schemeClr val="dk1"/>
              </a:buClr>
              <a:buSzPts val="3600"/>
              <a:buNone/>
              <a:defRPr sz="3600" b="1">
                <a:solidFill>
                  <a:schemeClr val="dk1"/>
                </a:solidFill>
              </a:defRPr>
            </a:lvl3pPr>
            <a:lvl4pPr lvl="3" rtl="0">
              <a:spcBef>
                <a:spcPts val="0"/>
              </a:spcBef>
              <a:spcAft>
                <a:spcPts val="0"/>
              </a:spcAft>
              <a:buClr>
                <a:schemeClr val="dk1"/>
              </a:buClr>
              <a:buSzPts val="3600"/>
              <a:buNone/>
              <a:defRPr sz="3600" b="1">
                <a:solidFill>
                  <a:schemeClr val="dk1"/>
                </a:solidFill>
              </a:defRPr>
            </a:lvl4pPr>
            <a:lvl5pPr lvl="4" rtl="0">
              <a:spcBef>
                <a:spcPts val="0"/>
              </a:spcBef>
              <a:spcAft>
                <a:spcPts val="0"/>
              </a:spcAft>
              <a:buClr>
                <a:schemeClr val="dk1"/>
              </a:buClr>
              <a:buSzPts val="3600"/>
              <a:buNone/>
              <a:defRPr sz="3600" b="1">
                <a:solidFill>
                  <a:schemeClr val="dk1"/>
                </a:solidFill>
              </a:defRPr>
            </a:lvl5pPr>
            <a:lvl6pPr lvl="5" rtl="0">
              <a:spcBef>
                <a:spcPts val="0"/>
              </a:spcBef>
              <a:spcAft>
                <a:spcPts val="0"/>
              </a:spcAft>
              <a:buClr>
                <a:schemeClr val="dk1"/>
              </a:buClr>
              <a:buSzPts val="3600"/>
              <a:buNone/>
              <a:defRPr sz="3600" b="1">
                <a:solidFill>
                  <a:schemeClr val="dk1"/>
                </a:solidFill>
              </a:defRPr>
            </a:lvl6pPr>
            <a:lvl7pPr lvl="6" rtl="0">
              <a:spcBef>
                <a:spcPts val="0"/>
              </a:spcBef>
              <a:spcAft>
                <a:spcPts val="0"/>
              </a:spcAft>
              <a:buClr>
                <a:schemeClr val="dk1"/>
              </a:buClr>
              <a:buSzPts val="3600"/>
              <a:buNone/>
              <a:defRPr sz="3600" b="1">
                <a:solidFill>
                  <a:schemeClr val="dk1"/>
                </a:solidFill>
              </a:defRPr>
            </a:lvl7pPr>
            <a:lvl8pPr lvl="7" rtl="0">
              <a:spcBef>
                <a:spcPts val="0"/>
              </a:spcBef>
              <a:spcAft>
                <a:spcPts val="0"/>
              </a:spcAft>
              <a:buClr>
                <a:schemeClr val="dk1"/>
              </a:buClr>
              <a:buSzPts val="3600"/>
              <a:buNone/>
              <a:defRPr sz="3600" b="1">
                <a:solidFill>
                  <a:schemeClr val="dk1"/>
                </a:solidFill>
              </a:defRPr>
            </a:lvl8pPr>
            <a:lvl9pPr lvl="8" rtl="0">
              <a:spcBef>
                <a:spcPts val="0"/>
              </a:spcBef>
              <a:spcAft>
                <a:spcPts val="0"/>
              </a:spcAft>
              <a:buClr>
                <a:schemeClr val="dk1"/>
              </a:buClr>
              <a:buSzPts val="3600"/>
              <a:buNone/>
              <a:defRPr sz="3600" b="1">
                <a:solidFill>
                  <a:schemeClr val="dk1"/>
                </a:solidFill>
              </a:defRPr>
            </a:lvl9pPr>
          </a:lstStyle>
          <a:p>
            <a:endParaRPr/>
          </a:p>
        </p:txBody>
      </p:sp>
      <p:sp>
        <p:nvSpPr>
          <p:cNvPr id="123" name="Google Shape;123;p16"/>
          <p:cNvSpPr txBox="1">
            <a:spLocks noGrp="1"/>
          </p:cNvSpPr>
          <p:nvPr>
            <p:ph type="body" idx="1"/>
          </p:nvPr>
        </p:nvSpPr>
        <p:spPr>
          <a:xfrm>
            <a:off x="457200" y="1333500"/>
            <a:ext cx="8229600" cy="4139700"/>
          </a:xfrm>
          <a:prstGeom prst="rect">
            <a:avLst/>
          </a:prstGeom>
          <a:noFill/>
          <a:ln>
            <a:noFill/>
          </a:ln>
        </p:spPr>
        <p:txBody>
          <a:bodyPr spcFirstLastPara="1" wrap="square" lIns="91425" tIns="91425" rIns="91425" bIns="91425" anchor="t" anchorCtr="0"/>
          <a:lstStyle>
            <a:lvl1pPr marL="457200" lvl="0" indent="-419100" rtl="0">
              <a:spcBef>
                <a:spcPts val="600"/>
              </a:spcBef>
              <a:spcAft>
                <a:spcPts val="0"/>
              </a:spcAft>
              <a:buClr>
                <a:schemeClr val="dk1"/>
              </a:buClr>
              <a:buSzPts val="3000"/>
              <a:buChar char="●"/>
              <a:defRPr sz="3000">
                <a:solidFill>
                  <a:schemeClr val="dk1"/>
                </a:solidFill>
              </a:defRPr>
            </a:lvl1pPr>
            <a:lvl2pPr marL="914400" lvl="1" indent="-381000" rtl="0">
              <a:spcBef>
                <a:spcPts val="0"/>
              </a:spcBef>
              <a:spcAft>
                <a:spcPts val="0"/>
              </a:spcAft>
              <a:buClr>
                <a:schemeClr val="dk1"/>
              </a:buClr>
              <a:buSzPts val="2400"/>
              <a:buChar char="○"/>
              <a:defRPr sz="2400">
                <a:solidFill>
                  <a:schemeClr val="dk1"/>
                </a:solidFill>
              </a:defRPr>
            </a:lvl2pPr>
            <a:lvl3pPr marL="1371600" lvl="2" indent="-381000" rtl="0">
              <a:spcBef>
                <a:spcPts val="0"/>
              </a:spcBef>
              <a:spcAft>
                <a:spcPts val="0"/>
              </a:spcAft>
              <a:buClr>
                <a:schemeClr val="dk1"/>
              </a:buClr>
              <a:buSzPts val="2400"/>
              <a:buChar char="■"/>
              <a:defRPr sz="2400">
                <a:solidFill>
                  <a:schemeClr val="dk1"/>
                </a:solidFill>
              </a:defRPr>
            </a:lvl3pPr>
            <a:lvl4pPr marL="1828800" lvl="3" indent="-342900" rtl="0">
              <a:spcBef>
                <a:spcPts val="0"/>
              </a:spcBef>
              <a:spcAft>
                <a:spcPts val="0"/>
              </a:spcAft>
              <a:buClr>
                <a:schemeClr val="dk1"/>
              </a:buClr>
              <a:buSzPts val="1800"/>
              <a:buChar char="●"/>
              <a:defRPr sz="1800">
                <a:solidFill>
                  <a:schemeClr val="dk1"/>
                </a:solidFill>
              </a:defRPr>
            </a:lvl4pPr>
            <a:lvl5pPr marL="2286000" lvl="4" indent="-342900" rtl="0">
              <a:spcBef>
                <a:spcPts val="0"/>
              </a:spcBef>
              <a:spcAft>
                <a:spcPts val="0"/>
              </a:spcAft>
              <a:buClr>
                <a:schemeClr val="dk1"/>
              </a:buClr>
              <a:buSzPts val="1800"/>
              <a:buChar char="○"/>
              <a:defRPr sz="1800">
                <a:solidFill>
                  <a:schemeClr val="dk1"/>
                </a:solidFill>
              </a:defRPr>
            </a:lvl5pPr>
            <a:lvl6pPr marL="2743200" lvl="5" indent="-342900" rtl="0">
              <a:spcBef>
                <a:spcPts val="0"/>
              </a:spcBef>
              <a:spcAft>
                <a:spcPts val="0"/>
              </a:spcAft>
              <a:buClr>
                <a:schemeClr val="dk1"/>
              </a:buClr>
              <a:buSzPts val="1800"/>
              <a:buChar char="■"/>
              <a:defRPr sz="1800">
                <a:solidFill>
                  <a:schemeClr val="dk1"/>
                </a:solidFill>
              </a:defRPr>
            </a:lvl6pPr>
            <a:lvl7pPr marL="3200400" lvl="6" indent="-342900" rtl="0">
              <a:spcBef>
                <a:spcPts val="0"/>
              </a:spcBef>
              <a:spcAft>
                <a:spcPts val="0"/>
              </a:spcAft>
              <a:buClr>
                <a:schemeClr val="dk1"/>
              </a:buClr>
              <a:buSzPts val="1800"/>
              <a:buChar char="●"/>
              <a:defRPr sz="1800">
                <a:solidFill>
                  <a:schemeClr val="dk1"/>
                </a:solidFill>
              </a:defRPr>
            </a:lvl7pPr>
            <a:lvl8pPr marL="3657600" lvl="7" indent="-342900" rtl="0">
              <a:spcBef>
                <a:spcPts val="0"/>
              </a:spcBef>
              <a:spcAft>
                <a:spcPts val="0"/>
              </a:spcAft>
              <a:buClr>
                <a:schemeClr val="dk1"/>
              </a:buClr>
              <a:buSzPts val="1800"/>
              <a:buChar char="○"/>
              <a:defRPr sz="1800">
                <a:solidFill>
                  <a:schemeClr val="dk1"/>
                </a:solidFill>
              </a:defRPr>
            </a:lvl8pPr>
            <a:lvl9pPr marL="4114800" lvl="8" indent="-342900" rtl="0">
              <a:spcBef>
                <a:spcPts val="0"/>
              </a:spcBef>
              <a:spcAft>
                <a:spcPts val="0"/>
              </a:spcAft>
              <a:buClr>
                <a:schemeClr val="dk1"/>
              </a:buClr>
              <a:buSzPts val="1800"/>
              <a:buChar char="■"/>
              <a:defRPr sz="1800">
                <a:solidFill>
                  <a:schemeClr val="dk1"/>
                </a:solidFill>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83"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da-DK"/>
              <a:t>Klik for at redigere i masteren</a:t>
            </a:r>
          </a:p>
        </p:txBody>
      </p:sp>
      <p:sp>
        <p:nvSpPr>
          <p:cNvPr id="3" name="Pladsholder til tekst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da-DK"/>
          </a:p>
        </p:txBody>
      </p:sp>
      <p:sp>
        <p:nvSpPr>
          <p:cNvPr id="5" name="Pladsholder til sidefod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lgn="l" rtl="0">
              <a:spcBef>
                <a:spcPts val="0"/>
              </a:spcBef>
              <a:spcAft>
                <a:spcPts val="0"/>
              </a:spcAft>
              <a:buNone/>
            </a:pPr>
            <a:fld id="{00000000-1234-1234-1234-123412341234}" type="slidenum">
              <a:rPr lang="da-DK" smtClean="0"/>
              <a:pPr marL="0" lvl="0" indent="0" algn="l" rtl="0">
                <a:spcBef>
                  <a:spcPts val="0"/>
                </a:spcBef>
                <a:spcAft>
                  <a:spcPts val="0"/>
                </a:spcAft>
                <a:buNone/>
              </a:pPr>
              <a:t>‹nr.›</a:t>
            </a:fld>
            <a:endParaRPr lang="da-DK"/>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a-DK"/>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hyperlink" Target="http://video.rn.dk/tina-portra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hyperlink" Target="https://psykiatrifonden.dk/diagnoser"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1056700"/>
            <a:ext cx="5136021" cy="1172463"/>
          </a:xfrm>
        </p:spPr>
        <p:txBody>
          <a:bodyPr/>
          <a:lstStyle/>
          <a:p>
            <a:r>
              <a:rPr lang="da-DK" sz="3600" dirty="0">
                <a:solidFill>
                  <a:srgbClr val="1F497D"/>
                </a:solidFill>
              </a:rPr>
              <a:t>Psykiatriske sygdomme</a:t>
            </a:r>
          </a:p>
        </p:txBody>
      </p:sp>
      <p:pic>
        <p:nvPicPr>
          <p:cNvPr id="5" name="Billede 4" descr="Skærmbillede 2019-11-01 kl. 15.23.17.png"/>
          <p:cNvPicPr>
            <a:picLocks noChangeAspect="1"/>
          </p:cNvPicPr>
          <p:nvPr/>
        </p:nvPicPr>
        <p:blipFill>
          <a:blip r:embed="rId2"/>
          <a:stretch>
            <a:fillRect/>
          </a:stretch>
        </p:blipFill>
        <p:spPr>
          <a:xfrm>
            <a:off x="5627938" y="1020605"/>
            <a:ext cx="3273708" cy="3955731"/>
          </a:xfrm>
          <a:prstGeom prst="rect">
            <a:avLst/>
          </a:prstGeom>
        </p:spPr>
      </p:pic>
      <p:sp>
        <p:nvSpPr>
          <p:cNvPr id="6" name="Rektangel 5"/>
          <p:cNvSpPr/>
          <p:nvPr/>
        </p:nvSpPr>
        <p:spPr>
          <a:xfrm>
            <a:off x="5627938" y="4976336"/>
            <a:ext cx="3277344" cy="461665"/>
          </a:xfrm>
          <a:prstGeom prst="rect">
            <a:avLst/>
          </a:prstGeom>
        </p:spPr>
        <p:txBody>
          <a:bodyPr wrap="square">
            <a:spAutoFit/>
          </a:bodyPr>
          <a:lstStyle/>
          <a:p>
            <a:r>
              <a:rPr lang="da-DK" sz="1200" dirty="0"/>
              <a:t>Michael Kvium: </a:t>
            </a:r>
            <a:r>
              <a:rPr lang="da-DK" sz="1200" dirty="0" err="1"/>
              <a:t>Wild</a:t>
            </a:r>
            <a:r>
              <a:rPr lang="da-DK" sz="1200" dirty="0"/>
              <a:t> East 1987 </a:t>
            </a:r>
          </a:p>
          <a:p>
            <a:r>
              <a:rPr lang="da-DK" sz="1200" dirty="0"/>
              <a:t>West Zealand Museum, Denmark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4" name="Google Shape;144;p23"/>
          <p:cNvSpPr/>
          <p:nvPr/>
        </p:nvSpPr>
        <p:spPr>
          <a:xfrm>
            <a:off x="96600" y="141200"/>
            <a:ext cx="4078500" cy="5157600"/>
          </a:xfrm>
          <a:prstGeom prst="rect">
            <a:avLst/>
          </a:prstGeom>
          <a:solidFill>
            <a:srgbClr val="EFEFEF"/>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endParaRPr lang="da-DK" sz="1800" b="1" i="0" strike="noStrike" cap="none" dirty="0">
              <a:solidFill>
                <a:srgbClr val="1F497D"/>
              </a:solidFill>
              <a:latin typeface="Calibri"/>
              <a:ea typeface="Calibri"/>
              <a:cs typeface="Calibri"/>
              <a:sym typeface="Calibri"/>
            </a:endParaRPr>
          </a:p>
          <a:p>
            <a:pPr marL="0" marR="0" lvl="0" indent="0" algn="l" rtl="0">
              <a:spcBef>
                <a:spcPts val="0"/>
              </a:spcBef>
              <a:spcAft>
                <a:spcPts val="0"/>
              </a:spcAft>
              <a:buClr>
                <a:schemeClr val="dk1"/>
              </a:buClr>
              <a:buFont typeface="Calibri"/>
              <a:buNone/>
            </a:pPr>
            <a:r>
              <a:rPr lang="da-DK" sz="1800" b="1" i="0" strike="noStrike" cap="none" dirty="0">
                <a:solidFill>
                  <a:srgbClr val="1F497D"/>
                </a:solidFill>
                <a:latin typeface="Calibri"/>
                <a:ea typeface="Calibri"/>
                <a:cs typeface="Calibri"/>
                <a:sym typeface="Calibri"/>
              </a:rPr>
              <a:t>EN PSYKIATER:</a:t>
            </a:r>
            <a:endParaRPr dirty="0">
              <a:solidFill>
                <a:srgbClr val="1F497D"/>
              </a:solidFill>
            </a:endParaRPr>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er en speciallæge, der først er lægeuddannet, (universitet + klinisk erfaring fra sygehuse/praksis) bagefter uddannelse til</a:t>
            </a:r>
            <a:endParaRPr dirty="0"/>
          </a:p>
          <a:p>
            <a:pPr marL="0" marR="0" lvl="0" indent="0" algn="l" rtl="0">
              <a:spcBef>
                <a:spcPts val="0"/>
              </a:spcBef>
              <a:spcAft>
                <a:spcPts val="0"/>
              </a:spcAft>
              <a:buClr>
                <a:schemeClr val="dk1"/>
              </a:buClr>
              <a:buFont typeface="Calibri"/>
              <a:buNone/>
            </a:pPr>
            <a:r>
              <a:rPr lang="da-DK" sz="1400" b="0" i="0" u="none" strike="noStrike" cap="none" dirty="0">
                <a:solidFill>
                  <a:schemeClr val="dk1"/>
                </a:solidFill>
                <a:latin typeface="Calibri"/>
                <a:ea typeface="Calibri"/>
                <a:cs typeface="Calibri"/>
                <a:sym typeface="Calibri"/>
              </a:rPr>
              <a:t>           speciallæge (12-14 år i alt)</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kan skrive medicin ud</a:t>
            </a:r>
            <a:endParaRPr sz="1400" b="0" i="0" u="none" strike="noStrike" cap="none" dirty="0">
              <a:solidFill>
                <a:schemeClr val="dk1"/>
              </a:solidFill>
              <a:latin typeface="Calibri"/>
              <a:ea typeface="Calibri"/>
              <a:cs typeface="Calibri"/>
              <a:sym typeface="Calibri"/>
            </a:endParaRPr>
          </a:p>
          <a:p>
            <a:pPr marL="0" lvl="0" indent="0" algn="l" rtl="0">
              <a:spcBef>
                <a:spcPts val="0"/>
              </a:spcBef>
              <a:spcAft>
                <a:spcPts val="0"/>
              </a:spcAft>
              <a:buNone/>
            </a:pPr>
            <a:endParaRPr lang="da-DK" sz="1800" b="1" dirty="0">
              <a:solidFill>
                <a:srgbClr val="1F497D"/>
              </a:solidFill>
              <a:latin typeface="Calibri"/>
              <a:ea typeface="Calibri"/>
              <a:cs typeface="Calibri"/>
              <a:sym typeface="Calibri"/>
            </a:endParaRPr>
          </a:p>
          <a:p>
            <a:pPr marL="0" lvl="0" indent="0" algn="l" rtl="0">
              <a:spcBef>
                <a:spcPts val="0"/>
              </a:spcBef>
              <a:spcAft>
                <a:spcPts val="0"/>
              </a:spcAft>
              <a:buNone/>
            </a:pPr>
            <a:r>
              <a:rPr lang="da-DK" sz="1800" b="1" dirty="0">
                <a:solidFill>
                  <a:srgbClr val="1F497D"/>
                </a:solidFill>
                <a:latin typeface="Calibri"/>
                <a:ea typeface="Calibri"/>
                <a:cs typeface="Calibri"/>
                <a:sym typeface="Calibri"/>
              </a:rPr>
              <a:t>Psykiatri:</a:t>
            </a:r>
            <a:endParaRPr dirty="0">
              <a:solidFill>
                <a:srgbClr val="1F497D"/>
              </a:solidFill>
              <a:latin typeface="Calibri"/>
              <a:ea typeface="Calibri"/>
              <a:cs typeface="Calibri"/>
              <a:sym typeface="Calibri"/>
            </a:endParaRPr>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er en disciplin inden for lægevidenskaben, der beskæftiger sig med at forebygge, diagnosticere og behandle psykiske sygdomme</a:t>
            </a:r>
            <a:endParaRPr sz="1400" b="0" i="0" u="none" strike="noStrike" cap="none" dirty="0">
              <a:solidFill>
                <a:schemeClr val="dk1"/>
              </a:solidFill>
              <a:latin typeface="Calibri"/>
              <a:ea typeface="Calibri"/>
              <a:cs typeface="Calibri"/>
              <a:sym typeface="Calibri"/>
            </a:endParaRPr>
          </a:p>
          <a:p>
            <a:pPr marL="457200" lvl="0" indent="-317500" algn="l" rtl="0">
              <a:spcBef>
                <a:spcPts val="0"/>
              </a:spcBef>
              <a:spcAft>
                <a:spcPts val="0"/>
              </a:spcAft>
              <a:buClr>
                <a:schemeClr val="dk1"/>
              </a:buClr>
              <a:buSzPts val="1400"/>
              <a:buFont typeface="Calibri"/>
              <a:buChar char="●"/>
            </a:pPr>
            <a:r>
              <a:rPr lang="da-DK" dirty="0">
                <a:solidFill>
                  <a:schemeClr val="dk1"/>
                </a:solidFill>
                <a:latin typeface="Calibri"/>
                <a:ea typeface="Calibri"/>
                <a:cs typeface="Calibri"/>
                <a:sym typeface="Calibri"/>
              </a:rPr>
              <a:t>kan også defineres som læren om sindssygdomme eller</a:t>
            </a:r>
            <a:endParaRPr dirty="0">
              <a:solidFill>
                <a:schemeClr val="dk1"/>
              </a:solidFill>
              <a:latin typeface="Calibri"/>
              <a:ea typeface="Calibri"/>
              <a:cs typeface="Calibri"/>
              <a:sym typeface="Calibri"/>
            </a:endParaRPr>
          </a:p>
          <a:p>
            <a:pPr marL="457200" lvl="0" indent="0" algn="l" rtl="0">
              <a:spcBef>
                <a:spcPts val="0"/>
              </a:spcBef>
              <a:spcAft>
                <a:spcPts val="0"/>
              </a:spcAft>
              <a:buNone/>
            </a:pPr>
            <a:r>
              <a:rPr lang="da-DK" dirty="0">
                <a:solidFill>
                  <a:schemeClr val="dk1"/>
                </a:solidFill>
                <a:latin typeface="Calibri"/>
                <a:ea typeface="Calibri"/>
                <a:cs typeface="Calibri"/>
                <a:sym typeface="Calibri"/>
              </a:rPr>
              <a:t>læren om</a:t>
            </a:r>
            <a:r>
              <a:rPr lang="da-DK" i="1" dirty="0">
                <a:solidFill>
                  <a:schemeClr val="dk1"/>
                </a:solidFill>
                <a:latin typeface="Calibri"/>
                <a:ea typeface="Calibri"/>
                <a:cs typeface="Calibri"/>
                <a:sym typeface="Calibri"/>
              </a:rPr>
              <a:t> afvigende </a:t>
            </a:r>
            <a:r>
              <a:rPr lang="da-DK" dirty="0">
                <a:solidFill>
                  <a:schemeClr val="dk1"/>
                </a:solidFill>
                <a:latin typeface="Calibri"/>
                <a:ea typeface="Calibri"/>
                <a:cs typeface="Calibri"/>
                <a:sym typeface="Calibri"/>
              </a:rPr>
              <a:t>følelser, tanker og handlinger betragtet som sygdomme</a:t>
            </a:r>
            <a:endParaRPr dirty="0">
              <a:solidFill>
                <a:schemeClr val="dk1"/>
              </a:solidFill>
              <a:latin typeface="Calibri"/>
              <a:ea typeface="Calibri"/>
              <a:cs typeface="Calibri"/>
              <a:sym typeface="Calibri"/>
            </a:endParaRPr>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inkluderer viden om både biologi og menneskets tilværelse som socialt væsen</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psykiatrien blev et egentlig speciale i midten af 1800-tallet</a:t>
            </a:r>
            <a:endParaRPr sz="14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b="1" u="sng"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p:txBody>
      </p:sp>
      <p:sp>
        <p:nvSpPr>
          <p:cNvPr id="145" name="Google Shape;145;p23"/>
          <p:cNvSpPr/>
          <p:nvPr/>
        </p:nvSpPr>
        <p:spPr>
          <a:xfrm>
            <a:off x="4372375" y="141350"/>
            <a:ext cx="3917400" cy="51576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Font typeface="Calibri"/>
              <a:buNone/>
            </a:pPr>
            <a:r>
              <a:rPr lang="da-DK" sz="1800" b="1" i="0" strike="noStrike" cap="none" dirty="0">
                <a:solidFill>
                  <a:srgbClr val="1F497D"/>
                </a:solidFill>
                <a:latin typeface="Calibri"/>
                <a:ea typeface="Calibri"/>
                <a:cs typeface="Calibri"/>
                <a:sym typeface="Calibri"/>
              </a:rPr>
              <a:t>EN PSYKOLOG:</a:t>
            </a:r>
            <a:endParaRPr dirty="0">
              <a:solidFill>
                <a:srgbClr val="1F497D"/>
              </a:solidFill>
            </a:endParaRPr>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har læst på universitetet og afsluttet studiet med en kandidatgrad; cand. psych.</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kan ikke skrive medicin ud</a:t>
            </a:r>
            <a:endParaRPr sz="14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dirty="0">
              <a:solidFill>
                <a:schemeClr val="dk1"/>
              </a:solidFill>
              <a:latin typeface="Calibri"/>
              <a:ea typeface="Calibri"/>
              <a:cs typeface="Calibri"/>
              <a:sym typeface="Calibri"/>
            </a:endParaRPr>
          </a:p>
          <a:p>
            <a:pPr marL="0" marR="0" lvl="0" indent="0" algn="l" rtl="0">
              <a:spcBef>
                <a:spcPts val="0"/>
              </a:spcBef>
              <a:spcAft>
                <a:spcPts val="0"/>
              </a:spcAft>
              <a:buNone/>
            </a:pPr>
            <a:endParaRPr dirty="0">
              <a:solidFill>
                <a:schemeClr val="dk1"/>
              </a:solidFill>
              <a:latin typeface="Calibri"/>
              <a:ea typeface="Calibri"/>
              <a:cs typeface="Calibri"/>
              <a:sym typeface="Calibri"/>
            </a:endParaRPr>
          </a:p>
          <a:p>
            <a:pPr marL="0" marR="0" lvl="0" indent="0" algn="l" rtl="0">
              <a:spcBef>
                <a:spcPts val="0"/>
              </a:spcBef>
              <a:spcAft>
                <a:spcPts val="0"/>
              </a:spcAft>
              <a:buNone/>
            </a:pPr>
            <a:r>
              <a:rPr lang="da-DK" sz="1800" b="1" dirty="0">
                <a:solidFill>
                  <a:srgbClr val="1F497D"/>
                </a:solidFill>
                <a:latin typeface="Calibri"/>
                <a:ea typeface="Calibri"/>
                <a:cs typeface="Calibri"/>
                <a:sym typeface="Calibri"/>
              </a:rPr>
              <a:t>P</a:t>
            </a:r>
            <a:r>
              <a:rPr lang="da-DK" sz="1800" b="1" i="0" strike="noStrike" cap="none" dirty="0">
                <a:solidFill>
                  <a:srgbClr val="1F497D"/>
                </a:solidFill>
                <a:latin typeface="Calibri"/>
                <a:ea typeface="Calibri"/>
                <a:cs typeface="Calibri"/>
                <a:sym typeface="Calibri"/>
              </a:rPr>
              <a:t>sykologi</a:t>
            </a:r>
            <a:r>
              <a:rPr lang="da-DK" dirty="0">
                <a:solidFill>
                  <a:srgbClr val="1F497D"/>
                </a:solidFill>
                <a:latin typeface="Calibri"/>
                <a:ea typeface="Calibri"/>
                <a:cs typeface="Calibri"/>
                <a:sym typeface="Calibri"/>
              </a:rPr>
              <a:t>:</a:t>
            </a:r>
            <a:endParaRPr dirty="0">
              <a:solidFill>
                <a:srgbClr val="1F497D"/>
              </a:solidFill>
              <a:latin typeface="Calibri"/>
              <a:ea typeface="Calibri"/>
              <a:cs typeface="Calibri"/>
              <a:sym typeface="Calibri"/>
            </a:endParaRPr>
          </a:p>
          <a:p>
            <a:pPr marL="457200" marR="0" lvl="0" indent="-317500" algn="l" rtl="0">
              <a:spcBef>
                <a:spcPts val="0"/>
              </a:spcBef>
              <a:spcAft>
                <a:spcPts val="0"/>
              </a:spcAft>
              <a:buClr>
                <a:schemeClr val="dk1"/>
              </a:buClr>
              <a:buSzPts val="1400"/>
              <a:buFont typeface="Calibri"/>
              <a:buChar char="●"/>
            </a:pPr>
            <a:r>
              <a:rPr lang="da-DK" sz="1400" b="0" i="0" u="none" strike="noStrike" cap="none" dirty="0">
                <a:solidFill>
                  <a:schemeClr val="dk1"/>
                </a:solidFill>
                <a:latin typeface="Calibri"/>
                <a:ea typeface="Calibri"/>
                <a:cs typeface="Calibri"/>
                <a:sym typeface="Calibri"/>
              </a:rPr>
              <a:t>betyder læren om sjælen eller læren om sjælelivet</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psykologi er det videnskabelige studium af menneskets psykiske processer og adfærd, dvs. dets </a:t>
            </a:r>
            <a:r>
              <a:rPr lang="da-DK" sz="1400" b="0" i="1" u="none" strike="noStrike" cap="none" dirty="0">
                <a:solidFill>
                  <a:schemeClr val="dk1"/>
                </a:solidFill>
                <a:latin typeface="Calibri"/>
                <a:ea typeface="Calibri"/>
                <a:cs typeface="Calibri"/>
                <a:sym typeface="Calibri"/>
              </a:rPr>
              <a:t>måder at handle og reagere på, </a:t>
            </a:r>
            <a:r>
              <a:rPr lang="da-DK" sz="1400" b="0" i="0" u="none" strike="noStrike" cap="none" dirty="0">
                <a:solidFill>
                  <a:schemeClr val="dk1"/>
                </a:solidFill>
                <a:latin typeface="Calibri"/>
                <a:ea typeface="Calibri"/>
                <a:cs typeface="Calibri"/>
                <a:sym typeface="Calibri"/>
              </a:rPr>
              <a:t>dets oplevelse af verden, dets følelsesliv, tænkning og viljesytringer</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psykologiske discipliner er mangfoldige</a:t>
            </a:r>
            <a:endParaRPr dirty="0"/>
          </a:p>
          <a:p>
            <a:pPr marL="457200" marR="0" lvl="0" indent="-317500" algn="l" rtl="0">
              <a:spcBef>
                <a:spcPts val="0"/>
              </a:spcBef>
              <a:spcAft>
                <a:spcPts val="0"/>
              </a:spcAft>
              <a:buClr>
                <a:srgbClr val="000000"/>
              </a:buClr>
              <a:buSzPts val="1400"/>
              <a:buFont typeface="Calibri"/>
              <a:buChar char="●"/>
            </a:pPr>
            <a:r>
              <a:rPr lang="da-DK" sz="1400" b="0" i="0" u="none" strike="noStrike" cap="none" dirty="0">
                <a:solidFill>
                  <a:schemeClr val="dk1"/>
                </a:solidFill>
                <a:latin typeface="Calibri"/>
                <a:ea typeface="Calibri"/>
                <a:cs typeface="Calibri"/>
                <a:sym typeface="Calibri"/>
              </a:rPr>
              <a:t>psykologiske skoledannelser er mangfoldige</a:t>
            </a:r>
            <a:endParaRPr dirty="0"/>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Clr>
                <a:schemeClr val="dk1"/>
              </a:buClr>
              <a:buFont typeface="Trebuchet MS"/>
              <a:buNone/>
            </a:pPr>
            <a:endParaRPr sz="1800" b="0" i="0" u="none" strike="noStrike" cap="none" dirty="0">
              <a:solidFill>
                <a:schemeClr val="dk1"/>
              </a:solidFill>
              <a:latin typeface="Calibri"/>
              <a:ea typeface="Calibri"/>
              <a:cs typeface="Calibri"/>
              <a:sym typeface="Calibri"/>
            </a:endParaRPr>
          </a:p>
        </p:txBody>
      </p:sp>
      <p:pic>
        <p:nvPicPr>
          <p:cNvPr id="146" name="Google Shape;146;p23"/>
          <p:cNvPicPr preferRelativeResize="0"/>
          <p:nvPr/>
        </p:nvPicPr>
        <p:blipFill rotWithShape="1">
          <a:blip r:embed="rId3">
            <a:alphaModFix/>
          </a:blip>
          <a:srcRect l="10905" r="54560" b="57195"/>
          <a:stretch/>
        </p:blipFill>
        <p:spPr>
          <a:xfrm>
            <a:off x="1847376" y="4308328"/>
            <a:ext cx="855300" cy="879000"/>
          </a:xfrm>
          <a:prstGeom prst="rect">
            <a:avLst/>
          </a:prstGeom>
          <a:noFill/>
          <a:ln>
            <a:noFill/>
          </a:ln>
        </p:spPr>
      </p:pic>
      <p:pic>
        <p:nvPicPr>
          <p:cNvPr id="147" name="Google Shape;147;p23"/>
          <p:cNvPicPr preferRelativeResize="0"/>
          <p:nvPr/>
        </p:nvPicPr>
        <p:blipFill rotWithShape="1">
          <a:blip r:embed="rId4">
            <a:alphaModFix/>
          </a:blip>
          <a:srcRect/>
          <a:stretch/>
        </p:blipFill>
        <p:spPr>
          <a:xfrm>
            <a:off x="6023826" y="4143150"/>
            <a:ext cx="904800" cy="1005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www.en-af-os.dk&#10;">
            <a:extLst>
              <a:ext uri="{FF2B5EF4-FFF2-40B4-BE49-F238E27FC236}">
                <a16:creationId xmlns:a16="http://schemas.microsoft.com/office/drawing/2014/main" id="{58B1BBE5-3402-0B49-B52A-DDF299DD9EAD}"/>
              </a:ext>
            </a:extLst>
          </p:cNvPr>
          <p:cNvPicPr>
            <a:picLocks noChangeAspect="1"/>
          </p:cNvPicPr>
          <p:nvPr/>
        </p:nvPicPr>
        <p:blipFill>
          <a:blip r:embed="rId3"/>
          <a:stretch>
            <a:fillRect/>
          </a:stretch>
        </p:blipFill>
        <p:spPr>
          <a:xfrm>
            <a:off x="641350" y="1492250"/>
            <a:ext cx="7861300" cy="2730500"/>
          </a:xfrm>
          <a:prstGeom prst="rect">
            <a:avLst/>
          </a:prstGeom>
        </p:spPr>
      </p:pic>
      <p:sp>
        <p:nvSpPr>
          <p:cNvPr id="4" name="Tekstfelt 3">
            <a:extLst>
              <a:ext uri="{FF2B5EF4-FFF2-40B4-BE49-F238E27FC236}">
                <a16:creationId xmlns:a16="http://schemas.microsoft.com/office/drawing/2014/main" id="{B398E9E6-114F-4041-8379-99640B01A952}"/>
              </a:ext>
            </a:extLst>
          </p:cNvPr>
          <p:cNvSpPr txBox="1"/>
          <p:nvPr/>
        </p:nvSpPr>
        <p:spPr>
          <a:xfrm>
            <a:off x="5550195" y="3094074"/>
            <a:ext cx="2466754" cy="307777"/>
          </a:xfrm>
          <a:prstGeom prst="rect">
            <a:avLst/>
          </a:prstGeom>
          <a:noFill/>
        </p:spPr>
        <p:txBody>
          <a:bodyPr wrap="square" rtlCol="0">
            <a:spAutoFit/>
          </a:bodyPr>
          <a:lstStyle/>
          <a:p>
            <a:r>
              <a:rPr lang="da-DK" dirty="0" err="1">
                <a:hlinkClick r:id="rId4" tooltip="Livet med angst"/>
              </a:rPr>
              <a:t>www</a:t>
            </a:r>
            <a:r>
              <a:rPr lang="da-DK" dirty="0" err="1"/>
              <a:t>.en</a:t>
            </a:r>
            <a:r>
              <a:rPr lang="da-DK" dirty="0"/>
              <a:t>-af-</a:t>
            </a:r>
            <a:r>
              <a:rPr lang="da-DK" dirty="0" err="1"/>
              <a:t>os.dk</a:t>
            </a:r>
            <a:endParaRPr lang="da-DK" dirty="0"/>
          </a:p>
        </p:txBody>
      </p:sp>
    </p:spTree>
    <p:extLst>
      <p:ext uri="{BB962C8B-B14F-4D97-AF65-F5344CB8AC3E}">
        <p14:creationId xmlns:p14="http://schemas.microsoft.com/office/powerpoint/2010/main" val="1801189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5" name="Google Shape;185;p28"/>
          <p:cNvSpPr txBox="1"/>
          <p:nvPr/>
        </p:nvSpPr>
        <p:spPr>
          <a:xfrm>
            <a:off x="457200" y="228865"/>
            <a:ext cx="8229600" cy="952500"/>
          </a:xfrm>
          <a:prstGeom prst="rect">
            <a:avLst/>
          </a:prstGeom>
        </p:spPr>
        <p:txBody>
          <a:bodyPr spcFirstLastPara="1" vert="horz" lIns="91440" tIns="45720" rIns="91440" bIns="45720" rtlCol="0" anchor="ctr" anchorCtr="0">
            <a:normAutofit/>
          </a:bodyPr>
          <a:lstStyle/>
          <a:p>
            <a:pPr marL="0" marR="0" lvl="0" indent="0" algn="ctr" defTabSz="457200">
              <a:spcBef>
                <a:spcPct val="0"/>
              </a:spcBef>
              <a:spcAft>
                <a:spcPts val="600"/>
              </a:spcAft>
            </a:pPr>
            <a:r>
              <a:rPr lang="da-DK" sz="4400" b="1" kern="1200">
                <a:solidFill>
                  <a:schemeClr val="tx1"/>
                </a:solidFill>
                <a:latin typeface="+mj-lt"/>
                <a:ea typeface="+mj-ea"/>
                <a:cs typeface="+mj-cs"/>
              </a:rPr>
              <a:t>Psykiatriske lidelser</a:t>
            </a:r>
          </a:p>
        </p:txBody>
      </p:sp>
      <p:pic>
        <p:nvPicPr>
          <p:cNvPr id="6" name="Billede 5" descr="pi1602-300x435.png"/>
          <p:cNvPicPr>
            <a:picLocks noChangeAspect="1"/>
          </p:cNvPicPr>
          <p:nvPr/>
        </p:nvPicPr>
        <p:blipFill rotWithShape="1">
          <a:blip r:embed="rId3"/>
          <a:srcRect t="21280" r="3" b="14283"/>
          <a:stretch/>
        </p:blipFill>
        <p:spPr>
          <a:xfrm>
            <a:off x="457200" y="1333500"/>
            <a:ext cx="4038600" cy="3771636"/>
          </a:xfrm>
          <a:prstGeom prst="rect">
            <a:avLst/>
          </a:prstGeom>
          <a:noFill/>
        </p:spPr>
      </p:pic>
      <p:sp>
        <p:nvSpPr>
          <p:cNvPr id="126" name="Content Placeholder 3">
            <a:extLst>
              <a:ext uri="{FF2B5EF4-FFF2-40B4-BE49-F238E27FC236}">
                <a16:creationId xmlns:a16="http://schemas.microsoft.com/office/drawing/2014/main" id="{77FBD655-01D1-4E7D-BE02-716645A36D5A}"/>
              </a:ext>
            </a:extLst>
          </p:cNvPr>
          <p:cNvSpPr>
            <a:spLocks noGrp="1"/>
          </p:cNvSpPr>
          <p:nvPr>
            <p:ph sz="half" idx="2"/>
          </p:nvPr>
        </p:nvSpPr>
        <p:spPr>
          <a:xfrm>
            <a:off x="4648200" y="1333500"/>
            <a:ext cx="4038600" cy="3771636"/>
          </a:xfrm>
        </p:spPr>
        <p:txBody>
          <a:bodyPr>
            <a:normAutofit/>
          </a:bodyPr>
          <a:lstStyle/>
          <a:p>
            <a:pPr marL="0" indent="0">
              <a:buNone/>
            </a:pPr>
            <a:r>
              <a:rPr lang="da-DK" sz="2000" dirty="0"/>
              <a:t>”Det er vigtigt, at vi som samfund ikke ser psykisk sygdom som noget man er, men - lige som andre sygdomme - noget man har" </a:t>
            </a:r>
          </a:p>
          <a:p>
            <a:pPr marL="0" indent="0">
              <a:buNone/>
            </a:pPr>
            <a:r>
              <a:rPr lang="da-DK" sz="1600" dirty="0"/>
              <a:t>Hendes Kongelige Højhed Kronprinsesse Mary, pro</a:t>
            </a:r>
          </a:p>
          <a:p>
            <a:pPr marL="0" indent="0">
              <a:buNone/>
            </a:pPr>
            <a:endParaRPr lang="da-DK" sz="1600" dirty="0"/>
          </a:p>
          <a:p>
            <a:pPr marL="0" indent="0">
              <a:buNone/>
            </a:pPr>
            <a:r>
              <a:rPr lang="da-DK" sz="2000" dirty="0"/>
              <a:t>Psykisk sygdom rammer op mod 1/3 af os i løbet af vores liv. </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ADE004-5BD6-8D18-DF45-0317BC8FA74A}"/>
              </a:ext>
            </a:extLst>
          </p:cNvPr>
          <p:cNvSpPr>
            <a:spLocks noGrp="1"/>
          </p:cNvSpPr>
          <p:nvPr>
            <p:ph type="title"/>
          </p:nvPr>
        </p:nvSpPr>
        <p:spPr>
          <a:xfrm>
            <a:off x="457200" y="228865"/>
            <a:ext cx="8229600" cy="952500"/>
          </a:xfrm>
        </p:spPr>
        <p:txBody>
          <a:bodyPr anchor="ctr">
            <a:normAutofit/>
          </a:bodyPr>
          <a:lstStyle/>
          <a:p>
            <a:pPr>
              <a:lnSpc>
                <a:spcPct val="90000"/>
              </a:lnSpc>
            </a:pPr>
            <a:r>
              <a:rPr lang="da-DK" sz="3100"/>
              <a:t>Hvad er mental sundhed ifølge Sundhedsstyrelsen?</a:t>
            </a:r>
          </a:p>
        </p:txBody>
      </p:sp>
      <p:sp>
        <p:nvSpPr>
          <p:cNvPr id="3" name="Pladsholder til indhold 2">
            <a:extLst>
              <a:ext uri="{FF2B5EF4-FFF2-40B4-BE49-F238E27FC236}">
                <a16:creationId xmlns:a16="http://schemas.microsoft.com/office/drawing/2014/main" id="{4D3E0853-FB34-DB6F-4DE9-3C2E7CC53E48}"/>
              </a:ext>
            </a:extLst>
          </p:cNvPr>
          <p:cNvSpPr>
            <a:spLocks noGrp="1"/>
          </p:cNvSpPr>
          <p:nvPr>
            <p:ph sz="half" idx="1"/>
          </p:nvPr>
        </p:nvSpPr>
        <p:spPr>
          <a:xfrm>
            <a:off x="457200" y="1333500"/>
            <a:ext cx="4038600" cy="3771636"/>
          </a:xfrm>
        </p:spPr>
        <p:txBody>
          <a:bodyPr>
            <a:normAutofit/>
          </a:bodyPr>
          <a:lstStyle/>
          <a:p>
            <a:pPr>
              <a:lnSpc>
                <a:spcPct val="90000"/>
              </a:lnSpc>
            </a:pPr>
            <a:r>
              <a:rPr lang="da-DK" sz="1300" dirty="0">
                <a:effectLst/>
              </a:rPr>
              <a:t>en tilstand af velbefindende, hvor individet kan udfolde sine evner, håndtere dagligdags udfordringer og stress samt indgå i fællesskaber med andre mennesker. </a:t>
            </a:r>
            <a:br>
              <a:rPr lang="da-DK" sz="1300" dirty="0">
                <a:effectLst/>
              </a:rPr>
            </a:br>
            <a:endParaRPr lang="da-DK" sz="1300" dirty="0">
              <a:effectLst/>
            </a:endParaRPr>
          </a:p>
          <a:p>
            <a:pPr>
              <a:lnSpc>
                <a:spcPct val="90000"/>
              </a:lnSpc>
            </a:pPr>
            <a:r>
              <a:rPr lang="da-DK" sz="1300" dirty="0">
                <a:effectLst/>
              </a:rPr>
              <a:t>Oplevelsesdimensionen: At man oplever at have det godt, er overvejende glad, i godt humør og tilfreds med livet.</a:t>
            </a:r>
            <a:br>
              <a:rPr lang="da-DK" sz="1300" dirty="0">
                <a:effectLst/>
              </a:rPr>
            </a:br>
            <a:br>
              <a:rPr lang="da-DK" sz="1300" dirty="0">
                <a:effectLst/>
              </a:rPr>
            </a:br>
            <a:endParaRPr lang="da-DK" sz="1300" dirty="0">
              <a:effectLst/>
            </a:endParaRPr>
          </a:p>
          <a:p>
            <a:pPr>
              <a:lnSpc>
                <a:spcPct val="90000"/>
              </a:lnSpc>
            </a:pPr>
            <a:r>
              <a:rPr lang="da-DK" sz="1300" dirty="0">
                <a:effectLst/>
              </a:rPr>
              <a:t>Funktionsdimensionen: At man kan klare dagligdags gøremål som fx at købe ind, lave mad, gå på arbejde eller i skole, indgå i fællesskaber og håndtere hverdagens udfordringer.</a:t>
            </a:r>
            <a:br>
              <a:rPr lang="da-DK" sz="1300" dirty="0">
                <a:effectLst/>
              </a:rPr>
            </a:br>
            <a:endParaRPr lang="da-DK" sz="1300" dirty="0">
              <a:effectLst/>
            </a:endParaRPr>
          </a:p>
          <a:p>
            <a:pPr marL="0" indent="0">
              <a:lnSpc>
                <a:spcPct val="90000"/>
              </a:lnSpc>
              <a:buNone/>
            </a:pPr>
            <a:r>
              <a:rPr lang="da-DK" sz="1300" dirty="0">
                <a:effectLst/>
              </a:rPr>
              <a:t>(</a:t>
            </a:r>
            <a:r>
              <a:rPr lang="da-DK" sz="1300" dirty="0" err="1">
                <a:effectLst/>
              </a:rPr>
              <a:t>www.sst.dk</a:t>
            </a:r>
            <a:r>
              <a:rPr lang="da-DK" sz="1300" dirty="0">
                <a:effectLst/>
              </a:rPr>
              <a:t>)</a:t>
            </a:r>
            <a:br>
              <a:rPr lang="da-DK" sz="1300" dirty="0">
                <a:effectLst/>
              </a:rPr>
            </a:br>
            <a:endParaRPr lang="da-DK" sz="1300" dirty="0">
              <a:effectLst/>
            </a:endParaRPr>
          </a:p>
          <a:p>
            <a:pPr marL="0" indent="0">
              <a:lnSpc>
                <a:spcPct val="90000"/>
              </a:lnSpc>
              <a:buNone/>
            </a:pPr>
            <a:endParaRPr lang="da-DK" sz="1300" dirty="0"/>
          </a:p>
        </p:txBody>
      </p:sp>
      <p:pic>
        <p:nvPicPr>
          <p:cNvPr id="6" name="Pladsholder til indhold 5" descr="Et billede, der indeholder tekst, tegneserie, illustration/afbildning&#10;&#10;Automatisk genereret beskrivelse">
            <a:extLst>
              <a:ext uri="{FF2B5EF4-FFF2-40B4-BE49-F238E27FC236}">
                <a16:creationId xmlns:a16="http://schemas.microsoft.com/office/drawing/2014/main" id="{8BB4181D-7816-DB25-0115-16D1DAF135BC}"/>
              </a:ext>
            </a:extLst>
          </p:cNvPr>
          <p:cNvPicPr>
            <a:picLocks noGrp="1" noChangeAspect="1"/>
          </p:cNvPicPr>
          <p:nvPr>
            <p:ph sz="half" idx="2"/>
          </p:nvPr>
        </p:nvPicPr>
        <p:blipFill>
          <a:blip r:embed="rId2"/>
          <a:stretch>
            <a:fillRect/>
          </a:stretch>
        </p:blipFill>
        <p:spPr>
          <a:xfrm>
            <a:off x="4648200" y="1907173"/>
            <a:ext cx="4038600" cy="2624554"/>
          </a:xfrm>
          <a:noFill/>
        </p:spPr>
      </p:pic>
    </p:spTree>
    <p:extLst>
      <p:ext uri="{BB962C8B-B14F-4D97-AF65-F5344CB8AC3E}">
        <p14:creationId xmlns:p14="http://schemas.microsoft.com/office/powerpoint/2010/main" val="3204619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4AA68-0A2F-1E04-C771-4978646866F4}"/>
              </a:ext>
            </a:extLst>
          </p:cNvPr>
          <p:cNvSpPr>
            <a:spLocks noGrp="1"/>
          </p:cNvSpPr>
          <p:nvPr>
            <p:ph type="title"/>
          </p:nvPr>
        </p:nvSpPr>
        <p:spPr/>
        <p:txBody>
          <a:bodyPr/>
          <a:lstStyle/>
          <a:p>
            <a:r>
              <a:rPr lang="da-DK" dirty="0"/>
              <a:t>Tal og fakta fra sundhedsstyrelsen</a:t>
            </a:r>
          </a:p>
        </p:txBody>
      </p:sp>
      <p:sp>
        <p:nvSpPr>
          <p:cNvPr id="3" name="Pladsholder til indhold 2">
            <a:extLst>
              <a:ext uri="{FF2B5EF4-FFF2-40B4-BE49-F238E27FC236}">
                <a16:creationId xmlns:a16="http://schemas.microsoft.com/office/drawing/2014/main" id="{C85CD87F-F6E1-5A3A-394C-30244BF1FEDD}"/>
              </a:ext>
            </a:extLst>
          </p:cNvPr>
          <p:cNvSpPr>
            <a:spLocks noGrp="1"/>
          </p:cNvSpPr>
          <p:nvPr>
            <p:ph sz="half" idx="1"/>
          </p:nvPr>
        </p:nvSpPr>
        <p:spPr/>
        <p:txBody>
          <a:bodyPr>
            <a:normAutofit fontScale="55000" lnSpcReduction="20000"/>
          </a:bodyPr>
          <a:lstStyle/>
          <a:p>
            <a:pPr algn="l"/>
            <a:r>
              <a:rPr lang="da-DK" b="0" i="0" dirty="0">
                <a:solidFill>
                  <a:srgbClr val="002034"/>
                </a:solidFill>
                <a:effectLst/>
                <a:latin typeface="Raleway" pitchFamily="2" charset="77"/>
              </a:rPr>
              <a:t>20 pct. af alle voksne kvinder over 16 år i Danmark giver udtryk for at have et dårligt mentalt helbred (2021). </a:t>
            </a:r>
            <a:endParaRPr lang="da-DK" dirty="0">
              <a:solidFill>
                <a:srgbClr val="002034"/>
              </a:solidFill>
              <a:latin typeface="Raleway" pitchFamily="2" charset="77"/>
            </a:endParaRPr>
          </a:p>
          <a:p>
            <a:pPr algn="l"/>
            <a:r>
              <a:rPr lang="da-DK" b="0" i="0" dirty="0">
                <a:solidFill>
                  <a:srgbClr val="002034"/>
                </a:solidFill>
                <a:effectLst/>
                <a:latin typeface="Raleway" pitchFamily="2" charset="77"/>
              </a:rPr>
              <a:t>Blandt kvinder mellem 16 og 24 år er tallet 34 pct. </a:t>
            </a:r>
          </a:p>
          <a:p>
            <a:pPr algn="l"/>
            <a:r>
              <a:rPr lang="da-DK" b="0" i="0" dirty="0">
                <a:solidFill>
                  <a:srgbClr val="002034"/>
                </a:solidFill>
                <a:effectLst/>
                <a:latin typeface="Raleway" pitchFamily="2" charset="77"/>
              </a:rPr>
              <a:t>For mænd i alle aldre er det 15 pct., der har dårligt mentalt helbred og blandt de 16 til 24-årige er det 21 pct.</a:t>
            </a:r>
          </a:p>
          <a:p>
            <a:pPr algn="l"/>
            <a:r>
              <a:rPr lang="da-DK" b="0" i="0" dirty="0">
                <a:solidFill>
                  <a:srgbClr val="002034"/>
                </a:solidFill>
                <a:effectLst/>
                <a:latin typeface="Raleway" pitchFamily="2" charset="77"/>
              </a:rPr>
              <a:t>Der er også social ulighed i fordelingen af lav grad af mental sundhed: Andelen med dårligt mentalt helbred er højest i gruppen med grundskole som højeste gennemførte uddannelsesniveau (20 pct.) og lavest i gruppen med en lang videregående uddannelse (14,5 pct.) Andelen er også stor blandt arbejdsløse (31 pct.), førtidspensionister (36 pct.) og andre uden for arbejdsmarkedet (39 pct.).</a:t>
            </a:r>
          </a:p>
          <a:p>
            <a:endParaRPr lang="da-DK" dirty="0"/>
          </a:p>
        </p:txBody>
      </p:sp>
      <p:sp>
        <p:nvSpPr>
          <p:cNvPr id="4" name="Pladsholder til indhold 3">
            <a:extLst>
              <a:ext uri="{FF2B5EF4-FFF2-40B4-BE49-F238E27FC236}">
                <a16:creationId xmlns:a16="http://schemas.microsoft.com/office/drawing/2014/main" id="{2D049659-9335-6151-01AB-2220FA62D8C8}"/>
              </a:ext>
            </a:extLst>
          </p:cNvPr>
          <p:cNvSpPr>
            <a:spLocks noGrp="1"/>
          </p:cNvSpPr>
          <p:nvPr>
            <p:ph sz="half" idx="2"/>
          </p:nvPr>
        </p:nvSpPr>
        <p:spPr/>
        <p:txBody>
          <a:bodyPr>
            <a:normAutofit fontScale="55000" lnSpcReduction="20000"/>
          </a:bodyPr>
          <a:lstStyle/>
          <a:p>
            <a:r>
              <a:rPr lang="da-DK" b="0" i="0" dirty="0">
                <a:solidFill>
                  <a:srgbClr val="002034"/>
                </a:solidFill>
                <a:effectLst/>
                <a:latin typeface="Raleway" pitchFamily="2" charset="77"/>
              </a:rPr>
              <a:t>Cirka 15 pct. af alle børn har været i behandling for en psykisk sygdom, som fx ADHD, angst eller depression, inden de fylder 18 år. Samlet set udgør denne type psykiske sygdomme den største sygdomsbyrde blandt børn og unge fra 1 til 24 år.</a:t>
            </a:r>
            <a:endParaRPr lang="da-DK" dirty="0"/>
          </a:p>
        </p:txBody>
      </p:sp>
      <p:pic>
        <p:nvPicPr>
          <p:cNvPr id="5" name="Google Shape;198;p30">
            <a:extLst>
              <a:ext uri="{FF2B5EF4-FFF2-40B4-BE49-F238E27FC236}">
                <a16:creationId xmlns:a16="http://schemas.microsoft.com/office/drawing/2014/main" id="{239D92BB-585F-F1F6-0728-21797E96A8EC}"/>
              </a:ext>
            </a:extLst>
          </p:cNvPr>
          <p:cNvPicPr preferRelativeResize="0"/>
          <p:nvPr/>
        </p:nvPicPr>
        <p:blipFill>
          <a:blip r:embed="rId2">
            <a:alphaModFix/>
          </a:blip>
          <a:stretch>
            <a:fillRect/>
          </a:stretch>
        </p:blipFill>
        <p:spPr>
          <a:xfrm>
            <a:off x="5064750" y="3116496"/>
            <a:ext cx="3774450" cy="2140775"/>
          </a:xfrm>
          <a:prstGeom prst="rect">
            <a:avLst/>
          </a:prstGeom>
          <a:noFill/>
          <a:ln>
            <a:noFill/>
          </a:ln>
        </p:spPr>
      </p:pic>
    </p:spTree>
    <p:extLst>
      <p:ext uri="{BB962C8B-B14F-4D97-AF65-F5344CB8AC3E}">
        <p14:creationId xmlns:p14="http://schemas.microsoft.com/office/powerpoint/2010/main" val="740617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48B63F-1E7C-3951-0F69-F73E753CCC9A}"/>
              </a:ext>
            </a:extLst>
          </p:cNvPr>
          <p:cNvSpPr>
            <a:spLocks noGrp="1"/>
          </p:cNvSpPr>
          <p:nvPr>
            <p:ph type="title"/>
          </p:nvPr>
        </p:nvSpPr>
        <p:spPr>
          <a:xfrm>
            <a:off x="457200" y="228865"/>
            <a:ext cx="8229600" cy="952500"/>
          </a:xfrm>
        </p:spPr>
        <p:txBody>
          <a:bodyPr anchor="ctr">
            <a:normAutofit/>
          </a:bodyPr>
          <a:lstStyle/>
          <a:p>
            <a:r>
              <a:rPr lang="da-DK" dirty="0"/>
              <a:t>Hvad fremmer mental sundhed?</a:t>
            </a:r>
          </a:p>
        </p:txBody>
      </p:sp>
      <p:sp>
        <p:nvSpPr>
          <p:cNvPr id="3" name="Pladsholder til indhold 2">
            <a:extLst>
              <a:ext uri="{FF2B5EF4-FFF2-40B4-BE49-F238E27FC236}">
                <a16:creationId xmlns:a16="http://schemas.microsoft.com/office/drawing/2014/main" id="{424ED624-7A13-F3DA-626C-B4ADCFD91E7B}"/>
              </a:ext>
            </a:extLst>
          </p:cNvPr>
          <p:cNvSpPr>
            <a:spLocks noGrp="1"/>
          </p:cNvSpPr>
          <p:nvPr>
            <p:ph sz="half" idx="1"/>
          </p:nvPr>
        </p:nvSpPr>
        <p:spPr>
          <a:xfrm>
            <a:off x="457200" y="1333500"/>
            <a:ext cx="4038600" cy="3771636"/>
          </a:xfrm>
        </p:spPr>
        <p:txBody>
          <a:bodyPr>
            <a:normAutofit lnSpcReduction="10000"/>
          </a:bodyPr>
          <a:lstStyle/>
          <a:p>
            <a:pPr marL="0" indent="0">
              <a:lnSpc>
                <a:spcPct val="90000"/>
              </a:lnSpc>
              <a:buNone/>
            </a:pPr>
            <a:r>
              <a:rPr lang="da-DK" sz="1800" b="1" i="0" dirty="0">
                <a:effectLst/>
              </a:rPr>
              <a:t>Individuelle faktorer</a:t>
            </a:r>
          </a:p>
          <a:p>
            <a:pPr>
              <a:lnSpc>
                <a:spcPct val="90000"/>
              </a:lnSpc>
              <a:buFont typeface="Arial" panose="020B0604020202020204" pitchFamily="34" charset="0"/>
              <a:buChar char="•"/>
            </a:pPr>
            <a:r>
              <a:rPr lang="da-DK" sz="1800" b="0" i="0" dirty="0">
                <a:effectLst/>
              </a:rPr>
              <a:t>En positiv selvopfattelse</a:t>
            </a:r>
          </a:p>
          <a:p>
            <a:pPr>
              <a:lnSpc>
                <a:spcPct val="90000"/>
              </a:lnSpc>
              <a:buFont typeface="Arial" panose="020B0604020202020204" pitchFamily="34" charset="0"/>
              <a:buChar char="•"/>
            </a:pPr>
            <a:r>
              <a:rPr lang="da-DK" sz="1800" b="0" i="0" dirty="0">
                <a:effectLst/>
              </a:rPr>
              <a:t>Gode evner til at håndtere stress og udfordringer</a:t>
            </a:r>
          </a:p>
          <a:p>
            <a:pPr>
              <a:lnSpc>
                <a:spcPct val="90000"/>
              </a:lnSpc>
              <a:buFont typeface="Arial" panose="020B0604020202020204" pitchFamily="34" charset="0"/>
              <a:buChar char="•"/>
            </a:pPr>
            <a:r>
              <a:rPr lang="da-DK" sz="1800" b="0" i="0" dirty="0">
                <a:effectLst/>
              </a:rPr>
              <a:t>Tro på egen formåen (”</a:t>
            </a:r>
            <a:r>
              <a:rPr lang="da-DK" sz="1800" b="0" i="0" dirty="0" err="1">
                <a:effectLst/>
              </a:rPr>
              <a:t>self-efficacy</a:t>
            </a:r>
            <a:r>
              <a:rPr lang="da-DK" sz="1800" b="0" i="0" dirty="0">
                <a:effectLst/>
              </a:rPr>
              <a:t>”)</a:t>
            </a:r>
          </a:p>
          <a:p>
            <a:pPr>
              <a:lnSpc>
                <a:spcPct val="90000"/>
              </a:lnSpc>
              <a:buFont typeface="Arial" panose="020B0604020202020204" pitchFamily="34" charset="0"/>
              <a:buChar char="•"/>
            </a:pPr>
            <a:r>
              <a:rPr lang="da-DK" sz="1800" b="0" i="0" dirty="0">
                <a:effectLst/>
              </a:rPr>
              <a:t>En følelse af mening og sammenhæng i hverdagslivet</a:t>
            </a:r>
          </a:p>
          <a:p>
            <a:pPr>
              <a:lnSpc>
                <a:spcPct val="90000"/>
              </a:lnSpc>
              <a:buFont typeface="Arial" panose="020B0604020202020204" pitchFamily="34" charset="0"/>
              <a:buChar char="•"/>
            </a:pPr>
            <a:r>
              <a:rPr lang="da-DK" sz="1800" b="0" i="0" dirty="0">
                <a:effectLst/>
              </a:rPr>
              <a:t>En følelse af socialt tilhørsforhold og evne til at etablere relationer</a:t>
            </a:r>
          </a:p>
          <a:p>
            <a:pPr>
              <a:lnSpc>
                <a:spcPct val="90000"/>
              </a:lnSpc>
              <a:buFont typeface="Arial" panose="020B0604020202020204" pitchFamily="34" charset="0"/>
              <a:buChar char="•"/>
            </a:pPr>
            <a:r>
              <a:rPr lang="da-DK" sz="1800" b="0" i="0" dirty="0">
                <a:effectLst/>
              </a:rPr>
              <a:t>God fysisk sundhed</a:t>
            </a:r>
          </a:p>
          <a:p>
            <a:pPr>
              <a:lnSpc>
                <a:spcPct val="90000"/>
              </a:lnSpc>
              <a:buFont typeface="Arial" panose="020B0604020202020204" pitchFamily="34" charset="0"/>
              <a:buChar char="•"/>
            </a:pPr>
            <a:r>
              <a:rPr lang="da-DK" sz="1800" b="0" i="0" dirty="0">
                <a:effectLst/>
              </a:rPr>
              <a:t>God nattesøvn</a:t>
            </a:r>
          </a:p>
          <a:p>
            <a:pPr>
              <a:lnSpc>
                <a:spcPct val="90000"/>
              </a:lnSpc>
              <a:buFont typeface="Arial" panose="020B0604020202020204" pitchFamily="34" charset="0"/>
              <a:buChar char="•"/>
            </a:pPr>
            <a:endParaRPr lang="da-DK" sz="1800" dirty="0"/>
          </a:p>
          <a:p>
            <a:pPr marL="0" indent="0">
              <a:lnSpc>
                <a:spcPct val="90000"/>
              </a:lnSpc>
              <a:buNone/>
            </a:pPr>
            <a:r>
              <a:rPr lang="da-DK" sz="1800" b="0" i="0" dirty="0">
                <a:effectLst/>
              </a:rPr>
              <a:t>Hvad kan påvirke i den negative retning?</a:t>
            </a:r>
          </a:p>
          <a:p>
            <a:pPr>
              <a:lnSpc>
                <a:spcPct val="90000"/>
              </a:lnSpc>
            </a:pPr>
            <a:endParaRPr lang="da-DK" sz="1800" dirty="0"/>
          </a:p>
        </p:txBody>
      </p:sp>
      <p:pic>
        <p:nvPicPr>
          <p:cNvPr id="6" name="Pladsholder til indhold 5" descr="Et billede, der indeholder tekst, Animeret tegnefilm, tegneserie, illustration/afbildning&#10;&#10;Automatisk genereret beskrivelse">
            <a:extLst>
              <a:ext uri="{FF2B5EF4-FFF2-40B4-BE49-F238E27FC236}">
                <a16:creationId xmlns:a16="http://schemas.microsoft.com/office/drawing/2014/main" id="{6DF8F95C-7BFE-5EF7-5928-982EC33010B9}"/>
              </a:ext>
            </a:extLst>
          </p:cNvPr>
          <p:cNvPicPr>
            <a:picLocks noGrp="1" noChangeAspect="1"/>
          </p:cNvPicPr>
          <p:nvPr>
            <p:ph sz="half" idx="2"/>
          </p:nvPr>
        </p:nvPicPr>
        <p:blipFill>
          <a:blip r:embed="rId2"/>
          <a:stretch>
            <a:fillRect/>
          </a:stretch>
        </p:blipFill>
        <p:spPr>
          <a:xfrm>
            <a:off x="5197453" y="1333500"/>
            <a:ext cx="2940094" cy="3771636"/>
          </a:xfrm>
          <a:noFill/>
        </p:spPr>
      </p:pic>
    </p:spTree>
    <p:extLst>
      <p:ext uri="{BB962C8B-B14F-4D97-AF65-F5344CB8AC3E}">
        <p14:creationId xmlns:p14="http://schemas.microsoft.com/office/powerpoint/2010/main" val="1507725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9D9FE1-2FF2-8777-EE5B-F65350917DE3}"/>
              </a:ext>
            </a:extLst>
          </p:cNvPr>
          <p:cNvSpPr>
            <a:spLocks noGrp="1"/>
          </p:cNvSpPr>
          <p:nvPr>
            <p:ph type="title"/>
          </p:nvPr>
        </p:nvSpPr>
        <p:spPr>
          <a:xfrm>
            <a:off x="457200" y="228865"/>
            <a:ext cx="8229600" cy="952500"/>
          </a:xfrm>
        </p:spPr>
        <p:txBody>
          <a:bodyPr anchor="ctr">
            <a:normAutofit/>
          </a:bodyPr>
          <a:lstStyle/>
          <a:p>
            <a:r>
              <a:rPr lang="da-DK" dirty="0"/>
              <a:t>Hvad fremmer mental sundhed?</a:t>
            </a:r>
          </a:p>
        </p:txBody>
      </p:sp>
      <p:sp>
        <p:nvSpPr>
          <p:cNvPr id="3" name="Pladsholder til indhold 2">
            <a:extLst>
              <a:ext uri="{FF2B5EF4-FFF2-40B4-BE49-F238E27FC236}">
                <a16:creationId xmlns:a16="http://schemas.microsoft.com/office/drawing/2014/main" id="{9855898E-CB3C-C68C-5146-53328CC8AF55}"/>
              </a:ext>
            </a:extLst>
          </p:cNvPr>
          <p:cNvSpPr>
            <a:spLocks noGrp="1"/>
          </p:cNvSpPr>
          <p:nvPr>
            <p:ph sz="half" idx="1"/>
          </p:nvPr>
        </p:nvSpPr>
        <p:spPr>
          <a:xfrm>
            <a:off x="457200" y="1333500"/>
            <a:ext cx="4038600" cy="3771636"/>
          </a:xfrm>
        </p:spPr>
        <p:txBody>
          <a:bodyPr>
            <a:normAutofit lnSpcReduction="10000"/>
          </a:bodyPr>
          <a:lstStyle/>
          <a:p>
            <a:pPr marL="0" indent="0">
              <a:lnSpc>
                <a:spcPct val="90000"/>
              </a:lnSpc>
              <a:buNone/>
            </a:pPr>
            <a:r>
              <a:rPr lang="da-DK" sz="2000" b="1" i="0" dirty="0">
                <a:effectLst/>
              </a:rPr>
              <a:t>Sociale faktorer</a:t>
            </a:r>
          </a:p>
          <a:p>
            <a:pPr>
              <a:lnSpc>
                <a:spcPct val="90000"/>
              </a:lnSpc>
              <a:buFont typeface="Arial" panose="020B0604020202020204" pitchFamily="34" charset="0"/>
              <a:buChar char="•"/>
            </a:pPr>
            <a:r>
              <a:rPr lang="da-DK" sz="2000" b="0" i="0" dirty="0">
                <a:effectLst/>
              </a:rPr>
              <a:t>Omsorgsfulde forældre og gode familiebånd</a:t>
            </a:r>
          </a:p>
          <a:p>
            <a:pPr>
              <a:lnSpc>
                <a:spcPct val="90000"/>
              </a:lnSpc>
              <a:buFont typeface="Arial" panose="020B0604020202020204" pitchFamily="34" charset="0"/>
              <a:buChar char="•"/>
            </a:pPr>
            <a:r>
              <a:rPr lang="da-DK" sz="2000" b="0" i="0" dirty="0">
                <a:effectLst/>
              </a:rPr>
              <a:t>Tilhørsforhold til omgivelserne</a:t>
            </a:r>
          </a:p>
          <a:p>
            <a:pPr>
              <a:lnSpc>
                <a:spcPct val="90000"/>
              </a:lnSpc>
              <a:buFont typeface="Arial" panose="020B0604020202020204" pitchFamily="34" charset="0"/>
              <a:buChar char="•"/>
            </a:pPr>
            <a:r>
              <a:rPr lang="da-DK" sz="2000" b="0" i="0" dirty="0">
                <a:effectLst/>
              </a:rPr>
              <a:t>Støttende sociale relationer</a:t>
            </a:r>
          </a:p>
          <a:p>
            <a:pPr>
              <a:lnSpc>
                <a:spcPct val="90000"/>
              </a:lnSpc>
              <a:buFont typeface="Arial" panose="020B0604020202020204" pitchFamily="34" charset="0"/>
              <a:buChar char="•"/>
            </a:pPr>
            <a:r>
              <a:rPr lang="da-DK" sz="2000" b="0" i="0" dirty="0">
                <a:effectLst/>
              </a:rPr>
              <a:t>Deltagelse i positive fællesskaber</a:t>
            </a:r>
          </a:p>
          <a:p>
            <a:pPr>
              <a:lnSpc>
                <a:spcPct val="90000"/>
              </a:lnSpc>
              <a:buFont typeface="Arial" panose="020B0604020202020204" pitchFamily="34" charset="0"/>
              <a:buChar char="•"/>
            </a:pPr>
            <a:r>
              <a:rPr lang="da-DK" sz="2000" b="0" i="0" dirty="0">
                <a:effectLst/>
              </a:rPr>
              <a:t>Social anseelse, fx i skoleklassen eller blandt venner</a:t>
            </a:r>
          </a:p>
          <a:p>
            <a:pPr>
              <a:lnSpc>
                <a:spcPct val="90000"/>
              </a:lnSpc>
              <a:buFont typeface="Arial" panose="020B0604020202020204" pitchFamily="34" charset="0"/>
              <a:buChar char="•"/>
            </a:pPr>
            <a:r>
              <a:rPr lang="da-DK" sz="2000" b="0" i="0" dirty="0">
                <a:effectLst/>
              </a:rPr>
              <a:t>Positive erfaringer med uddannelse og arbejdsliv</a:t>
            </a:r>
          </a:p>
          <a:p>
            <a:pPr>
              <a:lnSpc>
                <a:spcPct val="90000"/>
              </a:lnSpc>
              <a:buFont typeface="Arial" panose="020B0604020202020204" pitchFamily="34" charset="0"/>
              <a:buChar char="•"/>
            </a:pPr>
            <a:endParaRPr lang="da-DK" sz="2000" dirty="0"/>
          </a:p>
          <a:p>
            <a:pPr marL="0" indent="0">
              <a:lnSpc>
                <a:spcPct val="90000"/>
              </a:lnSpc>
              <a:buNone/>
            </a:pPr>
            <a:r>
              <a:rPr lang="da-DK" sz="2000" b="0" i="0" dirty="0">
                <a:effectLst/>
              </a:rPr>
              <a:t>Hvad kan påvirke i den negative retning?</a:t>
            </a:r>
          </a:p>
          <a:p>
            <a:pPr>
              <a:lnSpc>
                <a:spcPct val="90000"/>
              </a:lnSpc>
              <a:buFont typeface="Arial" panose="020B0604020202020204" pitchFamily="34" charset="0"/>
              <a:buChar char="•"/>
            </a:pPr>
            <a:endParaRPr lang="da-DK" sz="2000" b="0" i="0" dirty="0">
              <a:effectLst/>
            </a:endParaRPr>
          </a:p>
          <a:p>
            <a:pPr>
              <a:lnSpc>
                <a:spcPct val="90000"/>
              </a:lnSpc>
            </a:pPr>
            <a:endParaRPr lang="da-DK" sz="2000" dirty="0"/>
          </a:p>
        </p:txBody>
      </p:sp>
      <p:pic>
        <p:nvPicPr>
          <p:cNvPr id="6" name="Pladsholder til indhold 5" descr="Et billede, der indeholder pink, clipart, tekst, Grafik&#10;&#10;Automatisk genereret beskrivelse">
            <a:extLst>
              <a:ext uri="{FF2B5EF4-FFF2-40B4-BE49-F238E27FC236}">
                <a16:creationId xmlns:a16="http://schemas.microsoft.com/office/drawing/2014/main" id="{5A7C29EC-BB2F-95F5-A7A2-26987C7AF099}"/>
              </a:ext>
            </a:extLst>
          </p:cNvPr>
          <p:cNvPicPr>
            <a:picLocks noGrp="1" noChangeAspect="1"/>
          </p:cNvPicPr>
          <p:nvPr>
            <p:ph sz="half" idx="2"/>
          </p:nvPr>
        </p:nvPicPr>
        <p:blipFill>
          <a:blip r:embed="rId2"/>
          <a:stretch>
            <a:fillRect/>
          </a:stretch>
        </p:blipFill>
        <p:spPr>
          <a:xfrm>
            <a:off x="4809285" y="1333500"/>
            <a:ext cx="3716430" cy="3771900"/>
          </a:xfrm>
          <a:noFill/>
        </p:spPr>
      </p:pic>
    </p:spTree>
    <p:extLst>
      <p:ext uri="{BB962C8B-B14F-4D97-AF65-F5344CB8AC3E}">
        <p14:creationId xmlns:p14="http://schemas.microsoft.com/office/powerpoint/2010/main" val="654617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6DAAE0-DD2E-2472-D347-78F05063AF86}"/>
              </a:ext>
            </a:extLst>
          </p:cNvPr>
          <p:cNvSpPr>
            <a:spLocks noGrp="1"/>
          </p:cNvSpPr>
          <p:nvPr>
            <p:ph type="title"/>
          </p:nvPr>
        </p:nvSpPr>
        <p:spPr>
          <a:xfrm>
            <a:off x="457200" y="228865"/>
            <a:ext cx="8229600" cy="952500"/>
          </a:xfrm>
        </p:spPr>
        <p:txBody>
          <a:bodyPr anchor="ctr">
            <a:normAutofit/>
          </a:bodyPr>
          <a:lstStyle/>
          <a:p>
            <a:r>
              <a:rPr lang="da-DK" dirty="0"/>
              <a:t>Hvad fremmer mental sundhed?</a:t>
            </a:r>
          </a:p>
        </p:txBody>
      </p:sp>
      <p:sp>
        <p:nvSpPr>
          <p:cNvPr id="3" name="Pladsholder til indhold 2">
            <a:extLst>
              <a:ext uri="{FF2B5EF4-FFF2-40B4-BE49-F238E27FC236}">
                <a16:creationId xmlns:a16="http://schemas.microsoft.com/office/drawing/2014/main" id="{F998FF5F-0330-55A0-B7FA-99AF448FC824}"/>
              </a:ext>
            </a:extLst>
          </p:cNvPr>
          <p:cNvSpPr>
            <a:spLocks noGrp="1"/>
          </p:cNvSpPr>
          <p:nvPr>
            <p:ph sz="half" idx="1"/>
          </p:nvPr>
        </p:nvSpPr>
        <p:spPr>
          <a:xfrm>
            <a:off x="457200" y="1333500"/>
            <a:ext cx="4038600" cy="3771636"/>
          </a:xfrm>
        </p:spPr>
        <p:txBody>
          <a:bodyPr>
            <a:normAutofit fontScale="92500" lnSpcReduction="20000"/>
          </a:bodyPr>
          <a:lstStyle/>
          <a:p>
            <a:pPr marL="0" indent="0">
              <a:lnSpc>
                <a:spcPct val="90000"/>
              </a:lnSpc>
              <a:buNone/>
            </a:pPr>
            <a:r>
              <a:rPr lang="da-DK" sz="2200" b="1" i="0" dirty="0">
                <a:effectLst/>
              </a:rPr>
              <a:t>Strukturelle faktorer</a:t>
            </a:r>
          </a:p>
          <a:p>
            <a:pPr>
              <a:lnSpc>
                <a:spcPct val="90000"/>
              </a:lnSpc>
              <a:buFont typeface="Arial" panose="020B0604020202020204" pitchFamily="34" charset="0"/>
              <a:buChar char="•"/>
            </a:pPr>
            <a:r>
              <a:rPr lang="da-DK" sz="2200" b="0" i="0" dirty="0">
                <a:effectLst/>
              </a:rPr>
              <a:t>Trygge omgivelser</a:t>
            </a:r>
          </a:p>
          <a:p>
            <a:pPr>
              <a:lnSpc>
                <a:spcPct val="90000"/>
              </a:lnSpc>
              <a:buFont typeface="Arial" panose="020B0604020202020204" pitchFamily="34" charset="0"/>
              <a:buChar char="•"/>
            </a:pPr>
            <a:r>
              <a:rPr lang="da-DK" sz="2200" b="0" i="0" dirty="0">
                <a:effectLst/>
              </a:rPr>
              <a:t>Gode boligforhold</a:t>
            </a:r>
          </a:p>
          <a:p>
            <a:pPr>
              <a:lnSpc>
                <a:spcPct val="90000"/>
              </a:lnSpc>
              <a:buFont typeface="Arial" panose="020B0604020202020204" pitchFamily="34" charset="0"/>
              <a:buChar char="•"/>
            </a:pPr>
            <a:r>
              <a:rPr lang="da-DK" sz="2200" b="0" i="0" dirty="0">
                <a:effectLst/>
              </a:rPr>
              <a:t>Økonomisk sikkerhed</a:t>
            </a:r>
          </a:p>
          <a:p>
            <a:pPr>
              <a:lnSpc>
                <a:spcPct val="90000"/>
              </a:lnSpc>
              <a:buFont typeface="Arial" panose="020B0604020202020204" pitchFamily="34" charset="0"/>
              <a:buChar char="•"/>
            </a:pPr>
            <a:r>
              <a:rPr lang="da-DK" sz="2200" b="0" i="0" dirty="0">
                <a:effectLst/>
              </a:rPr>
              <a:t>Adgang til uddannelse</a:t>
            </a:r>
          </a:p>
          <a:p>
            <a:pPr>
              <a:lnSpc>
                <a:spcPct val="90000"/>
              </a:lnSpc>
              <a:buFont typeface="Arial" panose="020B0604020202020204" pitchFamily="34" charset="0"/>
              <a:buChar char="•"/>
            </a:pPr>
            <a:r>
              <a:rPr lang="da-DK" sz="2200" b="0" i="0" dirty="0">
                <a:effectLst/>
              </a:rPr>
              <a:t>Et støttende og trygt uddannelses- og arbejdsmiljø</a:t>
            </a:r>
          </a:p>
          <a:p>
            <a:pPr>
              <a:lnSpc>
                <a:spcPct val="90000"/>
              </a:lnSpc>
              <a:buFont typeface="Arial" panose="020B0604020202020204" pitchFamily="34" charset="0"/>
              <a:buChar char="•"/>
            </a:pPr>
            <a:r>
              <a:rPr lang="da-DK" sz="2200" b="0" i="0" dirty="0">
                <a:effectLst/>
              </a:rPr>
              <a:t>Mulighed for beskæftigelse</a:t>
            </a:r>
          </a:p>
          <a:p>
            <a:pPr>
              <a:lnSpc>
                <a:spcPct val="90000"/>
              </a:lnSpc>
              <a:buFont typeface="Arial" panose="020B0604020202020204" pitchFamily="34" charset="0"/>
              <a:buChar char="•"/>
            </a:pPr>
            <a:r>
              <a:rPr lang="da-DK" sz="2200" b="0" i="0" dirty="0">
                <a:effectLst/>
              </a:rPr>
              <a:t>Adgang til sociale støttefunktioner</a:t>
            </a:r>
          </a:p>
          <a:p>
            <a:pPr marL="0" indent="0">
              <a:lnSpc>
                <a:spcPct val="90000"/>
              </a:lnSpc>
              <a:buNone/>
            </a:pPr>
            <a:endParaRPr lang="da-DK" sz="2200" b="0" i="0" dirty="0">
              <a:effectLst/>
            </a:endParaRPr>
          </a:p>
          <a:p>
            <a:pPr marL="0" indent="0">
              <a:lnSpc>
                <a:spcPct val="90000"/>
              </a:lnSpc>
              <a:buNone/>
            </a:pPr>
            <a:r>
              <a:rPr lang="da-DK" sz="2400" b="0" i="0" dirty="0">
                <a:effectLst/>
              </a:rPr>
              <a:t>Hvad kan påvirke i den negative retning?</a:t>
            </a:r>
          </a:p>
          <a:p>
            <a:pPr marL="0" indent="0">
              <a:lnSpc>
                <a:spcPct val="90000"/>
              </a:lnSpc>
              <a:buNone/>
            </a:pPr>
            <a:endParaRPr lang="da-DK" sz="2200" b="0" i="0" dirty="0">
              <a:effectLst/>
            </a:endParaRPr>
          </a:p>
          <a:p>
            <a:pPr marL="0" indent="0">
              <a:lnSpc>
                <a:spcPct val="90000"/>
              </a:lnSpc>
              <a:buNone/>
            </a:pPr>
            <a:endParaRPr lang="da-DK" sz="2200" dirty="0"/>
          </a:p>
        </p:txBody>
      </p:sp>
      <p:pic>
        <p:nvPicPr>
          <p:cNvPr id="6" name="Pladsholder til indhold 5" descr="Et billede, der indeholder tegneserie, Animation, tøj, Animeret tegnefilm&#10;&#10;Automatisk genereret beskrivelse">
            <a:extLst>
              <a:ext uri="{FF2B5EF4-FFF2-40B4-BE49-F238E27FC236}">
                <a16:creationId xmlns:a16="http://schemas.microsoft.com/office/drawing/2014/main" id="{737AFDFC-BB54-ACF1-2DE8-562B2370CFFD}"/>
              </a:ext>
            </a:extLst>
          </p:cNvPr>
          <p:cNvPicPr>
            <a:picLocks noGrp="1" noChangeAspect="1"/>
          </p:cNvPicPr>
          <p:nvPr>
            <p:ph sz="half" idx="2"/>
          </p:nvPr>
        </p:nvPicPr>
        <p:blipFill rotWithShape="1">
          <a:blip r:embed="rId2"/>
          <a:srcRect l="22835" r="18003" b="-1"/>
          <a:stretch/>
        </p:blipFill>
        <p:spPr>
          <a:xfrm>
            <a:off x="4648200" y="1333500"/>
            <a:ext cx="4038600" cy="3771636"/>
          </a:xfrm>
          <a:noFill/>
        </p:spPr>
      </p:pic>
    </p:spTree>
    <p:extLst>
      <p:ext uri="{BB962C8B-B14F-4D97-AF65-F5344CB8AC3E}">
        <p14:creationId xmlns:p14="http://schemas.microsoft.com/office/powerpoint/2010/main" val="3299709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31"/>
          <p:cNvSpPr txBox="1"/>
          <p:nvPr/>
        </p:nvSpPr>
        <p:spPr>
          <a:xfrm>
            <a:off x="169150" y="398725"/>
            <a:ext cx="4361700" cy="101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DK" sz="2400" b="1" dirty="0">
                <a:solidFill>
                  <a:srgbClr val="1F497D"/>
                </a:solidFill>
              </a:rPr>
              <a:t>Tegn på </a:t>
            </a:r>
            <a:r>
              <a:rPr lang="da-DK" sz="2400" b="1" dirty="0" err="1">
                <a:solidFill>
                  <a:srgbClr val="1F497D"/>
                </a:solidFill>
              </a:rPr>
              <a:t>mistrivsel</a:t>
            </a:r>
            <a:endParaRPr sz="2400" b="1" dirty="0">
              <a:solidFill>
                <a:srgbClr val="1F497D"/>
              </a:solidFill>
            </a:endParaRPr>
          </a:p>
          <a:p>
            <a:pPr marL="0" lvl="0" indent="0" algn="l" rtl="0">
              <a:spcBef>
                <a:spcPts val="0"/>
              </a:spcBef>
              <a:spcAft>
                <a:spcPts val="0"/>
              </a:spcAft>
              <a:buNone/>
            </a:pPr>
            <a:endParaRPr sz="1800" dirty="0"/>
          </a:p>
          <a:p>
            <a:pPr marL="0" lvl="0" indent="0" algn="l" rtl="0">
              <a:spcBef>
                <a:spcPts val="0"/>
              </a:spcBef>
              <a:spcAft>
                <a:spcPts val="0"/>
              </a:spcAft>
              <a:buNone/>
            </a:pPr>
            <a:r>
              <a:rPr lang="da-DK" sz="1800" dirty="0"/>
              <a:t>Det kan være, at man:</a:t>
            </a:r>
          </a:p>
          <a:p>
            <a:pPr marL="0" lvl="0" indent="0" algn="l" rtl="0">
              <a:spcBef>
                <a:spcPts val="0"/>
              </a:spcBef>
              <a:spcAft>
                <a:spcPts val="0"/>
              </a:spcAft>
              <a:buNone/>
            </a:pPr>
            <a:endParaRPr sz="1800" dirty="0"/>
          </a:p>
          <a:p>
            <a:pPr marL="457200" lvl="0" indent="-342900" algn="l" rtl="0">
              <a:spcBef>
                <a:spcPts val="0"/>
              </a:spcBef>
              <a:spcAft>
                <a:spcPts val="0"/>
              </a:spcAft>
              <a:buSzPts val="1800"/>
              <a:buChar char="●"/>
            </a:pPr>
            <a:r>
              <a:rPr lang="da-DK" sz="1800" dirty="0"/>
              <a:t>trækker sig socialt</a:t>
            </a:r>
            <a:endParaRPr sz="1800" dirty="0"/>
          </a:p>
          <a:p>
            <a:pPr marL="457200" lvl="0" indent="-342900" algn="l" rtl="0">
              <a:spcBef>
                <a:spcPts val="0"/>
              </a:spcBef>
              <a:spcAft>
                <a:spcPts val="0"/>
              </a:spcAft>
              <a:buSzPts val="1800"/>
              <a:buChar char="●"/>
            </a:pPr>
            <a:r>
              <a:rPr lang="da-DK" sz="1800" dirty="0"/>
              <a:t>bliver rastløs </a:t>
            </a:r>
            <a:endParaRPr sz="1800" dirty="0"/>
          </a:p>
          <a:p>
            <a:pPr marL="457200" lvl="0" indent="-342900" algn="l" rtl="0">
              <a:spcBef>
                <a:spcPts val="0"/>
              </a:spcBef>
              <a:spcAft>
                <a:spcPts val="0"/>
              </a:spcAft>
              <a:buSzPts val="1800"/>
              <a:buChar char="●"/>
            </a:pPr>
            <a:r>
              <a:rPr lang="da-DK" sz="1800" dirty="0"/>
              <a:t>mister interesse og energi</a:t>
            </a:r>
            <a:endParaRPr sz="1800" dirty="0"/>
          </a:p>
          <a:p>
            <a:pPr marL="457200" lvl="0" indent="-342900" algn="l" rtl="0">
              <a:spcBef>
                <a:spcPts val="0"/>
              </a:spcBef>
              <a:spcAft>
                <a:spcPts val="0"/>
              </a:spcAft>
              <a:buSzPts val="1800"/>
              <a:buChar char="●"/>
            </a:pPr>
            <a:r>
              <a:rPr lang="da-DK" sz="1800" dirty="0"/>
              <a:t>er trist og angst</a:t>
            </a:r>
            <a:endParaRPr sz="1800" dirty="0"/>
          </a:p>
          <a:p>
            <a:pPr marL="457200" lvl="0" indent="-342900" algn="l" rtl="0">
              <a:spcBef>
                <a:spcPts val="0"/>
              </a:spcBef>
              <a:spcAft>
                <a:spcPts val="0"/>
              </a:spcAft>
              <a:buSzPts val="1800"/>
              <a:buChar char="●"/>
            </a:pPr>
            <a:r>
              <a:rPr lang="da-DK" sz="1800" dirty="0"/>
              <a:t>sover for meget eller for lidt</a:t>
            </a:r>
            <a:endParaRPr sz="1800" dirty="0"/>
          </a:p>
          <a:p>
            <a:pPr marL="457200" lvl="0" indent="-342900" algn="l" rtl="0">
              <a:spcBef>
                <a:spcPts val="0"/>
              </a:spcBef>
              <a:spcAft>
                <a:spcPts val="0"/>
              </a:spcAft>
              <a:buSzPts val="1800"/>
              <a:buChar char="●"/>
            </a:pPr>
            <a:r>
              <a:rPr lang="da-DK" sz="1800" dirty="0"/>
              <a:t>taler usammenhængende</a:t>
            </a:r>
            <a:endParaRPr sz="1800" dirty="0"/>
          </a:p>
        </p:txBody>
      </p:sp>
      <p:pic>
        <p:nvPicPr>
          <p:cNvPr id="206" name="Google Shape;206;p31"/>
          <p:cNvPicPr preferRelativeResize="0"/>
          <p:nvPr/>
        </p:nvPicPr>
        <p:blipFill>
          <a:blip r:embed="rId3">
            <a:alphaModFix/>
          </a:blip>
          <a:stretch>
            <a:fillRect/>
          </a:stretch>
        </p:blipFill>
        <p:spPr>
          <a:xfrm>
            <a:off x="4320850" y="1075325"/>
            <a:ext cx="4298325" cy="2849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E72A137-ABF3-4EBB-90B7-8ED5CAEC1027}"/>
              </a:ext>
            </a:extLst>
          </p:cNvPr>
          <p:cNvSpPr>
            <a:spLocks noGrp="1"/>
          </p:cNvSpPr>
          <p:nvPr>
            <p:ph type="title"/>
          </p:nvPr>
        </p:nvSpPr>
        <p:spPr>
          <a:xfrm>
            <a:off x="457201" y="227542"/>
            <a:ext cx="7515545" cy="968375"/>
          </a:xfrm>
        </p:spPr>
        <p:txBody>
          <a:bodyPr>
            <a:noAutofit/>
          </a:bodyPr>
          <a:lstStyle/>
          <a:p>
            <a:r>
              <a:rPr lang="en-US" sz="2400" dirty="0">
                <a:solidFill>
                  <a:schemeClr val="tx2"/>
                </a:solidFill>
              </a:rPr>
              <a:t>Det </a:t>
            </a:r>
            <a:r>
              <a:rPr lang="en-US" sz="2400" dirty="0" err="1">
                <a:solidFill>
                  <a:schemeClr val="tx2"/>
                </a:solidFill>
              </a:rPr>
              <a:t>internationale</a:t>
            </a:r>
            <a:r>
              <a:rPr lang="en-US" sz="2400" dirty="0">
                <a:solidFill>
                  <a:schemeClr val="tx2"/>
                </a:solidFill>
              </a:rPr>
              <a:t> </a:t>
            </a:r>
            <a:r>
              <a:rPr lang="en-US" sz="2400" dirty="0" err="1">
                <a:solidFill>
                  <a:schemeClr val="tx2"/>
                </a:solidFill>
              </a:rPr>
              <a:t>klassificationssystem</a:t>
            </a:r>
            <a:r>
              <a:rPr lang="en-US" sz="2400" dirty="0">
                <a:solidFill>
                  <a:schemeClr val="tx2"/>
                </a:solidFill>
              </a:rPr>
              <a:t> ICD-10 </a:t>
            </a:r>
          </a:p>
        </p:txBody>
      </p:sp>
      <p:pic>
        <p:nvPicPr>
          <p:cNvPr id="6" name="Pladsholder til indhold 5" descr="Et billede, der indeholder tekst&#10;&#10;Automatisk genereret beskrivelse">
            <a:extLst>
              <a:ext uri="{FF2B5EF4-FFF2-40B4-BE49-F238E27FC236}">
                <a16:creationId xmlns:a16="http://schemas.microsoft.com/office/drawing/2014/main" id="{616CABA8-3D1C-6640-AC70-AC13B4A0D179}"/>
              </a:ext>
            </a:extLst>
          </p:cNvPr>
          <p:cNvPicPr>
            <a:picLocks noGrp="1" noChangeAspect="1"/>
          </p:cNvPicPr>
          <p:nvPr>
            <p:ph idx="1"/>
          </p:nvPr>
        </p:nvPicPr>
        <p:blipFill>
          <a:blip r:embed="rId3"/>
          <a:stretch>
            <a:fillRect/>
          </a:stretch>
        </p:blipFill>
        <p:spPr>
          <a:xfrm>
            <a:off x="3575050" y="1247665"/>
            <a:ext cx="5111750" cy="2837083"/>
          </a:xfrm>
          <a:noFill/>
        </p:spPr>
      </p:pic>
      <p:sp>
        <p:nvSpPr>
          <p:cNvPr id="13" name="Text Placeholder 3">
            <a:extLst>
              <a:ext uri="{FF2B5EF4-FFF2-40B4-BE49-F238E27FC236}">
                <a16:creationId xmlns:a16="http://schemas.microsoft.com/office/drawing/2014/main" id="{1FFCA9A3-8191-4E09-B19B-614188D8A9BE}"/>
              </a:ext>
            </a:extLst>
          </p:cNvPr>
          <p:cNvSpPr>
            <a:spLocks noGrp="1"/>
          </p:cNvSpPr>
          <p:nvPr>
            <p:ph type="body" sz="half" idx="2"/>
          </p:nvPr>
        </p:nvSpPr>
        <p:spPr>
          <a:xfrm>
            <a:off x="457201" y="1350029"/>
            <a:ext cx="3008313" cy="3909219"/>
          </a:xfrm>
        </p:spPr>
        <p:txBody>
          <a:bodyPr/>
          <a:lstStyle/>
          <a:p>
            <a:r>
              <a:rPr lang="en-US" dirty="0" err="1"/>
              <a:t>Udarbejdet</a:t>
            </a:r>
            <a:r>
              <a:rPr lang="en-US" dirty="0"/>
              <a:t> </a:t>
            </a:r>
            <a:r>
              <a:rPr lang="en-US" dirty="0" err="1"/>
              <a:t>af</a:t>
            </a:r>
            <a:r>
              <a:rPr lang="en-US" dirty="0"/>
              <a:t> WHO, </a:t>
            </a:r>
            <a:r>
              <a:rPr lang="en-US" dirty="0" err="1"/>
              <a:t>indført</a:t>
            </a:r>
            <a:r>
              <a:rPr lang="en-US" dirty="0"/>
              <a:t> </a:t>
            </a:r>
            <a:r>
              <a:rPr lang="en-US" dirty="0" err="1"/>
              <a:t>i</a:t>
            </a:r>
            <a:r>
              <a:rPr lang="en-US" dirty="0"/>
              <a:t> </a:t>
            </a:r>
            <a:r>
              <a:rPr lang="en-US" dirty="0" err="1"/>
              <a:t>Danmark</a:t>
            </a:r>
            <a:r>
              <a:rPr lang="en-US" dirty="0"/>
              <a:t> I 1994. Der </a:t>
            </a:r>
            <a:r>
              <a:rPr lang="en-US" dirty="0" err="1"/>
              <a:t>findes</a:t>
            </a:r>
            <a:r>
              <a:rPr lang="en-US" dirty="0"/>
              <a:t> ca. 450 </a:t>
            </a:r>
            <a:r>
              <a:rPr lang="en-US" dirty="0" err="1"/>
              <a:t>psykiatriske</a:t>
            </a:r>
            <a:r>
              <a:rPr lang="en-US" dirty="0"/>
              <a:t> </a:t>
            </a:r>
            <a:r>
              <a:rPr lang="en-US" dirty="0" err="1"/>
              <a:t>diagnoser</a:t>
            </a:r>
            <a:endParaRPr lang="en-US" dirty="0"/>
          </a:p>
          <a:p>
            <a:endParaRPr lang="en-US" dirty="0"/>
          </a:p>
          <a:p>
            <a:r>
              <a:rPr lang="en-US" dirty="0"/>
              <a:t>For at </a:t>
            </a:r>
            <a:r>
              <a:rPr lang="en-US" dirty="0" err="1"/>
              <a:t>kunne</a:t>
            </a:r>
            <a:r>
              <a:rPr lang="en-US" dirty="0"/>
              <a:t> </a:t>
            </a:r>
            <a:r>
              <a:rPr lang="en-US" dirty="0" err="1"/>
              <a:t>stille</a:t>
            </a:r>
            <a:r>
              <a:rPr lang="en-US" dirty="0"/>
              <a:t> </a:t>
            </a:r>
            <a:r>
              <a:rPr lang="en-US" dirty="0" err="1"/>
              <a:t>en</a:t>
            </a:r>
            <a:r>
              <a:rPr lang="en-US" dirty="0"/>
              <a:t> diagnose er der </a:t>
            </a:r>
            <a:r>
              <a:rPr lang="en-US" dirty="0" err="1"/>
              <a:t>opstillet</a:t>
            </a:r>
            <a:r>
              <a:rPr lang="en-US" dirty="0"/>
              <a:t> </a:t>
            </a:r>
            <a:r>
              <a:rPr lang="en-US" dirty="0" err="1"/>
              <a:t>nogle</a:t>
            </a:r>
            <a:r>
              <a:rPr lang="en-US" dirty="0"/>
              <a:t> </a:t>
            </a:r>
            <a:r>
              <a:rPr lang="en-US" dirty="0" err="1"/>
              <a:t>kriterier</a:t>
            </a:r>
            <a:r>
              <a:rPr lang="en-US" dirty="0"/>
              <a:t> for, </a:t>
            </a:r>
            <a:r>
              <a:rPr lang="en-US" dirty="0" err="1"/>
              <a:t>hvilke</a:t>
            </a:r>
            <a:r>
              <a:rPr lang="en-US" dirty="0"/>
              <a:t> </a:t>
            </a:r>
            <a:r>
              <a:rPr lang="en-US" dirty="0" err="1"/>
              <a:t>symptomer</a:t>
            </a:r>
            <a:r>
              <a:rPr lang="en-US" dirty="0"/>
              <a:t> </a:t>
            </a:r>
            <a:r>
              <a:rPr lang="en-US" dirty="0" err="1"/>
              <a:t>skal</a:t>
            </a:r>
            <a:r>
              <a:rPr lang="en-US" dirty="0"/>
              <a:t> </a:t>
            </a:r>
            <a:r>
              <a:rPr lang="en-US" dirty="0" err="1"/>
              <a:t>være</a:t>
            </a:r>
            <a:r>
              <a:rPr lang="en-US" dirty="0"/>
              <a:t> </a:t>
            </a:r>
            <a:r>
              <a:rPr lang="en-US" dirty="0" err="1"/>
              <a:t>til</a:t>
            </a:r>
            <a:r>
              <a:rPr lang="en-US" dirty="0"/>
              <a:t> </a:t>
            </a:r>
            <a:r>
              <a:rPr lang="en-US" dirty="0" err="1"/>
              <a:t>stede</a:t>
            </a:r>
            <a:r>
              <a:rPr lang="en-US" dirty="0"/>
              <a:t>.</a:t>
            </a:r>
          </a:p>
          <a:p>
            <a:endParaRPr lang="en-US" dirty="0"/>
          </a:p>
          <a:p>
            <a:r>
              <a:rPr lang="en-US" dirty="0" err="1"/>
              <a:t>Psykiske</a:t>
            </a:r>
            <a:r>
              <a:rPr lang="en-US" dirty="0"/>
              <a:t> </a:t>
            </a:r>
            <a:r>
              <a:rPr lang="en-US" dirty="0" err="1"/>
              <a:t>lidelser</a:t>
            </a:r>
            <a:r>
              <a:rPr lang="en-US" dirty="0"/>
              <a:t> </a:t>
            </a:r>
            <a:r>
              <a:rPr lang="en-US" dirty="0" err="1"/>
              <a:t>og</a:t>
            </a:r>
            <a:r>
              <a:rPr lang="en-US" dirty="0"/>
              <a:t> </a:t>
            </a:r>
            <a:r>
              <a:rPr lang="en-US" dirty="0" err="1"/>
              <a:t>adfærdmæssige</a:t>
            </a:r>
            <a:r>
              <a:rPr lang="en-US" dirty="0"/>
              <a:t> </a:t>
            </a:r>
            <a:r>
              <a:rPr lang="en-US" dirty="0" err="1"/>
              <a:t>forstyrrelser</a:t>
            </a:r>
            <a:r>
              <a:rPr lang="en-US" dirty="0"/>
              <a:t> er delt op </a:t>
            </a:r>
            <a:r>
              <a:rPr lang="en-US" dirty="0" err="1"/>
              <a:t>i</a:t>
            </a:r>
            <a:r>
              <a:rPr lang="en-US" dirty="0"/>
              <a:t> 10 </a:t>
            </a:r>
            <a:r>
              <a:rPr lang="en-US" dirty="0" err="1"/>
              <a:t>hovedgrupper</a:t>
            </a:r>
            <a:endParaRPr lang="en-US" dirty="0"/>
          </a:p>
          <a:p>
            <a:endParaRPr lang="en-US" dirty="0"/>
          </a:p>
          <a:p>
            <a:r>
              <a:rPr lang="en-US" dirty="0"/>
              <a:t>(ICD-11 er </a:t>
            </a:r>
            <a:r>
              <a:rPr lang="da-DK" b="0" i="0" dirty="0">
                <a:solidFill>
                  <a:srgbClr val="222222"/>
                </a:solidFill>
                <a:effectLst/>
                <a:latin typeface="Titillium regular"/>
              </a:rPr>
              <a:t>udkommet internationalt og skal i de kommende år udrulles i det danske sundhedsvæsen.)</a:t>
            </a:r>
            <a:endParaRPr lang="en-US" dirty="0"/>
          </a:p>
        </p:txBody>
      </p:sp>
    </p:spTree>
    <p:extLst>
      <p:ext uri="{BB962C8B-B14F-4D97-AF65-F5344CB8AC3E}">
        <p14:creationId xmlns:p14="http://schemas.microsoft.com/office/powerpoint/2010/main" val="2422152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36"/>
          <p:cNvSpPr txBox="1">
            <a:spLocks noGrp="1"/>
          </p:cNvSpPr>
          <p:nvPr>
            <p:ph type="title"/>
          </p:nvPr>
        </p:nvSpPr>
        <p:spPr>
          <a:xfrm>
            <a:off x="106325" y="159488"/>
            <a:ext cx="5156900" cy="5465135"/>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DK" sz="2400" b="1" dirty="0">
                <a:solidFill>
                  <a:srgbClr val="1F497D"/>
                </a:solidFill>
                <a:cs typeface="Arial"/>
              </a:rPr>
              <a:t>Gruppearbejde om psykiatriske sygdomme </a:t>
            </a:r>
            <a:br>
              <a:rPr lang="da-DK" sz="1600" b="1" dirty="0">
                <a:solidFill>
                  <a:srgbClr val="1F497D"/>
                </a:solidFill>
                <a:latin typeface="Arial"/>
                <a:cs typeface="Arial"/>
              </a:rPr>
            </a:br>
            <a:endParaRPr sz="1600" b="1" dirty="0">
              <a:solidFill>
                <a:srgbClr val="1F497D"/>
              </a:solidFill>
              <a:latin typeface="Arial"/>
              <a:cs typeface="Arial"/>
            </a:endParaRPr>
          </a:p>
          <a:p>
            <a:pPr lvl="0" algn="l">
              <a:spcBef>
                <a:spcPts val="0"/>
              </a:spcBef>
            </a:pPr>
            <a:r>
              <a:rPr lang="da-DK" sz="1600" b="0" dirty="0">
                <a:solidFill>
                  <a:srgbClr val="000000"/>
                </a:solidFill>
              </a:rPr>
              <a:t>I skal forberede et lille oplæg til klassen om jeres emne. Selve fremlæggelsen regnes med at tage 5-10 minutter.</a:t>
            </a:r>
            <a:br>
              <a:rPr lang="da-DK" sz="1600" b="0" dirty="0">
                <a:solidFill>
                  <a:srgbClr val="000000"/>
                </a:solidFill>
              </a:rPr>
            </a:br>
            <a:br>
              <a:rPr lang="da-DK" sz="1600" b="0" dirty="0">
                <a:solidFill>
                  <a:srgbClr val="000000"/>
                </a:solidFill>
              </a:rPr>
            </a:br>
            <a:r>
              <a:rPr lang="da-DK" sz="1600" dirty="0">
                <a:solidFill>
                  <a:srgbClr val="000000"/>
                </a:solidFill>
              </a:rPr>
              <a:t>Emnevalg: </a:t>
            </a:r>
            <a:r>
              <a:rPr lang="da-DK" sz="1600" dirty="0">
                <a:solidFill>
                  <a:srgbClr val="000000"/>
                </a:solidFill>
                <a:hlinkClick r:id="rId3"/>
              </a:rPr>
              <a:t>https://psykiatrifonden.dk/diagnoser</a:t>
            </a:r>
            <a:br>
              <a:rPr lang="da-DK" sz="1600" dirty="0">
                <a:solidFill>
                  <a:srgbClr val="000000"/>
                </a:solidFill>
              </a:rPr>
            </a:br>
            <a:br>
              <a:rPr lang="da-DK" sz="1600" dirty="0">
                <a:solidFill>
                  <a:srgbClr val="000000"/>
                </a:solidFill>
              </a:rPr>
            </a:br>
            <a:r>
              <a:rPr lang="da-DK" sz="1600" dirty="0">
                <a:solidFill>
                  <a:srgbClr val="000000"/>
                </a:solidFill>
              </a:rPr>
              <a:t>Efter emnevalg:</a:t>
            </a:r>
            <a:br>
              <a:rPr lang="da-DK" sz="1600" dirty="0">
                <a:solidFill>
                  <a:srgbClr val="000000"/>
                </a:solidFill>
              </a:rPr>
            </a:br>
            <a:r>
              <a:rPr lang="da-DK" sz="1600" b="0" dirty="0">
                <a:solidFill>
                  <a:srgbClr val="000000"/>
                </a:solidFill>
              </a:rPr>
              <a:t>Fortæl generelt om emnet:  hyppighed, symptomer og behandlingsmuligheder. </a:t>
            </a:r>
            <a:br>
              <a:rPr lang="da-DK" sz="1600" b="0" dirty="0">
                <a:solidFill>
                  <a:srgbClr val="000000"/>
                </a:solidFill>
              </a:rPr>
            </a:br>
            <a:br>
              <a:rPr lang="da-DK" sz="1600" b="0" dirty="0">
                <a:solidFill>
                  <a:srgbClr val="000000"/>
                </a:solidFill>
              </a:rPr>
            </a:br>
            <a:r>
              <a:rPr lang="da-DK" sz="1600" b="0" dirty="0">
                <a:solidFill>
                  <a:srgbClr val="000000"/>
                </a:solidFill>
              </a:rPr>
              <a:t>Beskriv en case og hvordan sygdommen har påvirket hans/hendes liv og muligheder.</a:t>
            </a:r>
            <a:br>
              <a:rPr lang="da-DK" sz="1600" b="0" dirty="0">
                <a:solidFill>
                  <a:srgbClr val="000000"/>
                </a:solidFill>
              </a:rPr>
            </a:br>
            <a:br>
              <a:rPr lang="da-DK" sz="1600" b="0" dirty="0">
                <a:solidFill>
                  <a:srgbClr val="000000"/>
                </a:solidFill>
              </a:rPr>
            </a:br>
            <a:r>
              <a:rPr lang="da-DK" sz="1600" b="0" dirty="0">
                <a:solidFill>
                  <a:srgbClr val="000000"/>
                </a:solidFill>
              </a:rPr>
              <a:t>Overvej, hvad I skal være opmærksom på som lægesekretær, når I møder en borger med disse udfordringer?</a:t>
            </a:r>
            <a:endParaRPr sz="1600" b="0" dirty="0">
              <a:solidFill>
                <a:srgbClr val="000000"/>
              </a:solidFill>
            </a:endParaRPr>
          </a:p>
          <a:p>
            <a:pPr marL="0" lvl="0" indent="0" algn="l" rtl="0">
              <a:spcBef>
                <a:spcPts val="0"/>
              </a:spcBef>
              <a:spcAft>
                <a:spcPts val="0"/>
              </a:spcAft>
              <a:buNone/>
            </a:pPr>
            <a:endParaRPr sz="1600" b="0" dirty="0">
              <a:solidFill>
                <a:srgbClr val="000000"/>
              </a:solidFill>
            </a:endParaRPr>
          </a:p>
          <a:p>
            <a:pPr marL="0" lvl="0" indent="0" algn="l" rtl="0">
              <a:spcBef>
                <a:spcPts val="0"/>
              </a:spcBef>
              <a:spcAft>
                <a:spcPts val="0"/>
              </a:spcAft>
              <a:buNone/>
            </a:pPr>
            <a:endParaRPr sz="1800" dirty="0"/>
          </a:p>
        </p:txBody>
      </p:sp>
      <p:pic>
        <p:nvPicPr>
          <p:cNvPr id="3" name="Google Shape;198;p30">
            <a:extLst>
              <a:ext uri="{FF2B5EF4-FFF2-40B4-BE49-F238E27FC236}">
                <a16:creationId xmlns:a16="http://schemas.microsoft.com/office/drawing/2014/main" id="{91C09CD7-12B2-3548-B6E4-A8E34C1776F7}"/>
              </a:ext>
            </a:extLst>
          </p:cNvPr>
          <p:cNvPicPr preferRelativeResize="0"/>
          <p:nvPr/>
        </p:nvPicPr>
        <p:blipFill>
          <a:blip r:embed="rId4">
            <a:alphaModFix/>
          </a:blip>
          <a:stretch>
            <a:fillRect/>
          </a:stretch>
        </p:blipFill>
        <p:spPr>
          <a:xfrm>
            <a:off x="5263225" y="1708061"/>
            <a:ext cx="3774450" cy="21407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906</Words>
  <Application>Microsoft Macintosh PowerPoint</Application>
  <PresentationFormat>Skærmshow (16:10)</PresentationFormat>
  <Paragraphs>107</Paragraphs>
  <Slides>12</Slides>
  <Notes>6</Notes>
  <HiddenSlides>0</HiddenSlides>
  <MMClips>0</MMClips>
  <ScaleCrop>false</ScaleCrop>
  <HeadingPairs>
    <vt:vector size="6" baseType="variant">
      <vt:variant>
        <vt:lpstr>Benyttede skrifttyper</vt:lpstr>
      </vt:variant>
      <vt:variant>
        <vt:i4>5</vt:i4>
      </vt:variant>
      <vt:variant>
        <vt:lpstr>Tema</vt:lpstr>
      </vt:variant>
      <vt:variant>
        <vt:i4>2</vt:i4>
      </vt:variant>
      <vt:variant>
        <vt:lpstr>Slidetitler</vt:lpstr>
      </vt:variant>
      <vt:variant>
        <vt:i4>12</vt:i4>
      </vt:variant>
    </vt:vector>
  </HeadingPairs>
  <TitlesOfParts>
    <vt:vector size="19" baseType="lpstr">
      <vt:lpstr>Arial</vt:lpstr>
      <vt:lpstr>Calibri</vt:lpstr>
      <vt:lpstr>Raleway</vt:lpstr>
      <vt:lpstr>Titillium regular</vt:lpstr>
      <vt:lpstr>Trebuchet MS</vt:lpstr>
      <vt:lpstr>Simple Light</vt:lpstr>
      <vt:lpstr>Kontortema</vt:lpstr>
      <vt:lpstr>Psykiatriske sygdomme</vt:lpstr>
      <vt:lpstr>PowerPoint-præsentation</vt:lpstr>
      <vt:lpstr>PowerPoint-præsentation</vt:lpstr>
      <vt:lpstr>PowerPoint-præsentation</vt:lpstr>
      <vt:lpstr>Hvad er mental sundhed ifølge Sundhedsstyrelsen?</vt:lpstr>
      <vt:lpstr>Tal og fakta fra sundhedsstyrelsen</vt:lpstr>
      <vt:lpstr>Hvad fremmer mental sundhed?</vt:lpstr>
      <vt:lpstr>Hvad fremmer mental sundhed?</vt:lpstr>
      <vt:lpstr>Hvad fremmer mental sundhed?</vt:lpstr>
      <vt:lpstr>PowerPoint-præsentation</vt:lpstr>
      <vt:lpstr>Det internationale klassificationssystem ICD-10 </vt:lpstr>
      <vt:lpstr>Gruppearbejde om psykiatriske sygdomme   I skal forberede et lille oplæg til klassen om jeres emne. Selve fremlæggelsen regnes med at tage 5-10 minutter.  Emnevalg: https://psykiatrifonden.dk/diagnoser  Efter emnevalg: Fortæl generelt om emnet:  hyppighed, symptomer og behandlingsmuligheder.   Beskriv en case og hvordan sygdommen har påvirket hans/hendes liv og muligheder.  Overvej, hvad I skal være opmærksom på som lægesekretær, når I møder en borger med disse udfordringer?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cp:lastModifiedBy>Anne Hiitola-Pedersen</cp:lastModifiedBy>
  <cp:revision>20</cp:revision>
  <dcterms:created xsi:type="dcterms:W3CDTF">2019-11-04T17:20:12Z</dcterms:created>
  <dcterms:modified xsi:type="dcterms:W3CDTF">2023-11-01T10:58:04Z</dcterms:modified>
</cp:coreProperties>
</file>