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4" r:id="rId4"/>
    <p:sldId id="266" r:id="rId5"/>
    <p:sldId id="257" r:id="rId6"/>
    <p:sldId id="258" r:id="rId7"/>
    <p:sldId id="263" r:id="rId8"/>
    <p:sldId id="259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67"/>
    <p:restoredTop sz="94658"/>
  </p:normalViewPr>
  <p:slideViewPr>
    <p:cSldViewPr snapToGrid="0" snapToObjects="1">
      <p:cViewPr varScale="1">
        <p:scale>
          <a:sx n="128" d="100"/>
          <a:sy n="128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C85C55-F42A-E343-AF9B-402743F8FA02}" type="doc">
      <dgm:prSet loTypeId="urn:microsoft.com/office/officeart/2009/3/layout/StepUp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BD392E4B-629C-E148-869C-984183D46182}">
      <dgm:prSet phldrT="[Tekst]"/>
      <dgm:spPr/>
      <dgm:t>
        <a:bodyPr/>
        <a:lstStyle/>
        <a:p>
          <a:r>
            <a:rPr lang="da-DK" dirty="0" err="1"/>
            <a:t>DiHO</a:t>
          </a:r>
          <a:endParaRPr lang="da-DK" dirty="0"/>
        </a:p>
      </dgm:t>
    </dgm:pt>
    <dgm:pt modelId="{77AB5846-6386-954B-9965-F919FDF2292F}" type="parTrans" cxnId="{C1030038-7164-4047-9410-EE6C806D4021}">
      <dgm:prSet/>
      <dgm:spPr/>
      <dgm:t>
        <a:bodyPr/>
        <a:lstStyle/>
        <a:p>
          <a:endParaRPr lang="da-DK"/>
        </a:p>
      </dgm:t>
    </dgm:pt>
    <dgm:pt modelId="{B8618149-494E-CC47-9AC2-4BD30239AB7B}" type="sibTrans" cxnId="{C1030038-7164-4047-9410-EE6C806D4021}">
      <dgm:prSet/>
      <dgm:spPr/>
      <dgm:t>
        <a:bodyPr/>
        <a:lstStyle/>
        <a:p>
          <a:endParaRPr lang="da-DK"/>
        </a:p>
      </dgm:t>
    </dgm:pt>
    <dgm:pt modelId="{C7EE9D07-EE12-1C46-ADF4-D48F8A7A2B51}">
      <dgm:prSet phldrT="[Tekst]"/>
      <dgm:spPr/>
      <dgm:t>
        <a:bodyPr/>
        <a:lstStyle/>
        <a:p>
          <a:r>
            <a:rPr lang="da-DK" dirty="0"/>
            <a:t>Casen</a:t>
          </a:r>
        </a:p>
      </dgm:t>
    </dgm:pt>
    <dgm:pt modelId="{A0A987E8-E385-9C43-8FF6-2C1E9464E7B3}" type="parTrans" cxnId="{5B84FE1C-2344-164B-945D-4692499CAD68}">
      <dgm:prSet/>
      <dgm:spPr/>
      <dgm:t>
        <a:bodyPr/>
        <a:lstStyle/>
        <a:p>
          <a:endParaRPr lang="da-DK"/>
        </a:p>
      </dgm:t>
    </dgm:pt>
    <dgm:pt modelId="{6045F94B-988B-334F-B1D7-A6730E3D0253}" type="sibTrans" cxnId="{5B84FE1C-2344-164B-945D-4692499CAD68}">
      <dgm:prSet/>
      <dgm:spPr/>
      <dgm:t>
        <a:bodyPr/>
        <a:lstStyle/>
        <a:p>
          <a:endParaRPr lang="da-DK"/>
        </a:p>
      </dgm:t>
    </dgm:pt>
    <dgm:pt modelId="{24A03732-3EFE-4B44-8954-DCA8192A4C06}">
      <dgm:prSet phldrT="[Tekst]"/>
      <dgm:spPr/>
      <dgm:t>
        <a:bodyPr/>
        <a:lstStyle/>
        <a:p>
          <a:r>
            <a:rPr lang="da-DK" dirty="0"/>
            <a:t>SOP</a:t>
          </a:r>
        </a:p>
      </dgm:t>
    </dgm:pt>
    <dgm:pt modelId="{7BA45BAF-22DF-E04A-AED6-BF6346DCFFEE}" type="parTrans" cxnId="{ABE7E4F4-3681-544B-ACAC-C02B02CE1C4C}">
      <dgm:prSet/>
      <dgm:spPr/>
      <dgm:t>
        <a:bodyPr/>
        <a:lstStyle/>
        <a:p>
          <a:endParaRPr lang="da-DK"/>
        </a:p>
      </dgm:t>
    </dgm:pt>
    <dgm:pt modelId="{129C80EE-C3A7-1A43-992C-F073E4C6F9CB}" type="sibTrans" cxnId="{ABE7E4F4-3681-544B-ACAC-C02B02CE1C4C}">
      <dgm:prSet/>
      <dgm:spPr/>
      <dgm:t>
        <a:bodyPr/>
        <a:lstStyle/>
        <a:p>
          <a:endParaRPr lang="da-DK"/>
        </a:p>
      </dgm:t>
    </dgm:pt>
    <dgm:pt modelId="{0975DA44-B6A5-A447-B38F-DA52D2B31B2A}" type="pres">
      <dgm:prSet presAssocID="{0EC85C55-F42A-E343-AF9B-402743F8FA02}" presName="rootnode" presStyleCnt="0">
        <dgm:presLayoutVars>
          <dgm:chMax/>
          <dgm:chPref/>
          <dgm:dir/>
          <dgm:animLvl val="lvl"/>
        </dgm:presLayoutVars>
      </dgm:prSet>
      <dgm:spPr/>
    </dgm:pt>
    <dgm:pt modelId="{2D2A2CF9-C84C-9B4C-B15F-C265EF6D7F23}" type="pres">
      <dgm:prSet presAssocID="{BD392E4B-629C-E148-869C-984183D46182}" presName="composite" presStyleCnt="0"/>
      <dgm:spPr/>
    </dgm:pt>
    <dgm:pt modelId="{131ABB2B-ADA2-DA4D-9A73-3ECE264B3416}" type="pres">
      <dgm:prSet presAssocID="{BD392E4B-629C-E148-869C-984183D46182}" presName="LShape" presStyleLbl="alignNode1" presStyleIdx="0" presStyleCnt="5"/>
      <dgm:spPr/>
    </dgm:pt>
    <dgm:pt modelId="{09B79B92-12E0-8C4A-A55B-7788AF9FDE6A}" type="pres">
      <dgm:prSet presAssocID="{BD392E4B-629C-E148-869C-984183D46182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E5B650A3-683A-ED4B-9DED-BACBFF4308FA}" type="pres">
      <dgm:prSet presAssocID="{BD392E4B-629C-E148-869C-984183D46182}" presName="Triangle" presStyleLbl="alignNode1" presStyleIdx="1" presStyleCnt="5"/>
      <dgm:spPr/>
    </dgm:pt>
    <dgm:pt modelId="{C96C76A4-BCF3-7C4C-AD3C-8D00F3AEA089}" type="pres">
      <dgm:prSet presAssocID="{B8618149-494E-CC47-9AC2-4BD30239AB7B}" presName="sibTrans" presStyleCnt="0"/>
      <dgm:spPr/>
    </dgm:pt>
    <dgm:pt modelId="{3AD0D156-2AEF-8C4D-BB21-B6D6DBBD446B}" type="pres">
      <dgm:prSet presAssocID="{B8618149-494E-CC47-9AC2-4BD30239AB7B}" presName="space" presStyleCnt="0"/>
      <dgm:spPr/>
    </dgm:pt>
    <dgm:pt modelId="{A5BB24E7-3A00-EE4C-A54F-E26F68DFF96D}" type="pres">
      <dgm:prSet presAssocID="{C7EE9D07-EE12-1C46-ADF4-D48F8A7A2B51}" presName="composite" presStyleCnt="0"/>
      <dgm:spPr/>
    </dgm:pt>
    <dgm:pt modelId="{65F20B77-0635-1544-9218-FA46A60EC082}" type="pres">
      <dgm:prSet presAssocID="{C7EE9D07-EE12-1C46-ADF4-D48F8A7A2B51}" presName="LShape" presStyleLbl="alignNode1" presStyleIdx="2" presStyleCnt="5"/>
      <dgm:spPr/>
    </dgm:pt>
    <dgm:pt modelId="{E9419B11-A2B9-D543-BE13-4838BA9C31FE}" type="pres">
      <dgm:prSet presAssocID="{C7EE9D07-EE12-1C46-ADF4-D48F8A7A2B51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243EDEFF-7F26-B347-AC29-77AB56E3E28C}" type="pres">
      <dgm:prSet presAssocID="{C7EE9D07-EE12-1C46-ADF4-D48F8A7A2B51}" presName="Triangle" presStyleLbl="alignNode1" presStyleIdx="3" presStyleCnt="5"/>
      <dgm:spPr/>
    </dgm:pt>
    <dgm:pt modelId="{50C34030-03EC-144F-87EC-43B42A14CAE1}" type="pres">
      <dgm:prSet presAssocID="{6045F94B-988B-334F-B1D7-A6730E3D0253}" presName="sibTrans" presStyleCnt="0"/>
      <dgm:spPr/>
    </dgm:pt>
    <dgm:pt modelId="{AA6719F4-D08D-5242-BF87-2C114F719BA1}" type="pres">
      <dgm:prSet presAssocID="{6045F94B-988B-334F-B1D7-A6730E3D0253}" presName="space" presStyleCnt="0"/>
      <dgm:spPr/>
    </dgm:pt>
    <dgm:pt modelId="{4E32ACE8-C4AC-0B47-8303-C4AD41C09F2B}" type="pres">
      <dgm:prSet presAssocID="{24A03732-3EFE-4B44-8954-DCA8192A4C06}" presName="composite" presStyleCnt="0"/>
      <dgm:spPr/>
    </dgm:pt>
    <dgm:pt modelId="{97A94444-B1B1-5542-A874-F3CFE2C1B971}" type="pres">
      <dgm:prSet presAssocID="{24A03732-3EFE-4B44-8954-DCA8192A4C06}" presName="LShape" presStyleLbl="alignNode1" presStyleIdx="4" presStyleCnt="5"/>
      <dgm:spPr/>
    </dgm:pt>
    <dgm:pt modelId="{AF86B972-5946-B045-9205-6E6D731A18B7}" type="pres">
      <dgm:prSet presAssocID="{24A03732-3EFE-4B44-8954-DCA8192A4C06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78C5013-2A5F-DB4B-BFD2-3F52CAA590D1}" type="presOf" srcId="{BD392E4B-629C-E148-869C-984183D46182}" destId="{09B79B92-12E0-8C4A-A55B-7788AF9FDE6A}" srcOrd="0" destOrd="0" presId="urn:microsoft.com/office/officeart/2009/3/layout/StepUpProcess"/>
    <dgm:cxn modelId="{5B84FE1C-2344-164B-945D-4692499CAD68}" srcId="{0EC85C55-F42A-E343-AF9B-402743F8FA02}" destId="{C7EE9D07-EE12-1C46-ADF4-D48F8A7A2B51}" srcOrd="1" destOrd="0" parTransId="{A0A987E8-E385-9C43-8FF6-2C1E9464E7B3}" sibTransId="{6045F94B-988B-334F-B1D7-A6730E3D0253}"/>
    <dgm:cxn modelId="{C1030038-7164-4047-9410-EE6C806D4021}" srcId="{0EC85C55-F42A-E343-AF9B-402743F8FA02}" destId="{BD392E4B-629C-E148-869C-984183D46182}" srcOrd="0" destOrd="0" parTransId="{77AB5846-6386-954B-9965-F919FDF2292F}" sibTransId="{B8618149-494E-CC47-9AC2-4BD30239AB7B}"/>
    <dgm:cxn modelId="{DA0C4FC7-35C2-0F4A-BA2D-916A9D5A5E0A}" type="presOf" srcId="{24A03732-3EFE-4B44-8954-DCA8192A4C06}" destId="{AF86B972-5946-B045-9205-6E6D731A18B7}" srcOrd="0" destOrd="0" presId="urn:microsoft.com/office/officeart/2009/3/layout/StepUpProcess"/>
    <dgm:cxn modelId="{558E80CB-B98B-4E43-8332-72669B3E8F27}" type="presOf" srcId="{0EC85C55-F42A-E343-AF9B-402743F8FA02}" destId="{0975DA44-B6A5-A447-B38F-DA52D2B31B2A}" srcOrd="0" destOrd="0" presId="urn:microsoft.com/office/officeart/2009/3/layout/StepUpProcess"/>
    <dgm:cxn modelId="{81EB4CCC-A02D-0345-BBEA-10AFF69D1A73}" type="presOf" srcId="{C7EE9D07-EE12-1C46-ADF4-D48F8A7A2B51}" destId="{E9419B11-A2B9-D543-BE13-4838BA9C31FE}" srcOrd="0" destOrd="0" presId="urn:microsoft.com/office/officeart/2009/3/layout/StepUpProcess"/>
    <dgm:cxn modelId="{ABE7E4F4-3681-544B-ACAC-C02B02CE1C4C}" srcId="{0EC85C55-F42A-E343-AF9B-402743F8FA02}" destId="{24A03732-3EFE-4B44-8954-DCA8192A4C06}" srcOrd="2" destOrd="0" parTransId="{7BA45BAF-22DF-E04A-AED6-BF6346DCFFEE}" sibTransId="{129C80EE-C3A7-1A43-992C-F073E4C6F9CB}"/>
    <dgm:cxn modelId="{9AE85885-23D7-3A45-9312-D1F335945A82}" type="presParOf" srcId="{0975DA44-B6A5-A447-B38F-DA52D2B31B2A}" destId="{2D2A2CF9-C84C-9B4C-B15F-C265EF6D7F23}" srcOrd="0" destOrd="0" presId="urn:microsoft.com/office/officeart/2009/3/layout/StepUpProcess"/>
    <dgm:cxn modelId="{6BCC4AD5-26CA-0040-B74F-76D492679A5F}" type="presParOf" srcId="{2D2A2CF9-C84C-9B4C-B15F-C265EF6D7F23}" destId="{131ABB2B-ADA2-DA4D-9A73-3ECE264B3416}" srcOrd="0" destOrd="0" presId="urn:microsoft.com/office/officeart/2009/3/layout/StepUpProcess"/>
    <dgm:cxn modelId="{DC7F8FB7-65A1-6C4E-9636-5BFB899FA4F0}" type="presParOf" srcId="{2D2A2CF9-C84C-9B4C-B15F-C265EF6D7F23}" destId="{09B79B92-12E0-8C4A-A55B-7788AF9FDE6A}" srcOrd="1" destOrd="0" presId="urn:microsoft.com/office/officeart/2009/3/layout/StepUpProcess"/>
    <dgm:cxn modelId="{AF574F2A-80D6-194E-A3DF-8C3B2371E9DC}" type="presParOf" srcId="{2D2A2CF9-C84C-9B4C-B15F-C265EF6D7F23}" destId="{E5B650A3-683A-ED4B-9DED-BACBFF4308FA}" srcOrd="2" destOrd="0" presId="urn:microsoft.com/office/officeart/2009/3/layout/StepUpProcess"/>
    <dgm:cxn modelId="{DD8D4826-0B2B-9D41-8D45-D02E9FDC5296}" type="presParOf" srcId="{0975DA44-B6A5-A447-B38F-DA52D2B31B2A}" destId="{C96C76A4-BCF3-7C4C-AD3C-8D00F3AEA089}" srcOrd="1" destOrd="0" presId="urn:microsoft.com/office/officeart/2009/3/layout/StepUpProcess"/>
    <dgm:cxn modelId="{1347B107-2843-FC46-BD08-B6AEF557637D}" type="presParOf" srcId="{C96C76A4-BCF3-7C4C-AD3C-8D00F3AEA089}" destId="{3AD0D156-2AEF-8C4D-BB21-B6D6DBBD446B}" srcOrd="0" destOrd="0" presId="urn:microsoft.com/office/officeart/2009/3/layout/StepUpProcess"/>
    <dgm:cxn modelId="{E1621E63-31CC-C447-B07B-C1979D907DF6}" type="presParOf" srcId="{0975DA44-B6A5-A447-B38F-DA52D2B31B2A}" destId="{A5BB24E7-3A00-EE4C-A54F-E26F68DFF96D}" srcOrd="2" destOrd="0" presId="urn:microsoft.com/office/officeart/2009/3/layout/StepUpProcess"/>
    <dgm:cxn modelId="{B831CB3F-BCEA-B840-9B1D-C6A2120F9FCB}" type="presParOf" srcId="{A5BB24E7-3A00-EE4C-A54F-E26F68DFF96D}" destId="{65F20B77-0635-1544-9218-FA46A60EC082}" srcOrd="0" destOrd="0" presId="urn:microsoft.com/office/officeart/2009/3/layout/StepUpProcess"/>
    <dgm:cxn modelId="{030925D1-30C7-A749-B7BE-213CA7A8FDCA}" type="presParOf" srcId="{A5BB24E7-3A00-EE4C-A54F-E26F68DFF96D}" destId="{E9419B11-A2B9-D543-BE13-4838BA9C31FE}" srcOrd="1" destOrd="0" presId="urn:microsoft.com/office/officeart/2009/3/layout/StepUpProcess"/>
    <dgm:cxn modelId="{9678A7C6-17F5-7A4E-8CF0-13EDCC1A800E}" type="presParOf" srcId="{A5BB24E7-3A00-EE4C-A54F-E26F68DFF96D}" destId="{243EDEFF-7F26-B347-AC29-77AB56E3E28C}" srcOrd="2" destOrd="0" presId="urn:microsoft.com/office/officeart/2009/3/layout/StepUpProcess"/>
    <dgm:cxn modelId="{38BF63BE-CBC0-FE40-B180-A1A27E96D7DE}" type="presParOf" srcId="{0975DA44-B6A5-A447-B38F-DA52D2B31B2A}" destId="{50C34030-03EC-144F-87EC-43B42A14CAE1}" srcOrd="3" destOrd="0" presId="urn:microsoft.com/office/officeart/2009/3/layout/StepUpProcess"/>
    <dgm:cxn modelId="{2CE591C6-8F03-3B41-BBA2-E0DAABC9A309}" type="presParOf" srcId="{50C34030-03EC-144F-87EC-43B42A14CAE1}" destId="{AA6719F4-D08D-5242-BF87-2C114F719BA1}" srcOrd="0" destOrd="0" presId="urn:microsoft.com/office/officeart/2009/3/layout/StepUpProcess"/>
    <dgm:cxn modelId="{47CF31D4-42A3-8C4C-A1A8-A47525239D50}" type="presParOf" srcId="{0975DA44-B6A5-A447-B38F-DA52D2B31B2A}" destId="{4E32ACE8-C4AC-0B47-8303-C4AD41C09F2B}" srcOrd="4" destOrd="0" presId="urn:microsoft.com/office/officeart/2009/3/layout/StepUpProcess"/>
    <dgm:cxn modelId="{451C4BE7-B055-F145-B7FE-48488B01A5DB}" type="presParOf" srcId="{4E32ACE8-C4AC-0B47-8303-C4AD41C09F2B}" destId="{97A94444-B1B1-5542-A874-F3CFE2C1B971}" srcOrd="0" destOrd="0" presId="urn:microsoft.com/office/officeart/2009/3/layout/StepUpProcess"/>
    <dgm:cxn modelId="{12FF5CF3-3404-B94B-82E8-59087D924DD2}" type="presParOf" srcId="{4E32ACE8-C4AC-0B47-8303-C4AD41C09F2B}" destId="{AF86B972-5946-B045-9205-6E6D731A18B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1ABB2B-ADA2-DA4D-9A73-3ECE264B3416}">
      <dsp:nvSpPr>
        <dsp:cNvPr id="0" name=""/>
        <dsp:cNvSpPr/>
      </dsp:nvSpPr>
      <dsp:spPr>
        <a:xfrm rot="5400000">
          <a:off x="864854" y="1001780"/>
          <a:ext cx="1728613" cy="287637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B79B92-12E0-8C4A-A55B-7788AF9FDE6A}">
      <dsp:nvSpPr>
        <dsp:cNvPr id="0" name=""/>
        <dsp:cNvSpPr/>
      </dsp:nvSpPr>
      <dsp:spPr>
        <a:xfrm>
          <a:off x="576305" y="1861197"/>
          <a:ext cx="2596807" cy="22762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6500" kern="1200" dirty="0" err="1"/>
            <a:t>DiHO</a:t>
          </a:r>
          <a:endParaRPr lang="da-DK" sz="6500" kern="1200" dirty="0"/>
        </a:p>
      </dsp:txBody>
      <dsp:txXfrm>
        <a:off x="576305" y="1861197"/>
        <a:ext cx="2596807" cy="2276253"/>
      </dsp:txXfrm>
    </dsp:sp>
    <dsp:sp modelId="{E5B650A3-683A-ED4B-9DED-BACBFF4308FA}">
      <dsp:nvSpPr>
        <dsp:cNvPr id="0" name=""/>
        <dsp:cNvSpPr/>
      </dsp:nvSpPr>
      <dsp:spPr>
        <a:xfrm>
          <a:off x="2683149" y="790018"/>
          <a:ext cx="489963" cy="48996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F20B77-0635-1544-9218-FA46A60EC082}">
      <dsp:nvSpPr>
        <dsp:cNvPr id="0" name=""/>
        <dsp:cNvSpPr/>
      </dsp:nvSpPr>
      <dsp:spPr>
        <a:xfrm rot="5400000">
          <a:off x="4043853" y="215134"/>
          <a:ext cx="1728613" cy="287637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19B11-A2B9-D543-BE13-4838BA9C31FE}">
      <dsp:nvSpPr>
        <dsp:cNvPr id="0" name=""/>
        <dsp:cNvSpPr/>
      </dsp:nvSpPr>
      <dsp:spPr>
        <a:xfrm>
          <a:off x="3755304" y="1074550"/>
          <a:ext cx="2596807" cy="22762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6500" kern="1200" dirty="0"/>
            <a:t>Casen</a:t>
          </a:r>
        </a:p>
      </dsp:txBody>
      <dsp:txXfrm>
        <a:off x="3755304" y="1074550"/>
        <a:ext cx="2596807" cy="2276253"/>
      </dsp:txXfrm>
    </dsp:sp>
    <dsp:sp modelId="{243EDEFF-7F26-B347-AC29-77AB56E3E28C}">
      <dsp:nvSpPr>
        <dsp:cNvPr id="0" name=""/>
        <dsp:cNvSpPr/>
      </dsp:nvSpPr>
      <dsp:spPr>
        <a:xfrm>
          <a:off x="5862148" y="3372"/>
          <a:ext cx="489963" cy="48996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A94444-B1B1-5542-A874-F3CFE2C1B971}">
      <dsp:nvSpPr>
        <dsp:cNvPr id="0" name=""/>
        <dsp:cNvSpPr/>
      </dsp:nvSpPr>
      <dsp:spPr>
        <a:xfrm rot="5400000">
          <a:off x="7222852" y="-571512"/>
          <a:ext cx="1728613" cy="2876374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86B972-5946-B045-9205-6E6D731A18B7}">
      <dsp:nvSpPr>
        <dsp:cNvPr id="0" name=""/>
        <dsp:cNvSpPr/>
      </dsp:nvSpPr>
      <dsp:spPr>
        <a:xfrm>
          <a:off x="6934303" y="287904"/>
          <a:ext cx="2596807" cy="22762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6500" kern="1200" dirty="0"/>
            <a:t>SOP</a:t>
          </a:r>
        </a:p>
      </dsp:txBody>
      <dsp:txXfrm>
        <a:off x="6934303" y="287904"/>
        <a:ext cx="2596807" cy="22762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E6816-53A1-7C43-84EF-5478F089808C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D6A90-53FD-1B43-B4C6-98B3351BF3A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3811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430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693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2522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8196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793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974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1878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3559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206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513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388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32529-3D08-7D4A-8D58-D0E7AAE6EFAA}" type="datetimeFigureOut">
              <a:rPr lang="da-DK" smtClean="0"/>
              <a:t>29.01.2026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F4434-B749-2E42-BCFF-A91D7428D8E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6716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udendørs, hjord, gruppe, græs&#10;&#10;Automatisk genereret beskrivelse">
            <a:extLst>
              <a:ext uri="{FF2B5EF4-FFF2-40B4-BE49-F238E27FC236}">
                <a16:creationId xmlns:a16="http://schemas.microsoft.com/office/drawing/2014/main" id="{2B06065E-57E4-3449-BDF8-1B7CEDC1B2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164" b="7018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0CA114-B78B-4E3B-A785-96745276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457"/>
            <a:ext cx="12192000" cy="22855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3136" y="5091762"/>
            <a:ext cx="7834193" cy="1264588"/>
          </a:xfrm>
        </p:spPr>
        <p:txBody>
          <a:bodyPr anchor="ctr">
            <a:normAutofit/>
          </a:bodyPr>
          <a:lstStyle/>
          <a:p>
            <a:pPr algn="r"/>
            <a:r>
              <a:rPr lang="da-DK" dirty="0"/>
              <a:t>Dansk-idéhistorie opgave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8499107" y="5091763"/>
            <a:ext cx="3259755" cy="1264587"/>
          </a:xfrm>
        </p:spPr>
        <p:txBody>
          <a:bodyPr anchor="ctr">
            <a:normAutofit/>
          </a:bodyPr>
          <a:lstStyle/>
          <a:p>
            <a:pPr algn="l"/>
            <a:r>
              <a:rPr lang="da-DK" sz="3600" dirty="0">
                <a:solidFill>
                  <a:schemeClr val="tx2"/>
                </a:solidFill>
                <a:latin typeface="Athelas" panose="02000503000000020003" pitchFamily="2" charset="77"/>
              </a:rPr>
              <a:t>DK i 1800-tallet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126E481-B945-4179-BD79-05E96E9B2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369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BC673-76E2-AA16-A212-AAF83F599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3 store opgaver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C5027444-DCE6-2C5D-5112-1E9A58C8D3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0582623"/>
              </p:ext>
            </p:extLst>
          </p:nvPr>
        </p:nvGraphicFramePr>
        <p:xfrm>
          <a:off x="606699" y="2037143"/>
          <a:ext cx="9822085" cy="4139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DBFB4E56-90EB-DBC6-DDF5-4EED8F917249}"/>
              </a:ext>
            </a:extLst>
          </p:cNvPr>
          <p:cNvSpPr txBox="1"/>
          <p:nvPr/>
        </p:nvSpPr>
        <p:spPr>
          <a:xfrm>
            <a:off x="1401344" y="4844666"/>
            <a:ext cx="2838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latin typeface="+mj-lt"/>
              </a:rPr>
              <a:t>Dansk-Idéhistorie-opgave 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14B2BF3-73E4-5CA4-22A5-A569E78E9F80}"/>
              </a:ext>
            </a:extLst>
          </p:cNvPr>
          <p:cNvSpPr txBox="1"/>
          <p:nvPr/>
        </p:nvSpPr>
        <p:spPr>
          <a:xfrm>
            <a:off x="4606829" y="4049177"/>
            <a:ext cx="2256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latin typeface="+mj-lt"/>
              </a:rPr>
              <a:t>Studieretningscasen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1C134FE-AA92-3BFC-F9D5-A41FE555B755}"/>
              </a:ext>
            </a:extLst>
          </p:cNvPr>
          <p:cNvSpPr txBox="1"/>
          <p:nvPr/>
        </p:nvSpPr>
        <p:spPr>
          <a:xfrm>
            <a:off x="7713813" y="3263670"/>
            <a:ext cx="2366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latin typeface="+mj-lt"/>
              </a:rPr>
              <a:t>Studieområdeprojekt</a:t>
            </a:r>
          </a:p>
        </p:txBody>
      </p: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371B4CB0-7103-FE76-6E25-F83231ED037B}"/>
              </a:ext>
            </a:extLst>
          </p:cNvPr>
          <p:cNvCxnSpPr/>
          <p:nvPr/>
        </p:nvCxnSpPr>
        <p:spPr>
          <a:xfrm>
            <a:off x="914394" y="5729468"/>
            <a:ext cx="93754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9">
            <a:extLst>
              <a:ext uri="{FF2B5EF4-FFF2-40B4-BE49-F238E27FC236}">
                <a16:creationId xmlns:a16="http://schemas.microsoft.com/office/drawing/2014/main" id="{D2A54099-A827-7F50-7DF7-022DEE9C3355}"/>
              </a:ext>
            </a:extLst>
          </p:cNvPr>
          <p:cNvSpPr txBox="1"/>
          <p:nvPr/>
        </p:nvSpPr>
        <p:spPr>
          <a:xfrm>
            <a:off x="2098062" y="5735355"/>
            <a:ext cx="436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>
                <a:latin typeface="+mj-lt"/>
              </a:rPr>
              <a:t>2.g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D5DA1105-6E56-F18E-88DF-E313D4C67429}"/>
              </a:ext>
            </a:extLst>
          </p:cNvPr>
          <p:cNvSpPr txBox="1"/>
          <p:nvPr/>
        </p:nvSpPr>
        <p:spPr>
          <a:xfrm>
            <a:off x="5285343" y="5735355"/>
            <a:ext cx="436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>
                <a:latin typeface="+mj-lt"/>
              </a:rPr>
              <a:t>2.g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3258A4F3-02DC-7A17-93D9-556AEEC1CDA4}"/>
              </a:ext>
            </a:extLst>
          </p:cNvPr>
          <p:cNvSpPr txBox="1"/>
          <p:nvPr/>
        </p:nvSpPr>
        <p:spPr>
          <a:xfrm>
            <a:off x="8472624" y="5735355"/>
            <a:ext cx="4367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>
                <a:latin typeface="+mj-lt"/>
              </a:rPr>
              <a:t>3.g</a:t>
            </a:r>
          </a:p>
        </p:txBody>
      </p:sp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DC2010C0-10EF-8C63-8C59-F5DCB9E4FFD4}"/>
              </a:ext>
            </a:extLst>
          </p:cNvPr>
          <p:cNvCxnSpPr>
            <a:cxnSpLocks/>
          </p:cNvCxnSpPr>
          <p:nvPr/>
        </p:nvCxnSpPr>
        <p:spPr>
          <a:xfrm flipV="1">
            <a:off x="10428784" y="1851949"/>
            <a:ext cx="0" cy="3875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felt 15">
            <a:extLst>
              <a:ext uri="{FF2B5EF4-FFF2-40B4-BE49-F238E27FC236}">
                <a16:creationId xmlns:a16="http://schemas.microsoft.com/office/drawing/2014/main" id="{17B9DDC0-12F4-BD35-CFF3-9237949AC2F9}"/>
              </a:ext>
            </a:extLst>
          </p:cNvPr>
          <p:cNvSpPr txBox="1"/>
          <p:nvPr/>
        </p:nvSpPr>
        <p:spPr>
          <a:xfrm>
            <a:off x="10463647" y="3620424"/>
            <a:ext cx="14845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>
                <a:latin typeface="+mj-lt"/>
              </a:rPr>
              <a:t>Selvstændighed</a:t>
            </a:r>
          </a:p>
        </p:txBody>
      </p:sp>
      <p:pic>
        <p:nvPicPr>
          <p:cNvPr id="1026" name="Picture 2" descr="Mundtlig prøve FP10">
            <a:extLst>
              <a:ext uri="{FF2B5EF4-FFF2-40B4-BE49-F238E27FC236}">
                <a16:creationId xmlns:a16="http://schemas.microsoft.com/office/drawing/2014/main" id="{5A6AE69C-BA64-D806-4A83-BB1E9505C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911" y="784092"/>
            <a:ext cx="1253052" cy="125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117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21D67D-9AC8-7A5C-9E87-4E734A104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68" y="520860"/>
            <a:ext cx="10515600" cy="1325563"/>
          </a:xfrm>
        </p:spPr>
        <p:txBody>
          <a:bodyPr/>
          <a:lstStyle/>
          <a:p>
            <a:r>
              <a:rPr lang="da-DK" sz="5400" dirty="0" err="1"/>
              <a:t>DiHO</a:t>
            </a:r>
            <a:endParaRPr lang="da-DK" sz="5400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297BA19D-AE75-E6B1-AD1E-9ECBE173A4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743623"/>
              </p:ext>
            </p:extLst>
          </p:nvPr>
        </p:nvGraphicFramePr>
        <p:xfrm>
          <a:off x="786324" y="2095018"/>
          <a:ext cx="10509811" cy="2932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776">
                  <a:extLst>
                    <a:ext uri="{9D8B030D-6E8A-4147-A177-3AD203B41FA5}">
                      <a16:colId xmlns:a16="http://schemas.microsoft.com/office/drawing/2014/main" val="825686934"/>
                    </a:ext>
                  </a:extLst>
                </a:gridCol>
                <a:gridCol w="1752407">
                  <a:extLst>
                    <a:ext uri="{9D8B030D-6E8A-4147-A177-3AD203B41FA5}">
                      <a16:colId xmlns:a16="http://schemas.microsoft.com/office/drawing/2014/main" val="2931044656"/>
                    </a:ext>
                  </a:extLst>
                </a:gridCol>
                <a:gridCol w="1792947">
                  <a:extLst>
                    <a:ext uri="{9D8B030D-6E8A-4147-A177-3AD203B41FA5}">
                      <a16:colId xmlns:a16="http://schemas.microsoft.com/office/drawing/2014/main" val="3489209015"/>
                    </a:ext>
                  </a:extLst>
                </a:gridCol>
                <a:gridCol w="1711867">
                  <a:extLst>
                    <a:ext uri="{9D8B030D-6E8A-4147-A177-3AD203B41FA5}">
                      <a16:colId xmlns:a16="http://schemas.microsoft.com/office/drawing/2014/main" val="671797090"/>
                    </a:ext>
                  </a:extLst>
                </a:gridCol>
                <a:gridCol w="1752407">
                  <a:extLst>
                    <a:ext uri="{9D8B030D-6E8A-4147-A177-3AD203B41FA5}">
                      <a16:colId xmlns:a16="http://schemas.microsoft.com/office/drawing/2014/main" val="126785034"/>
                    </a:ext>
                  </a:extLst>
                </a:gridCol>
                <a:gridCol w="1752407">
                  <a:extLst>
                    <a:ext uri="{9D8B030D-6E8A-4147-A177-3AD203B41FA5}">
                      <a16:colId xmlns:a16="http://schemas.microsoft.com/office/drawing/2014/main" val="599115074"/>
                    </a:ext>
                  </a:extLst>
                </a:gridCol>
              </a:tblGrid>
              <a:tr h="509286">
                <a:tc>
                  <a:txBody>
                    <a:bodyPr/>
                    <a:lstStyle/>
                    <a:p>
                      <a:pPr algn="l"/>
                      <a:r>
                        <a:rPr lang="da-DK" sz="2400" dirty="0">
                          <a:latin typeface="+mj-lt"/>
                        </a:rPr>
                        <a:t>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2400" dirty="0">
                          <a:latin typeface="+mj-lt"/>
                        </a:rPr>
                        <a:t>Dag.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2400" dirty="0">
                          <a:latin typeface="+mj-lt"/>
                        </a:rPr>
                        <a:t>Dag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2400" dirty="0">
                          <a:latin typeface="+mj-lt"/>
                        </a:rPr>
                        <a:t>Dag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2400" dirty="0">
                          <a:latin typeface="+mj-lt"/>
                        </a:rPr>
                        <a:t>Dag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2400" dirty="0">
                          <a:latin typeface="+mj-lt"/>
                        </a:rPr>
                        <a:t>Dag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54677"/>
                  </a:ext>
                </a:extLst>
              </a:tr>
              <a:tr h="728068">
                <a:tc>
                  <a:txBody>
                    <a:bodyPr/>
                    <a:lstStyle/>
                    <a:p>
                      <a:endParaRPr lang="da-DK" sz="1700" dirty="0">
                        <a:latin typeface="+mj-lt"/>
                      </a:endParaRPr>
                    </a:p>
                    <a:p>
                      <a:r>
                        <a:rPr lang="da-DK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Intro</a:t>
                      </a:r>
                      <a:r>
                        <a:rPr lang="da-DK" sz="17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da-DK" sz="17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7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Undervisning</a:t>
                      </a:r>
                    </a:p>
                    <a:p>
                      <a:endParaRPr lang="da-DK" sz="17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da-DK" sz="17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Valg af opgave</a:t>
                      </a:r>
                    </a:p>
                    <a:p>
                      <a:endParaRPr lang="da-DK" sz="1700" dirty="0">
                        <a:latin typeface="+mj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sz="1700" dirty="0">
                        <a:latin typeface="+mj-lt"/>
                      </a:endParaRPr>
                    </a:p>
                    <a:p>
                      <a:r>
                        <a:rPr lang="da-DK" sz="1700" dirty="0">
                          <a:latin typeface="+mj-lt"/>
                        </a:rPr>
                        <a:t>Undervisning</a:t>
                      </a:r>
                    </a:p>
                    <a:p>
                      <a:endParaRPr lang="da-DK" sz="1700" dirty="0">
                        <a:latin typeface="+mj-lt"/>
                      </a:endParaRPr>
                    </a:p>
                    <a:p>
                      <a:r>
                        <a:rPr lang="da-DK" sz="1700" dirty="0">
                          <a:latin typeface="+mj-lt"/>
                        </a:rPr>
                        <a:t>Arbejde med opgaven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sz="1700" dirty="0">
                        <a:latin typeface="+mj-lt"/>
                      </a:endParaRPr>
                    </a:p>
                    <a:p>
                      <a:r>
                        <a:rPr lang="da-DK" sz="1700" dirty="0">
                          <a:latin typeface="+mj-lt"/>
                        </a:rPr>
                        <a:t>Infosøgning</a:t>
                      </a:r>
                    </a:p>
                    <a:p>
                      <a:endParaRPr lang="da-DK" sz="1700" dirty="0">
                        <a:latin typeface="+mj-lt"/>
                      </a:endParaRPr>
                    </a:p>
                    <a:p>
                      <a:r>
                        <a:rPr lang="da-DK" sz="1700" dirty="0">
                          <a:latin typeface="+mj-lt"/>
                        </a:rPr>
                        <a:t>Undervisning</a:t>
                      </a:r>
                    </a:p>
                    <a:p>
                      <a:endParaRPr lang="da-DK" sz="17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700" dirty="0">
                          <a:latin typeface="+mj-lt"/>
                        </a:rPr>
                        <a:t>Arbejde med opgaven</a:t>
                      </a:r>
                    </a:p>
                    <a:p>
                      <a:endParaRPr lang="da-DK" sz="1700" dirty="0">
                        <a:latin typeface="+mj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sz="17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700" dirty="0">
                          <a:latin typeface="+mj-lt"/>
                        </a:rPr>
                        <a:t>Infosøgning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7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700" dirty="0">
                          <a:latin typeface="+mj-lt"/>
                        </a:rPr>
                        <a:t>Arbejde med opgaven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7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700" dirty="0">
                          <a:latin typeface="+mj-lt"/>
                        </a:rPr>
                        <a:t>Obligatorisk vejledning</a:t>
                      </a:r>
                    </a:p>
                    <a:p>
                      <a:endParaRPr lang="da-DK" sz="1700" dirty="0">
                        <a:latin typeface="+mj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>
                        <a:latin typeface="+mj-lt"/>
                      </a:endParaRPr>
                    </a:p>
                    <a:p>
                      <a:r>
                        <a:rPr lang="da-DK" sz="17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Skrivedag</a:t>
                      </a:r>
                    </a:p>
                    <a:p>
                      <a:endParaRPr lang="da-DK" sz="17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da-DK" sz="17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Vejledning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>
                        <a:latin typeface="+mj-lt"/>
                      </a:endParaRPr>
                    </a:p>
                    <a:p>
                      <a:r>
                        <a:rPr lang="da-DK" sz="18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Skrivedag</a:t>
                      </a:r>
                    </a:p>
                    <a:p>
                      <a:endParaRPr lang="da-DK" sz="18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da-DK" sz="18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Vejledning</a:t>
                      </a:r>
                    </a:p>
                    <a:p>
                      <a:endParaRPr lang="da-DK" dirty="0">
                        <a:latin typeface="+mj-lt"/>
                      </a:endParaRPr>
                    </a:p>
                    <a:p>
                      <a:endParaRPr lang="da-DK" dirty="0">
                        <a:latin typeface="+mj-lt"/>
                      </a:endParaRPr>
                    </a:p>
                    <a:p>
                      <a:r>
                        <a:rPr lang="da-DK" sz="2400" b="1" dirty="0">
                          <a:latin typeface="+mj-lt"/>
                        </a:rPr>
                        <a:t>Aflevering</a:t>
                      </a:r>
                      <a:endParaRPr lang="da-DK" b="1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902703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FCD9FA4D-74DF-BE3A-F7AE-C16FB422D5DD}"/>
              </a:ext>
            </a:extLst>
          </p:cNvPr>
          <p:cNvSpPr txBox="1"/>
          <p:nvPr/>
        </p:nvSpPr>
        <p:spPr>
          <a:xfrm>
            <a:off x="7768613" y="1755637"/>
            <a:ext cx="724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Uge 9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456B327-48AF-8558-474F-CF5F4930315E}"/>
              </a:ext>
            </a:extLst>
          </p:cNvPr>
          <p:cNvSpPr txBox="1"/>
          <p:nvPr/>
        </p:nvSpPr>
        <p:spPr>
          <a:xfrm>
            <a:off x="786324" y="1749894"/>
            <a:ext cx="724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Uge 8</a:t>
            </a:r>
          </a:p>
        </p:txBody>
      </p:sp>
    </p:spTree>
    <p:extLst>
      <p:ext uri="{BB962C8B-B14F-4D97-AF65-F5344CB8AC3E}">
        <p14:creationId xmlns:p14="http://schemas.microsoft.com/office/powerpoint/2010/main" val="3933128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79" y="325369"/>
            <a:ext cx="4556953" cy="1956841"/>
          </a:xfrm>
        </p:spPr>
        <p:txBody>
          <a:bodyPr anchor="b">
            <a:normAutofit/>
          </a:bodyPr>
          <a:lstStyle/>
          <a:p>
            <a:r>
              <a:rPr lang="da-DK" sz="5400" b="1" dirty="0"/>
              <a:t>Studiemetoder</a:t>
            </a:r>
            <a:br>
              <a:rPr lang="da-DK" sz="5400" b="1" dirty="0"/>
            </a:br>
            <a:r>
              <a:rPr lang="da-DK" sz="3600" dirty="0"/>
              <a:t>(SO kernestof)</a:t>
            </a:r>
            <a:endParaRPr lang="da-DK" sz="5400" dirty="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40080" y="2872899"/>
            <a:ext cx="4368602" cy="33206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dirty="0">
                <a:latin typeface="+mj-lt"/>
              </a:rPr>
              <a:t>Informationssøgning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dirty="0">
                <a:latin typeface="+mj-lt"/>
              </a:rPr>
              <a:t>Kildekritik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dirty="0">
                <a:latin typeface="+mj-lt"/>
              </a:rPr>
              <a:t>Skrivemetoder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dirty="0">
                <a:latin typeface="+mj-lt"/>
              </a:rPr>
              <a:t>Faglig vejledning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dirty="0">
                <a:latin typeface="+mj-lt"/>
              </a:rPr>
              <a:t>Procesorienteret evaluering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dirty="0"/>
          </a:p>
        </p:txBody>
      </p:sp>
      <p:pic>
        <p:nvPicPr>
          <p:cNvPr id="6" name="Billede 5" descr="Overhead på skrivebord med skærm og stol">
            <a:extLst>
              <a:ext uri="{FF2B5EF4-FFF2-40B4-BE49-F238E27FC236}">
                <a16:creationId xmlns:a16="http://schemas.microsoft.com/office/drawing/2014/main" id="{B9B8A626-9CB1-A182-A037-FB86744E1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53" r="16594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7736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da-DK" sz="5400" b="1" dirty="0"/>
              <a:t>Generelle krav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40548" y="1797277"/>
            <a:ext cx="6049438" cy="53602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/>
              <a:t>SO-krav</a:t>
            </a:r>
          </a:p>
          <a:p>
            <a:pPr marL="0" indent="0">
              <a:buNone/>
            </a:pPr>
            <a:endParaRPr lang="da-DK" sz="100" dirty="0"/>
          </a:p>
          <a:p>
            <a:r>
              <a:rPr lang="da-DK" sz="2200" dirty="0"/>
              <a:t>Din tekst skal have form som en akademisk opgave.</a:t>
            </a:r>
          </a:p>
          <a:p>
            <a:r>
              <a:rPr lang="da-DK" sz="2200" dirty="0"/>
              <a:t>Forside, indledning, problemformulering, metodeafsnit, konklusion, kildehenvisninger og litteraturliste er obligatorisk.</a:t>
            </a:r>
          </a:p>
          <a:p>
            <a:r>
              <a:rPr lang="da-DK" sz="2200" dirty="0"/>
              <a:t>Du skal tilstræbe et fagligt og akademisk sprog.</a:t>
            </a:r>
          </a:p>
          <a:p>
            <a:r>
              <a:rPr lang="da-DK" sz="2200" dirty="0"/>
              <a:t>Du anvender kilder og empiri fra materialebanken på learnspace. Du skal desuden anvende din viden om informationssøgning, når du selv skal finde mindst én kilde.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29120" r="15647"/>
          <a:stretch/>
        </p:blipFill>
        <p:spPr>
          <a:xfrm>
            <a:off x="5878849" y="9711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7349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da-DK" sz="5400" b="1" dirty="0"/>
              <a:t>Generelle krav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55319" y="1891863"/>
            <a:ext cx="5652883" cy="479271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000" b="1" dirty="0"/>
              <a:t>Deadline</a:t>
            </a:r>
            <a:r>
              <a:rPr lang="da-DK" sz="2000" dirty="0"/>
              <a:t>  efter sidste skrivedag (se lectio)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000" b="1" dirty="0"/>
              <a:t>Omfang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000" dirty="0"/>
              <a:t>5-7 sider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600" dirty="0"/>
              <a:t>(eksklusiv: forside, problemformulering,  litteraturliste og bilag)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000" b="1" dirty="0"/>
              <a:t>Evalueringsskema</a:t>
            </a:r>
            <a:r>
              <a:rPr lang="da-DK" sz="2000" dirty="0"/>
              <a:t> udfyldes efterfølgende.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000" dirty="0"/>
              <a:t>Afleveres 1 time efter deadline på opgaven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20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29120" r="15647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5224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 descr="Et billede, der indeholder bord&#10;&#10;Automatisk genereret beskrivelse">
            <a:extLst>
              <a:ext uri="{FF2B5EF4-FFF2-40B4-BE49-F238E27FC236}">
                <a16:creationId xmlns:a16="http://schemas.microsoft.com/office/drawing/2014/main" id="{4514B103-0B3E-0619-B71A-7660E65E1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908" y="338670"/>
            <a:ext cx="7439379" cy="60794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pPr algn="ctr"/>
            <a:r>
              <a:rPr lang="da-DK" sz="3200" b="1" dirty="0">
                <a:solidFill>
                  <a:schemeClr val="bg1"/>
                </a:solidFill>
              </a:rPr>
              <a:t>Evalueringsskema</a:t>
            </a:r>
            <a:endParaRPr lang="da-DK" sz="2800" b="1" dirty="0">
              <a:solidFill>
                <a:schemeClr val="bg1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65170" y="2472265"/>
            <a:ext cx="4289125" cy="404706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sz="2000" dirty="0">
                <a:solidFill>
                  <a:schemeClr val="bg1"/>
                </a:solidFill>
              </a:rPr>
              <a:t>Udfyldes efter aflevering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sz="2000" dirty="0">
                <a:solidFill>
                  <a:schemeClr val="bg1"/>
                </a:solidFill>
              </a:rPr>
              <a:t>Tager ca. 1 time at udfylde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sz="2000" dirty="0">
                <a:solidFill>
                  <a:schemeClr val="bg1"/>
                </a:solidFill>
              </a:rPr>
              <a:t>Deadline: 1 time efter selve opgaven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sz="2000" dirty="0">
                <a:solidFill>
                  <a:schemeClr val="bg1"/>
                </a:solidFill>
              </a:rPr>
              <a:t>Afleveres på lectio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sz="2000" dirty="0">
                <a:solidFill>
                  <a:schemeClr val="bg1"/>
                </a:solidFill>
              </a:rPr>
              <a:t>I får respons i samme skema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20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20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20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2000" dirty="0">
              <a:solidFill>
                <a:schemeClr val="bg1"/>
              </a:solidFill>
            </a:endParaRPr>
          </a:p>
        </p:txBody>
      </p:sp>
      <p:sp>
        <p:nvSpPr>
          <p:cNvPr id="6" name="Afrundet rektangulær billedforklaring 5"/>
          <p:cNvSpPr/>
          <p:nvPr/>
        </p:nvSpPr>
        <p:spPr>
          <a:xfrm>
            <a:off x="7003676" y="3631108"/>
            <a:ext cx="2463054" cy="1232807"/>
          </a:xfrm>
          <a:prstGeom prst="wedgeRoundRectCallout">
            <a:avLst>
              <a:gd name="adj1" fmla="val -20833"/>
              <a:gd name="adj2" fmla="val 102495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Udfyld alle felter</a:t>
            </a:r>
          </a:p>
          <a:p>
            <a:pPr algn="ctr"/>
            <a:r>
              <a:rPr lang="da-DK" dirty="0">
                <a:solidFill>
                  <a:schemeClr val="tx1"/>
                </a:solidFill>
              </a:rPr>
              <a:t>Skriv i hele sætninger </a:t>
            </a:r>
          </a:p>
          <a:p>
            <a:pPr algn="ctr"/>
            <a:r>
              <a:rPr lang="da-DK" dirty="0">
                <a:solidFill>
                  <a:schemeClr val="tx1"/>
                </a:solidFill>
              </a:rPr>
              <a:t>Brug gerne eksempler</a:t>
            </a:r>
          </a:p>
        </p:txBody>
      </p:sp>
      <p:sp>
        <p:nvSpPr>
          <p:cNvPr id="8" name="Afrundet rektangulær billedforklaring 7"/>
          <p:cNvSpPr/>
          <p:nvPr/>
        </p:nvSpPr>
        <p:spPr>
          <a:xfrm>
            <a:off x="9666193" y="3977937"/>
            <a:ext cx="2525807" cy="1035723"/>
          </a:xfrm>
          <a:prstGeom prst="wedgeRoundRectCallout">
            <a:avLst>
              <a:gd name="adj1" fmla="val -21197"/>
              <a:gd name="adj2" fmla="val -9238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Vejlederrespons </a:t>
            </a:r>
          </a:p>
          <a:p>
            <a:pPr algn="ctr"/>
            <a:r>
              <a:rPr lang="da-DK" dirty="0">
                <a:solidFill>
                  <a:schemeClr val="tx1"/>
                </a:solidFill>
              </a:rPr>
              <a:t>Forholder sig til din evaluering 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EE2BCDE7-8982-0836-8705-FF1BCB169A3D}"/>
              </a:ext>
            </a:extLst>
          </p:cNvPr>
          <p:cNvSpPr/>
          <p:nvPr/>
        </p:nvSpPr>
        <p:spPr>
          <a:xfrm>
            <a:off x="5464629" y="729343"/>
            <a:ext cx="631371" cy="272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42182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da-DK" sz="5400" b="1" dirty="0"/>
              <a:t>Vejledning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405" y="0"/>
            <a:ext cx="6391016" cy="6858000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55320" y="1902713"/>
            <a:ext cx="7046246" cy="427914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400" b="1" dirty="0"/>
              <a:t>Uge 8: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800" dirty="0"/>
              <a:t>Her SKAL I arbejde på skolen og I SKAL forbi en vejleder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800" dirty="0"/>
              <a:t>(se tidsplan i lectio)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a-DK" sz="24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2400" b="1" dirty="0"/>
              <a:t>Skrivedage i uge 9: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800" dirty="0"/>
              <a:t>Her arbejder I på skolen ELLER derhjemme.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a-DK" sz="1800" dirty="0"/>
              <a:t>Vejledning foregår på skolen eller ved at kontakte en af lærerne på lectio.</a:t>
            </a:r>
          </a:p>
        </p:txBody>
      </p:sp>
    </p:spTree>
    <p:extLst>
      <p:ext uri="{BB962C8B-B14F-4D97-AF65-F5344CB8AC3E}">
        <p14:creationId xmlns:p14="http://schemas.microsoft.com/office/powerpoint/2010/main" val="515486474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21715</TotalTime>
  <Words>275</Words>
  <Application>Microsoft Macintosh PowerPoint</Application>
  <PresentationFormat>Widescreen</PresentationFormat>
  <Paragraphs>99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4" baseType="lpstr">
      <vt:lpstr>Arial</vt:lpstr>
      <vt:lpstr>Athelas</vt:lpstr>
      <vt:lpstr>Calibri</vt:lpstr>
      <vt:lpstr>Calibri Light</vt:lpstr>
      <vt:lpstr>Tw Cen MT</vt:lpstr>
      <vt:lpstr>Kontortema</vt:lpstr>
      <vt:lpstr>Dansk-idéhistorie opgave</vt:lpstr>
      <vt:lpstr>3 store opgaver</vt:lpstr>
      <vt:lpstr>DiHO</vt:lpstr>
      <vt:lpstr>Studiemetoder (SO kernestof)</vt:lpstr>
      <vt:lpstr>Generelle krav</vt:lpstr>
      <vt:lpstr>Generelle krav</vt:lpstr>
      <vt:lpstr>Evalueringsskema</vt:lpstr>
      <vt:lpstr>Vejledning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Dansk-idéhistorie opgave</dc:title>
  <dc:creator>Bjørg Elisabeth T. Andersen</dc:creator>
  <cp:lastModifiedBy>Bjørg Elisabeth T. Andersen</cp:lastModifiedBy>
  <cp:revision>17</cp:revision>
  <dcterms:created xsi:type="dcterms:W3CDTF">2020-02-07T12:50:45Z</dcterms:created>
  <dcterms:modified xsi:type="dcterms:W3CDTF">2026-01-29T09:52:56Z</dcterms:modified>
</cp:coreProperties>
</file>