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emlayout 2 - Markerin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llemlayout 2 - Marker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6327"/>
  </p:normalViewPr>
  <p:slideViewPr>
    <p:cSldViewPr snapToGrid="0">
      <p:cViewPr varScale="1">
        <p:scale>
          <a:sx n="93" d="100"/>
          <a:sy n="93" d="100"/>
        </p:scale>
        <p:origin x="21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18D89D-ADA4-A44D-B091-705DC3922DDC}" type="doc">
      <dgm:prSet loTypeId="urn:microsoft.com/office/officeart/2005/8/layout/pyramid1" loCatId="" qsTypeId="urn:microsoft.com/office/officeart/2005/8/quickstyle/simple1" qsCatId="simple" csTypeId="urn:microsoft.com/office/officeart/2005/8/colors/colorful4" csCatId="colorful" phldr="1"/>
      <dgm:spPr/>
    </dgm:pt>
    <dgm:pt modelId="{C546BDDC-F7FF-064B-B779-0918E722606F}">
      <dgm:prSet phldrT="[Tekst]" custT="1"/>
      <dgm:spPr>
        <a:solidFill>
          <a:schemeClr val="accent4">
            <a:hueOff val="0"/>
            <a:satOff val="0"/>
            <a:lumOff val="0"/>
            <a:alpha val="66867"/>
          </a:schemeClr>
        </a:solidFill>
      </dgm:spPr>
      <dgm:t>
        <a:bodyPr/>
        <a:lstStyle/>
        <a:p>
          <a:pPr algn="ctr"/>
          <a:r>
            <a:rPr lang="da-DK" sz="1200" dirty="0"/>
            <a:t>Akademiske og videnskabelige publikationer</a:t>
          </a:r>
        </a:p>
      </dgm:t>
    </dgm:pt>
    <dgm:pt modelId="{74C991F2-9105-6941-A942-FE360F358804}" type="parTrans" cxnId="{380A990C-A06A-1D44-A452-F805B9E278FF}">
      <dgm:prSet/>
      <dgm:spPr/>
      <dgm:t>
        <a:bodyPr/>
        <a:lstStyle/>
        <a:p>
          <a:pPr algn="ctr"/>
          <a:endParaRPr lang="da-DK" sz="1200"/>
        </a:p>
      </dgm:t>
    </dgm:pt>
    <dgm:pt modelId="{7455D87F-0E54-5F4A-89A5-5CE7EB471695}" type="sibTrans" cxnId="{380A990C-A06A-1D44-A452-F805B9E278FF}">
      <dgm:prSet/>
      <dgm:spPr/>
      <dgm:t>
        <a:bodyPr/>
        <a:lstStyle/>
        <a:p>
          <a:pPr algn="ctr"/>
          <a:endParaRPr lang="da-DK" sz="1200"/>
        </a:p>
      </dgm:t>
    </dgm:pt>
    <dgm:pt modelId="{BC64966A-47A7-AC43-B757-E2594290B5D5}">
      <dgm:prSet phldrT="[Tekst]" custT="1"/>
      <dgm:spPr>
        <a:solidFill>
          <a:schemeClr val="accent4">
            <a:hueOff val="3266964"/>
            <a:satOff val="-13592"/>
            <a:lumOff val="3203"/>
            <a:alpha val="56000"/>
          </a:schemeClr>
        </a:solidFill>
      </dgm:spPr>
      <dgm:t>
        <a:bodyPr/>
        <a:lstStyle/>
        <a:p>
          <a:pPr algn="ctr"/>
          <a:r>
            <a:rPr lang="da-DK" sz="1200"/>
            <a:t>Fagbøger, lærebøger, faglige artikler</a:t>
          </a:r>
        </a:p>
      </dgm:t>
    </dgm:pt>
    <dgm:pt modelId="{A7BD2632-4534-7442-9E40-EE445EDEF268}" type="parTrans" cxnId="{770E26F1-F811-6641-B1BD-583350361E8E}">
      <dgm:prSet/>
      <dgm:spPr/>
      <dgm:t>
        <a:bodyPr/>
        <a:lstStyle/>
        <a:p>
          <a:pPr algn="ctr"/>
          <a:endParaRPr lang="da-DK" sz="1200"/>
        </a:p>
      </dgm:t>
    </dgm:pt>
    <dgm:pt modelId="{C0F7BA0A-B11B-7941-8C73-EFD96A85A361}" type="sibTrans" cxnId="{770E26F1-F811-6641-B1BD-583350361E8E}">
      <dgm:prSet/>
      <dgm:spPr/>
      <dgm:t>
        <a:bodyPr/>
        <a:lstStyle/>
        <a:p>
          <a:pPr algn="ctr"/>
          <a:endParaRPr lang="da-DK" sz="1200"/>
        </a:p>
      </dgm:t>
    </dgm:pt>
    <dgm:pt modelId="{DE155C13-8EE3-0F46-9333-49622B0A6781}">
      <dgm:prSet phldrT="[Tekst]" custT="1"/>
      <dgm:spPr>
        <a:solidFill>
          <a:schemeClr val="accent4">
            <a:hueOff val="6533927"/>
            <a:satOff val="-27185"/>
            <a:lumOff val="6405"/>
            <a:alpha val="64000"/>
          </a:schemeClr>
        </a:solidFill>
      </dgm:spPr>
      <dgm:t>
        <a:bodyPr/>
        <a:lstStyle/>
        <a:p>
          <a:pPr algn="ctr"/>
          <a:r>
            <a:rPr lang="da-DK" sz="1200" dirty="0"/>
            <a:t>Populærvidenskabelige artikler</a:t>
          </a:r>
        </a:p>
      </dgm:t>
    </dgm:pt>
    <dgm:pt modelId="{00EE85AE-CCF2-B34C-BBD5-74916590BB33}" type="parTrans" cxnId="{37E501D0-7F85-AB4A-B4A7-DCE446B17CC9}">
      <dgm:prSet/>
      <dgm:spPr/>
      <dgm:t>
        <a:bodyPr/>
        <a:lstStyle/>
        <a:p>
          <a:pPr algn="ctr"/>
          <a:endParaRPr lang="da-DK" sz="1200"/>
        </a:p>
      </dgm:t>
    </dgm:pt>
    <dgm:pt modelId="{9B57BAE9-C832-4649-AE3D-31860A8DAFDC}" type="sibTrans" cxnId="{37E501D0-7F85-AB4A-B4A7-DCE446B17CC9}">
      <dgm:prSet/>
      <dgm:spPr/>
      <dgm:t>
        <a:bodyPr/>
        <a:lstStyle/>
        <a:p>
          <a:pPr algn="ctr"/>
          <a:endParaRPr lang="da-DK" sz="1200"/>
        </a:p>
      </dgm:t>
    </dgm:pt>
    <dgm:pt modelId="{27CB0781-93DD-BC4E-8FBC-0C518D85DAF7}">
      <dgm:prSet custT="1"/>
      <dgm:spPr>
        <a:solidFill>
          <a:schemeClr val="accent4">
            <a:hueOff val="9800891"/>
            <a:satOff val="-40777"/>
            <a:lumOff val="9608"/>
            <a:alpha val="65000"/>
          </a:schemeClr>
        </a:solidFill>
      </dgm:spPr>
      <dgm:t>
        <a:bodyPr/>
        <a:lstStyle/>
        <a:p>
          <a:pPr algn="ctr"/>
          <a:r>
            <a:rPr lang="da-DK" sz="1200"/>
            <a:t>Magasiner, pjeser, ugeblade, nyhedsartikler, blogs mm.</a:t>
          </a:r>
        </a:p>
      </dgm:t>
    </dgm:pt>
    <dgm:pt modelId="{03DE6E4A-E287-A94D-8559-6B0027CE6DB3}" type="parTrans" cxnId="{30DDA768-17A4-0243-99A5-EA964C9BA2C8}">
      <dgm:prSet/>
      <dgm:spPr/>
      <dgm:t>
        <a:bodyPr/>
        <a:lstStyle/>
        <a:p>
          <a:pPr algn="ctr"/>
          <a:endParaRPr lang="da-DK" sz="1200"/>
        </a:p>
      </dgm:t>
    </dgm:pt>
    <dgm:pt modelId="{4BA7773F-FEC1-2644-8C28-A321AAA67236}" type="sibTrans" cxnId="{30DDA768-17A4-0243-99A5-EA964C9BA2C8}">
      <dgm:prSet/>
      <dgm:spPr/>
      <dgm:t>
        <a:bodyPr/>
        <a:lstStyle/>
        <a:p>
          <a:pPr algn="ctr"/>
          <a:endParaRPr lang="da-DK" sz="1200"/>
        </a:p>
      </dgm:t>
    </dgm:pt>
    <dgm:pt modelId="{4640DAF7-C6FB-3A41-8D80-B51ED247803C}" type="pres">
      <dgm:prSet presAssocID="{3018D89D-ADA4-A44D-B091-705DC3922DDC}" presName="Name0" presStyleCnt="0">
        <dgm:presLayoutVars>
          <dgm:dir/>
          <dgm:animLvl val="lvl"/>
          <dgm:resizeHandles val="exact"/>
        </dgm:presLayoutVars>
      </dgm:prSet>
      <dgm:spPr/>
    </dgm:pt>
    <dgm:pt modelId="{F0694E16-C5EC-8141-8B92-A2BDE06E6AF0}" type="pres">
      <dgm:prSet presAssocID="{C546BDDC-F7FF-064B-B779-0918E722606F}" presName="Name8" presStyleCnt="0"/>
      <dgm:spPr/>
    </dgm:pt>
    <dgm:pt modelId="{4898A79B-3FF8-5A45-8AEA-7325DCF7B866}" type="pres">
      <dgm:prSet presAssocID="{C546BDDC-F7FF-064B-B779-0918E722606F}" presName="level" presStyleLbl="node1" presStyleIdx="0" presStyleCnt="4">
        <dgm:presLayoutVars>
          <dgm:chMax val="1"/>
          <dgm:bulletEnabled val="1"/>
        </dgm:presLayoutVars>
      </dgm:prSet>
      <dgm:spPr/>
    </dgm:pt>
    <dgm:pt modelId="{E0A3E4DD-7E98-0E4A-B22F-E817EDA08C4F}" type="pres">
      <dgm:prSet presAssocID="{C546BDDC-F7FF-064B-B779-0918E722606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D9FF657-18CA-304D-B883-245E30B685D6}" type="pres">
      <dgm:prSet presAssocID="{BC64966A-47A7-AC43-B757-E2594290B5D5}" presName="Name8" presStyleCnt="0"/>
      <dgm:spPr/>
    </dgm:pt>
    <dgm:pt modelId="{4A66124A-1FDD-1C4E-B005-7A3A652AC60A}" type="pres">
      <dgm:prSet presAssocID="{BC64966A-47A7-AC43-B757-E2594290B5D5}" presName="level" presStyleLbl="node1" presStyleIdx="1" presStyleCnt="4">
        <dgm:presLayoutVars>
          <dgm:chMax val="1"/>
          <dgm:bulletEnabled val="1"/>
        </dgm:presLayoutVars>
      </dgm:prSet>
      <dgm:spPr/>
    </dgm:pt>
    <dgm:pt modelId="{B35F887F-DBBB-1C41-8DB5-103A3C56EFC9}" type="pres">
      <dgm:prSet presAssocID="{BC64966A-47A7-AC43-B757-E2594290B5D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F9EA162-7CA5-BF4F-8594-F3BAC1218FC3}" type="pres">
      <dgm:prSet presAssocID="{DE155C13-8EE3-0F46-9333-49622B0A6781}" presName="Name8" presStyleCnt="0"/>
      <dgm:spPr/>
    </dgm:pt>
    <dgm:pt modelId="{E280BA5A-7767-7345-B257-2DE278371302}" type="pres">
      <dgm:prSet presAssocID="{DE155C13-8EE3-0F46-9333-49622B0A6781}" presName="level" presStyleLbl="node1" presStyleIdx="2" presStyleCnt="4">
        <dgm:presLayoutVars>
          <dgm:chMax val="1"/>
          <dgm:bulletEnabled val="1"/>
        </dgm:presLayoutVars>
      </dgm:prSet>
      <dgm:spPr/>
    </dgm:pt>
    <dgm:pt modelId="{82E01327-798E-7049-AB8F-468050D86155}" type="pres">
      <dgm:prSet presAssocID="{DE155C13-8EE3-0F46-9333-49622B0A678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6906D21-31C9-5A48-8394-BFB6221263FA}" type="pres">
      <dgm:prSet presAssocID="{27CB0781-93DD-BC4E-8FBC-0C518D85DAF7}" presName="Name8" presStyleCnt="0"/>
      <dgm:spPr/>
    </dgm:pt>
    <dgm:pt modelId="{CA92E38A-32C3-CF44-A216-B1B217E3C977}" type="pres">
      <dgm:prSet presAssocID="{27CB0781-93DD-BC4E-8FBC-0C518D85DAF7}" presName="level" presStyleLbl="node1" presStyleIdx="3" presStyleCnt="4">
        <dgm:presLayoutVars>
          <dgm:chMax val="1"/>
          <dgm:bulletEnabled val="1"/>
        </dgm:presLayoutVars>
      </dgm:prSet>
      <dgm:spPr/>
    </dgm:pt>
    <dgm:pt modelId="{3994B5F5-1C8F-2F43-A0BE-EB64EF140C4C}" type="pres">
      <dgm:prSet presAssocID="{27CB0781-93DD-BC4E-8FBC-0C518D85DAF7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380A990C-A06A-1D44-A452-F805B9E278FF}" srcId="{3018D89D-ADA4-A44D-B091-705DC3922DDC}" destId="{C546BDDC-F7FF-064B-B779-0918E722606F}" srcOrd="0" destOrd="0" parTransId="{74C991F2-9105-6941-A942-FE360F358804}" sibTransId="{7455D87F-0E54-5F4A-89A5-5CE7EB471695}"/>
    <dgm:cxn modelId="{96F66E25-F886-A44B-A548-033B747B94A4}" type="presOf" srcId="{DE155C13-8EE3-0F46-9333-49622B0A6781}" destId="{E280BA5A-7767-7345-B257-2DE278371302}" srcOrd="0" destOrd="0" presId="urn:microsoft.com/office/officeart/2005/8/layout/pyramid1"/>
    <dgm:cxn modelId="{12FA4533-051B-4540-8FFC-7D52DF057B48}" type="presOf" srcId="{C546BDDC-F7FF-064B-B779-0918E722606F}" destId="{4898A79B-3FF8-5A45-8AEA-7325DCF7B866}" srcOrd="0" destOrd="0" presId="urn:microsoft.com/office/officeart/2005/8/layout/pyramid1"/>
    <dgm:cxn modelId="{61C4653A-1D18-5C41-83CD-DC0089A38564}" type="presOf" srcId="{3018D89D-ADA4-A44D-B091-705DC3922DDC}" destId="{4640DAF7-C6FB-3A41-8D80-B51ED247803C}" srcOrd="0" destOrd="0" presId="urn:microsoft.com/office/officeart/2005/8/layout/pyramid1"/>
    <dgm:cxn modelId="{B1223A40-6569-A942-B1BE-3486792F3524}" type="presOf" srcId="{BC64966A-47A7-AC43-B757-E2594290B5D5}" destId="{B35F887F-DBBB-1C41-8DB5-103A3C56EFC9}" srcOrd="1" destOrd="0" presId="urn:microsoft.com/office/officeart/2005/8/layout/pyramid1"/>
    <dgm:cxn modelId="{30DDA768-17A4-0243-99A5-EA964C9BA2C8}" srcId="{3018D89D-ADA4-A44D-B091-705DC3922DDC}" destId="{27CB0781-93DD-BC4E-8FBC-0C518D85DAF7}" srcOrd="3" destOrd="0" parTransId="{03DE6E4A-E287-A94D-8559-6B0027CE6DB3}" sibTransId="{4BA7773F-FEC1-2644-8C28-A321AAA67236}"/>
    <dgm:cxn modelId="{B9D7F768-F24F-C64F-9868-62311E1D919C}" type="presOf" srcId="{27CB0781-93DD-BC4E-8FBC-0C518D85DAF7}" destId="{3994B5F5-1C8F-2F43-A0BE-EB64EF140C4C}" srcOrd="1" destOrd="0" presId="urn:microsoft.com/office/officeart/2005/8/layout/pyramid1"/>
    <dgm:cxn modelId="{1BB1C0BF-72EA-7D48-90AE-E04879EA0256}" type="presOf" srcId="{DE155C13-8EE3-0F46-9333-49622B0A6781}" destId="{82E01327-798E-7049-AB8F-468050D86155}" srcOrd="1" destOrd="0" presId="urn:microsoft.com/office/officeart/2005/8/layout/pyramid1"/>
    <dgm:cxn modelId="{1B022BC5-94CF-9140-92F4-906F7C09ED69}" type="presOf" srcId="{C546BDDC-F7FF-064B-B779-0918E722606F}" destId="{E0A3E4DD-7E98-0E4A-B22F-E817EDA08C4F}" srcOrd="1" destOrd="0" presId="urn:microsoft.com/office/officeart/2005/8/layout/pyramid1"/>
    <dgm:cxn modelId="{37E501D0-7F85-AB4A-B4A7-DCE446B17CC9}" srcId="{3018D89D-ADA4-A44D-B091-705DC3922DDC}" destId="{DE155C13-8EE3-0F46-9333-49622B0A6781}" srcOrd="2" destOrd="0" parTransId="{00EE85AE-CCF2-B34C-BBD5-74916590BB33}" sibTransId="{9B57BAE9-C832-4649-AE3D-31860A8DAFDC}"/>
    <dgm:cxn modelId="{1BC4E8E0-EF77-1B45-820F-AEBAB3ADDC27}" type="presOf" srcId="{BC64966A-47A7-AC43-B757-E2594290B5D5}" destId="{4A66124A-1FDD-1C4E-B005-7A3A652AC60A}" srcOrd="0" destOrd="0" presId="urn:microsoft.com/office/officeart/2005/8/layout/pyramid1"/>
    <dgm:cxn modelId="{770E26F1-F811-6641-B1BD-583350361E8E}" srcId="{3018D89D-ADA4-A44D-B091-705DC3922DDC}" destId="{BC64966A-47A7-AC43-B757-E2594290B5D5}" srcOrd="1" destOrd="0" parTransId="{A7BD2632-4534-7442-9E40-EE445EDEF268}" sibTransId="{C0F7BA0A-B11B-7941-8C73-EFD96A85A361}"/>
    <dgm:cxn modelId="{44C218F2-DAA0-2948-ABC5-B95EFF6BD0B6}" type="presOf" srcId="{27CB0781-93DD-BC4E-8FBC-0C518D85DAF7}" destId="{CA92E38A-32C3-CF44-A216-B1B217E3C977}" srcOrd="0" destOrd="0" presId="urn:microsoft.com/office/officeart/2005/8/layout/pyramid1"/>
    <dgm:cxn modelId="{A9E0DA8C-BEDD-F741-8CC7-F4B1555DC93D}" type="presParOf" srcId="{4640DAF7-C6FB-3A41-8D80-B51ED247803C}" destId="{F0694E16-C5EC-8141-8B92-A2BDE06E6AF0}" srcOrd="0" destOrd="0" presId="urn:microsoft.com/office/officeart/2005/8/layout/pyramid1"/>
    <dgm:cxn modelId="{54CA0C44-2455-8244-A243-9FC49A9AD751}" type="presParOf" srcId="{F0694E16-C5EC-8141-8B92-A2BDE06E6AF0}" destId="{4898A79B-3FF8-5A45-8AEA-7325DCF7B866}" srcOrd="0" destOrd="0" presId="urn:microsoft.com/office/officeart/2005/8/layout/pyramid1"/>
    <dgm:cxn modelId="{66E25104-A011-684E-9F0B-3B93A480E1EE}" type="presParOf" srcId="{F0694E16-C5EC-8141-8B92-A2BDE06E6AF0}" destId="{E0A3E4DD-7E98-0E4A-B22F-E817EDA08C4F}" srcOrd="1" destOrd="0" presId="urn:microsoft.com/office/officeart/2005/8/layout/pyramid1"/>
    <dgm:cxn modelId="{FC6646FB-F7C7-B04C-8CF0-CEB14DDD096D}" type="presParOf" srcId="{4640DAF7-C6FB-3A41-8D80-B51ED247803C}" destId="{2D9FF657-18CA-304D-B883-245E30B685D6}" srcOrd="1" destOrd="0" presId="urn:microsoft.com/office/officeart/2005/8/layout/pyramid1"/>
    <dgm:cxn modelId="{1F55489E-8454-164F-B405-C508FD49A123}" type="presParOf" srcId="{2D9FF657-18CA-304D-B883-245E30B685D6}" destId="{4A66124A-1FDD-1C4E-B005-7A3A652AC60A}" srcOrd="0" destOrd="0" presId="urn:microsoft.com/office/officeart/2005/8/layout/pyramid1"/>
    <dgm:cxn modelId="{5BB20A52-4FA3-2145-ABE4-1A25EFFAA003}" type="presParOf" srcId="{2D9FF657-18CA-304D-B883-245E30B685D6}" destId="{B35F887F-DBBB-1C41-8DB5-103A3C56EFC9}" srcOrd="1" destOrd="0" presId="urn:microsoft.com/office/officeart/2005/8/layout/pyramid1"/>
    <dgm:cxn modelId="{7BF004D1-2E1E-6C47-B199-A5FFD7F879C6}" type="presParOf" srcId="{4640DAF7-C6FB-3A41-8D80-B51ED247803C}" destId="{FF9EA162-7CA5-BF4F-8594-F3BAC1218FC3}" srcOrd="2" destOrd="0" presId="urn:microsoft.com/office/officeart/2005/8/layout/pyramid1"/>
    <dgm:cxn modelId="{C0CD838E-E119-5E47-81C6-1B6053A8F469}" type="presParOf" srcId="{FF9EA162-7CA5-BF4F-8594-F3BAC1218FC3}" destId="{E280BA5A-7767-7345-B257-2DE278371302}" srcOrd="0" destOrd="0" presId="urn:microsoft.com/office/officeart/2005/8/layout/pyramid1"/>
    <dgm:cxn modelId="{F5DADD07-7972-9C4F-8175-251447A5FB22}" type="presParOf" srcId="{FF9EA162-7CA5-BF4F-8594-F3BAC1218FC3}" destId="{82E01327-798E-7049-AB8F-468050D86155}" srcOrd="1" destOrd="0" presId="urn:microsoft.com/office/officeart/2005/8/layout/pyramid1"/>
    <dgm:cxn modelId="{83BEBB30-CC67-854E-AD0E-C997CF9ADF98}" type="presParOf" srcId="{4640DAF7-C6FB-3A41-8D80-B51ED247803C}" destId="{56906D21-31C9-5A48-8394-BFB6221263FA}" srcOrd="3" destOrd="0" presId="urn:microsoft.com/office/officeart/2005/8/layout/pyramid1"/>
    <dgm:cxn modelId="{DFEFFC2C-ACB0-DC48-8D4A-421879FF27FE}" type="presParOf" srcId="{56906D21-31C9-5A48-8394-BFB6221263FA}" destId="{CA92E38A-32C3-CF44-A216-B1B217E3C977}" srcOrd="0" destOrd="0" presId="urn:microsoft.com/office/officeart/2005/8/layout/pyramid1"/>
    <dgm:cxn modelId="{C7D90981-0FE1-AC44-9319-FA87EB14016B}" type="presParOf" srcId="{56906D21-31C9-5A48-8394-BFB6221263FA}" destId="{3994B5F5-1C8F-2F43-A0BE-EB64EF140C4C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98A79B-3FF8-5A45-8AEA-7325DCF7B866}">
      <dsp:nvSpPr>
        <dsp:cNvPr id="0" name=""/>
        <dsp:cNvSpPr/>
      </dsp:nvSpPr>
      <dsp:spPr>
        <a:xfrm>
          <a:off x="2057400" y="0"/>
          <a:ext cx="1371600" cy="1019078"/>
        </a:xfrm>
        <a:prstGeom prst="trapezoid">
          <a:avLst>
            <a:gd name="adj" fmla="val 67296"/>
          </a:avLst>
        </a:prstGeom>
        <a:solidFill>
          <a:schemeClr val="accent4">
            <a:hueOff val="0"/>
            <a:satOff val="0"/>
            <a:lumOff val="0"/>
            <a:alpha val="668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Akademiske og videnskabelige publikationer</a:t>
          </a:r>
        </a:p>
      </dsp:txBody>
      <dsp:txXfrm>
        <a:off x="2057400" y="0"/>
        <a:ext cx="1371600" cy="1019078"/>
      </dsp:txXfrm>
    </dsp:sp>
    <dsp:sp modelId="{4A66124A-1FDD-1C4E-B005-7A3A652AC60A}">
      <dsp:nvSpPr>
        <dsp:cNvPr id="0" name=""/>
        <dsp:cNvSpPr/>
      </dsp:nvSpPr>
      <dsp:spPr>
        <a:xfrm>
          <a:off x="1371600" y="1019078"/>
          <a:ext cx="2743200" cy="1019078"/>
        </a:xfrm>
        <a:prstGeom prst="trapezoid">
          <a:avLst>
            <a:gd name="adj" fmla="val 67296"/>
          </a:avLst>
        </a:prstGeom>
        <a:solidFill>
          <a:schemeClr val="accent4">
            <a:hueOff val="3266964"/>
            <a:satOff val="-13592"/>
            <a:lumOff val="3203"/>
            <a:alpha val="5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/>
            <a:t>Fagbøger, lærebøger, faglige artikler</a:t>
          </a:r>
        </a:p>
      </dsp:txBody>
      <dsp:txXfrm>
        <a:off x="1851660" y="1019078"/>
        <a:ext cx="1783080" cy="1019078"/>
      </dsp:txXfrm>
    </dsp:sp>
    <dsp:sp modelId="{E280BA5A-7767-7345-B257-2DE278371302}">
      <dsp:nvSpPr>
        <dsp:cNvPr id="0" name=""/>
        <dsp:cNvSpPr/>
      </dsp:nvSpPr>
      <dsp:spPr>
        <a:xfrm>
          <a:off x="685800" y="2038157"/>
          <a:ext cx="4114800" cy="1019078"/>
        </a:xfrm>
        <a:prstGeom prst="trapezoid">
          <a:avLst>
            <a:gd name="adj" fmla="val 67296"/>
          </a:avLst>
        </a:prstGeom>
        <a:solidFill>
          <a:schemeClr val="accent4">
            <a:hueOff val="6533927"/>
            <a:satOff val="-27185"/>
            <a:lumOff val="6405"/>
            <a:alpha val="64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Populærvidenskabelige artikler</a:t>
          </a:r>
        </a:p>
      </dsp:txBody>
      <dsp:txXfrm>
        <a:off x="1405890" y="2038157"/>
        <a:ext cx="2674620" cy="1019078"/>
      </dsp:txXfrm>
    </dsp:sp>
    <dsp:sp modelId="{CA92E38A-32C3-CF44-A216-B1B217E3C977}">
      <dsp:nvSpPr>
        <dsp:cNvPr id="0" name=""/>
        <dsp:cNvSpPr/>
      </dsp:nvSpPr>
      <dsp:spPr>
        <a:xfrm>
          <a:off x="0" y="3057236"/>
          <a:ext cx="5486400" cy="1019078"/>
        </a:xfrm>
        <a:prstGeom prst="trapezoid">
          <a:avLst>
            <a:gd name="adj" fmla="val 67296"/>
          </a:avLst>
        </a:prstGeom>
        <a:solidFill>
          <a:schemeClr val="accent4">
            <a:hueOff val="9800891"/>
            <a:satOff val="-40777"/>
            <a:lumOff val="9608"/>
            <a:alpha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/>
            <a:t>Magasiner, pjeser, ugeblade, nyhedsartikler, blogs mm.</a:t>
          </a:r>
        </a:p>
      </dsp:txBody>
      <dsp:txXfrm>
        <a:off x="960120" y="3057236"/>
        <a:ext cx="3566160" cy="10190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30FCFF-ABF7-A1DA-5E65-E0EF03C03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33FE5BE-F28B-D407-1084-55843FFEFD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DFADDBE-7078-30E4-3E37-E013396F4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73B5E5D-C272-08FD-B9FF-1602928DC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285A732-5CB1-92FE-1D2D-F415644D6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586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741285-1546-2A26-AF76-73D8794B0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B6C2795-B23F-BB18-1072-4AFD5CBE00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2BE026-381B-8CF5-398C-CFF3C04CC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5B39BB4-8555-55DD-BCCF-E62AEEF8E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6B91B1-142B-AF1E-CC1C-6A00C4AB7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618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F35B99-2CE1-4277-57D7-B8A2299E4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A8B1118-9BD4-CFED-C734-798E4711B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0DB5B26-41B2-48CB-8F8F-0A1F5C07A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323BD4F-2E09-322D-14A5-6909FF809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C32D53-9273-24CC-3D91-D6EF5F014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5004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89EA16-6289-7822-17E6-CDE672E30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22439F5-E3B8-7268-7E34-E6C71A1DF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16217878-07AA-ED33-D060-234EAFDB43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38241FA-1343-FE38-323A-315F821FD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98FFD35-25AA-B70B-37B5-C34891635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7B39874-9ECF-A37E-5594-27D41089A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122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EF169A-44A1-ADC2-75F4-8EFDB2F4B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DAB808B-751F-B199-ECDB-D7CAB4A49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6B1735D-90EE-B2AA-1DD6-33FC409F9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3D2E4C86-A790-5732-8B48-F80B86EFA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48B8F66B-49DD-AD1C-C429-7E465AA860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9BC3B474-C223-4217-EB3D-12FEFD911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F315BFE-C892-374C-7FFB-72F6F7F3D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9988F28C-D28A-8572-A108-13311F706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344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920140-2BCB-F6A6-0879-8620A785C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B3309D0-DA42-AE12-1813-2BA0522E1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8DCD560C-71B4-154D-5708-3A62AF867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E14B8C1-9987-1384-594C-D3D5DD105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477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3525389-5DA0-8083-376E-A8317447D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BE128240-C1C9-D1D0-F4AC-51E691BBE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7C28465-B767-3FDB-6ABF-4B81BFF0E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5845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CF6C61-BEE2-09CA-1916-0231C6BB4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666EB4F-DDCF-CBB1-5DEB-1F3EE1B52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9C2D604-B37F-2EB0-F636-59BEC26E1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040E72-BBB0-36D5-DA63-EF5F8F11C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E0FAE80-1DB7-1820-1D76-3FB3C2829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1709DE9-85A3-3C8D-C216-24133E450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62228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82EC85-68D4-E265-23DB-B9969CDFF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0038CB73-68AD-B5E8-3C51-7DD1A596EC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CFF6E1A-28B4-ABCE-DAB5-E01E10A0B9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317C261-8F21-6B65-4456-0DD62892C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12AE94FC-A7DE-0F69-24A4-DC3622BE7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81E3584-C4CF-22AC-76A7-774A5E810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539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809F8-770C-EA64-AB1C-6F1C5DA5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6703618-A3DC-DD34-2103-E5C0D8B07A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665C105-C070-017D-61C6-F9A9FC9DA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EEEED3F-8AED-299C-0C91-1924C1D31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4C12422-9FD4-F378-5349-A6D5F34AA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370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3301E1F-B0E6-B2AB-ABA7-49CF502EFF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400A171-26C6-B325-71D2-F0706AFCC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5001819-B921-5077-C680-8DCF125E0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582C535-B51A-A6E4-35EB-199D34E3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D8B97AD-CC5E-AF63-AA6E-B13DBE512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999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62CD45D7-347B-3FED-10CE-C709FA42A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CA0E5F0-A9D4-BFAE-91F0-F95FE7F99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CB47F67-7D51-0910-D030-908293A8D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423B8-4AE0-A545-83F0-D7BC95B5FCFE}" type="datetimeFigureOut">
              <a:rPr lang="da-DK" smtClean="0"/>
              <a:t>20.01.2025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D08D22-9BD7-5E5C-5F8D-D35052FF34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461EB9F-C88E-45C6-B9AB-75BF316E4B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F858C-92D8-FC42-87F9-ED04935A05A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9435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F3C980-C0D3-636B-CF7F-CB66836AB1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6418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da-DK" sz="10700" b="1" dirty="0">
                <a:latin typeface="Abadi MT Condensed Light" panose="020B0306030101010103" pitchFamily="34" charset="77"/>
              </a:rPr>
              <a:t>Gode råd</a:t>
            </a:r>
            <a:r>
              <a:rPr lang="da-DK" dirty="0"/>
              <a:t> </a:t>
            </a:r>
            <a:br>
              <a:rPr lang="da-DK" dirty="0"/>
            </a:br>
            <a:r>
              <a:rPr lang="da-DK" sz="4400" dirty="0"/>
              <a:t>til de to </a:t>
            </a:r>
            <a:br>
              <a:rPr lang="da-DK" dirty="0"/>
            </a:br>
            <a:r>
              <a:rPr lang="da-DK" sz="18400" b="1" dirty="0">
                <a:latin typeface="Abadi MT Condensed Light" panose="020B0306030101010103" pitchFamily="34" charset="77"/>
              </a:rPr>
              <a:t>skrivedage</a:t>
            </a:r>
            <a:endParaRPr lang="da-DK" sz="10700" b="1" dirty="0">
              <a:latin typeface="Abadi MT Condensed Light" panose="020B03060301010101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0920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EE027E-343A-4C62-D748-42059AC27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6000" b="1" dirty="0">
                <a:latin typeface="Abadi MT Condensed Light" panose="020B0306030101010103" pitchFamily="34" charset="77"/>
              </a:rPr>
              <a:t>Lav en tidsplan</a:t>
            </a:r>
            <a:endParaRPr lang="da-DK" sz="8000" b="1" dirty="0">
              <a:latin typeface="Abadi MT Condensed Light" panose="020B0306030101010103" pitchFamily="34" charset="77"/>
            </a:endParaRPr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47288926-FD64-7378-E2F8-70C272BD1A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177564"/>
              </p:ext>
            </p:extLst>
          </p:nvPr>
        </p:nvGraphicFramePr>
        <p:xfrm>
          <a:off x="1433384" y="1936836"/>
          <a:ext cx="9497852" cy="37977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748926">
                  <a:extLst>
                    <a:ext uri="{9D8B030D-6E8A-4147-A177-3AD203B41FA5}">
                      <a16:colId xmlns:a16="http://schemas.microsoft.com/office/drawing/2014/main" val="2521247130"/>
                    </a:ext>
                  </a:extLst>
                </a:gridCol>
                <a:gridCol w="4748926">
                  <a:extLst>
                    <a:ext uri="{9D8B030D-6E8A-4147-A177-3AD203B41FA5}">
                      <a16:colId xmlns:a16="http://schemas.microsoft.com/office/drawing/2014/main" val="3096707042"/>
                    </a:ext>
                  </a:extLst>
                </a:gridCol>
              </a:tblGrid>
              <a:tr h="682728"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Skrivedag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 sz="2800" dirty="0"/>
                        <a:t>Skrivedag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820660"/>
                  </a:ext>
                </a:extLst>
              </a:tr>
              <a:tr h="68272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952730"/>
                  </a:ext>
                </a:extLst>
              </a:tr>
              <a:tr h="68272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321084"/>
                  </a:ext>
                </a:extLst>
              </a:tr>
              <a:tr h="682728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440087"/>
                  </a:ext>
                </a:extLst>
              </a:tr>
              <a:tr h="682728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  <a:p>
                      <a:endParaRPr lang="da-DK" sz="1000" dirty="0"/>
                    </a:p>
                    <a:p>
                      <a:r>
                        <a:rPr lang="da-DK" dirty="0"/>
                        <a:t>Kl.14: Opgaven</a:t>
                      </a:r>
                    </a:p>
                    <a:p>
                      <a:r>
                        <a:rPr lang="da-DK" dirty="0"/>
                        <a:t>Kl.15: Evalueringsskemaet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097851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0844A1D2-1D1D-6B4C-8195-FC48621892B8}"/>
              </a:ext>
            </a:extLst>
          </p:cNvPr>
          <p:cNvSpPr txBox="1"/>
          <p:nvPr/>
        </p:nvSpPr>
        <p:spPr>
          <a:xfrm>
            <a:off x="6172912" y="4620250"/>
            <a:ext cx="2004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HÅRD</a:t>
            </a:r>
            <a:r>
              <a:rPr lang="da-DK" dirty="0"/>
              <a:t> DEADLINE!</a:t>
            </a:r>
          </a:p>
        </p:txBody>
      </p:sp>
    </p:spTree>
    <p:extLst>
      <p:ext uri="{BB962C8B-B14F-4D97-AF65-F5344CB8AC3E}">
        <p14:creationId xmlns:p14="http://schemas.microsoft.com/office/powerpoint/2010/main" val="363250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552A94-BCF7-1D62-2DAA-2F572294E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6000" b="1" dirty="0">
                <a:latin typeface="Abadi MT Condensed Light" panose="020B0306030101010103" pitchFamily="34" charset="77"/>
              </a:rPr>
              <a:t>Brug</a:t>
            </a:r>
            <a:r>
              <a:rPr lang="da-DK" dirty="0"/>
              <a:t> </a:t>
            </a:r>
            <a:r>
              <a:rPr lang="da-DK" sz="6000" b="1" dirty="0">
                <a:latin typeface="Abadi MT Condensed Light" panose="020B0306030101010103" pitchFamily="34" charset="77"/>
              </a:rPr>
              <a:t>skabelonen</a:t>
            </a:r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10761DE-517C-18A0-88D2-C5EDCFC390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77" r="7195"/>
          <a:stretch/>
        </p:blipFill>
        <p:spPr>
          <a:xfrm>
            <a:off x="6586151" y="568709"/>
            <a:ext cx="4572000" cy="5694751"/>
          </a:xfr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C54B2041-E271-DA23-AB45-21660EC0E7EB}"/>
              </a:ext>
            </a:extLst>
          </p:cNvPr>
          <p:cNvSpPr txBox="1"/>
          <p:nvPr/>
        </p:nvSpPr>
        <p:spPr>
          <a:xfrm>
            <a:off x="1818502" y="1690688"/>
            <a:ext cx="457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Og hvis I IKKE bruger den, så tjek at jeres dokument har nogenlunde samme struktur </a:t>
            </a:r>
          </a:p>
        </p:txBody>
      </p:sp>
    </p:spTree>
    <p:extLst>
      <p:ext uri="{BB962C8B-B14F-4D97-AF65-F5344CB8AC3E}">
        <p14:creationId xmlns:p14="http://schemas.microsoft.com/office/powerpoint/2010/main" val="60827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1A277E-1117-52AB-BF4A-0CBA18A42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6000" b="1" dirty="0">
                <a:latin typeface="Abadi MT Condensed Light" panose="020B0306030101010103" pitchFamily="34" charset="77"/>
              </a:rPr>
              <a:t>Fodnote og litteraturliste</a:t>
            </a:r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16822B44-FE78-C20F-05BC-807091C298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3601" y="1690688"/>
            <a:ext cx="11044798" cy="4923387"/>
          </a:xfrm>
        </p:spPr>
      </p:pic>
    </p:spTree>
    <p:extLst>
      <p:ext uri="{BB962C8B-B14F-4D97-AF65-F5344CB8AC3E}">
        <p14:creationId xmlns:p14="http://schemas.microsoft.com/office/powerpoint/2010/main" val="1775439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0FA83-9AB7-50FD-C7E9-DCC2C328F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6000" b="1" dirty="0">
                <a:latin typeface="Abadi MT Condensed Light" panose="020B0306030101010103" pitchFamily="34" charset="77"/>
              </a:rPr>
              <a:t>Illustration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05CB456-5405-E583-0869-A7C9F3D16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da-DK" dirty="0"/>
              <a:t>Ikke for store billeder</a:t>
            </a:r>
          </a:p>
          <a:p>
            <a:r>
              <a:rPr lang="da-DK" dirty="0"/>
              <a:t>Skal ALTID bruges til noget. Henvis til billedet i teksten!</a:t>
            </a:r>
          </a:p>
          <a:p>
            <a:r>
              <a:rPr lang="da-DK" dirty="0"/>
              <a:t>Indsæt billedtekst med nr.</a:t>
            </a:r>
          </a:p>
          <a:p>
            <a:r>
              <a:rPr lang="da-DK" dirty="0"/>
              <a:t>Anfør kilden i illustrationslisten (efter litteraturlisten)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AAD2E8C-8206-8CD8-1189-23372DC28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636" y="4001294"/>
            <a:ext cx="7772400" cy="26714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Afrundet rektangel 7">
            <a:extLst>
              <a:ext uri="{FF2B5EF4-FFF2-40B4-BE49-F238E27FC236}">
                <a16:creationId xmlns:a16="http://schemas.microsoft.com/office/drawing/2014/main" id="{25556CCA-6C61-1528-659B-C918259ACD77}"/>
              </a:ext>
            </a:extLst>
          </p:cNvPr>
          <p:cNvSpPr/>
          <p:nvPr/>
        </p:nvSpPr>
        <p:spPr>
          <a:xfrm>
            <a:off x="4872682" y="5684108"/>
            <a:ext cx="860854" cy="327285"/>
          </a:xfrm>
          <a:prstGeom prst="round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2522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AD8C52-98CA-C504-093A-92B0EF78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6000" b="1" dirty="0">
                <a:latin typeface="Abadi MT Condensed Light" panose="020B0306030101010103" pitchFamily="34" charset="77"/>
              </a:rPr>
              <a:t>Metodeafsnit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E526D6E-5770-B864-7B2B-0C362F9ED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7982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3200" dirty="0"/>
              <a:t>Brug af empiri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3200" dirty="0"/>
              <a:t>Selvfunden kilde</a:t>
            </a:r>
          </a:p>
          <a:p>
            <a:pPr lvl="2"/>
            <a:r>
              <a:rPr lang="da-DK" sz="2400" dirty="0"/>
              <a:t>Søgeteknik </a:t>
            </a:r>
          </a:p>
          <a:p>
            <a:pPr lvl="2"/>
            <a:r>
              <a:rPr lang="da-DK" sz="2400" dirty="0"/>
              <a:t>Kildekritik (brug </a:t>
            </a:r>
            <a:r>
              <a:rPr lang="da-DK" sz="2400" dirty="0" err="1"/>
              <a:t>videnshierarkiet</a:t>
            </a:r>
            <a:r>
              <a:rPr lang="da-DK" sz="2400" dirty="0"/>
              <a:t>)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A6A8205-8FA6-97EC-44FC-26FC8B2592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4215680"/>
              </p:ext>
            </p:extLst>
          </p:nvPr>
        </p:nvGraphicFramePr>
        <p:xfrm>
          <a:off x="6096000" y="2113005"/>
          <a:ext cx="5486400" cy="4076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4370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C017E4-4E7C-2476-A1D2-92F8FFCBD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1374"/>
            <a:ext cx="10515600" cy="1772594"/>
          </a:xfrm>
        </p:spPr>
        <p:txBody>
          <a:bodyPr/>
          <a:lstStyle/>
          <a:p>
            <a:r>
              <a:rPr lang="da-DK" sz="6000" b="1" dirty="0">
                <a:latin typeface="Abadi MT Condensed Light" panose="020B0306030101010103" pitchFamily="34" charset="77"/>
              </a:rPr>
              <a:t>Brug</a:t>
            </a:r>
            <a:r>
              <a:rPr lang="da-DK" dirty="0"/>
              <a:t> </a:t>
            </a:r>
            <a:r>
              <a:rPr lang="da-DK" sz="6000" b="1" dirty="0">
                <a:latin typeface="Abadi MT Condensed Light" panose="020B0306030101010103" pitchFamily="34" charset="77"/>
              </a:rPr>
              <a:t>gerne</a:t>
            </a:r>
            <a:br>
              <a:rPr lang="da-DK" dirty="0"/>
            </a:br>
            <a:r>
              <a:rPr lang="da-DK" sz="6000" b="1" dirty="0">
                <a:latin typeface="Abadi MT Condensed Light" panose="020B0306030101010103" pitchFamily="34" charset="77"/>
              </a:rPr>
              <a:t>hjælpespørgsmålene</a:t>
            </a:r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9BBC933-D74E-D602-050C-AA6BE82756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2915" y="177393"/>
            <a:ext cx="4728933" cy="6503213"/>
          </a:xfr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3015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3BD64-8349-F97E-B460-DA0EFA9F5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50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a-DK" sz="6000" b="1" dirty="0">
                <a:latin typeface="Abadi MT Condensed Light" panose="020B0306030101010103" pitchFamily="34" charset="77"/>
              </a:rPr>
              <a:t>LÆS OPGAVEFORMULERINGEN!</a:t>
            </a:r>
          </a:p>
        </p:txBody>
      </p:sp>
      <p:pic>
        <p:nvPicPr>
          <p:cNvPr id="5" name="Billede 4" descr="Et billede, der indeholder tekst, indendørs, skærmbillede&#10;&#10;Automatisk genereret beskrivelse">
            <a:extLst>
              <a:ext uri="{FF2B5EF4-FFF2-40B4-BE49-F238E27FC236}">
                <a16:creationId xmlns:a16="http://schemas.microsoft.com/office/drawing/2014/main" id="{376C1BF5-7746-B4B0-AFBE-08254D769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08" y="2337120"/>
            <a:ext cx="5796692" cy="3191264"/>
          </a:xfrm>
          <a:prstGeom prst="rect">
            <a:avLst/>
          </a:prstGeom>
        </p:spPr>
      </p:pic>
      <p:pic>
        <p:nvPicPr>
          <p:cNvPr id="7" name="Billede 6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13FE7A7-D3D2-2D96-EB18-21264F5DF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1468" y="2167576"/>
            <a:ext cx="5796692" cy="436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358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3 tips til at læse en effektiv korrektur - Michella Rasmussen">
            <a:extLst>
              <a:ext uri="{FF2B5EF4-FFF2-40B4-BE49-F238E27FC236}">
                <a16:creationId xmlns:a16="http://schemas.microsoft.com/office/drawing/2014/main" id="{D76311BA-3C83-0AE8-1A64-A574B5F51C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45" b="9091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393BD64-8349-F97E-B460-DA0EFA9F5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29" y="0"/>
            <a:ext cx="5329695" cy="20871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1" dirty="0">
                <a:latin typeface="Abadi MT Condensed Light" panose="020B0306030101010103" pitchFamily="34" charset="77"/>
              </a:rPr>
              <a:t>LÆS KORREKTUR!</a:t>
            </a:r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654035D9-F4BA-D8F6-BBD2-7631E7295014}"/>
              </a:ext>
            </a:extLst>
          </p:cNvPr>
          <p:cNvSpPr txBox="1"/>
          <p:nvPr/>
        </p:nvSpPr>
        <p:spPr>
          <a:xfrm>
            <a:off x="2134847" y="4182569"/>
            <a:ext cx="274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Og man må gerne få hjælp!</a:t>
            </a:r>
          </a:p>
        </p:txBody>
      </p:sp>
    </p:spTree>
    <p:extLst>
      <p:ext uri="{BB962C8B-B14F-4D97-AF65-F5344CB8AC3E}">
        <p14:creationId xmlns:p14="http://schemas.microsoft.com/office/powerpoint/2010/main" val="1875283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 descr="Et billede, der indeholder bord&#10;&#10;Automatisk genereret beskrivelse">
            <a:extLst>
              <a:ext uri="{FF2B5EF4-FFF2-40B4-BE49-F238E27FC236}">
                <a16:creationId xmlns:a16="http://schemas.microsoft.com/office/drawing/2014/main" id="{4514B103-0B3E-0619-B71A-7660E65E10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47"/>
          <a:stretch/>
        </p:blipFill>
        <p:spPr>
          <a:xfrm>
            <a:off x="4650908" y="1150094"/>
            <a:ext cx="7439379" cy="52680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9476" y="1150094"/>
            <a:ext cx="4620511" cy="1597315"/>
          </a:xfrm>
          <a:noFill/>
          <a:ln w="19050">
            <a:solidFill>
              <a:schemeClr val="bg1"/>
            </a:solidFill>
          </a:ln>
        </p:spPr>
        <p:txBody>
          <a:bodyPr wrap="square">
            <a:normAutofit fontScale="90000"/>
          </a:bodyPr>
          <a:lstStyle/>
          <a:p>
            <a:pPr algn="ctr"/>
            <a:r>
              <a:rPr lang="da-DK" sz="6000" b="1" dirty="0">
                <a:latin typeface="Abadi MT Condensed Light" panose="020B0306030101010103" pitchFamily="34" charset="77"/>
              </a:rPr>
              <a:t>Evalueringsskema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65170" y="2472265"/>
            <a:ext cx="4289125" cy="404706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sz="2000" dirty="0"/>
              <a:t>Udfyldes efter aflevering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sz="2000" dirty="0"/>
              <a:t>Tager ca. 1 time at udfylde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sz="2000" dirty="0"/>
              <a:t>Deadline: 1 time efter selve opgaven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sz="2000" dirty="0"/>
              <a:t>Afleveres på lectio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da-DK" sz="2000" dirty="0"/>
              <a:t>I får respons i samme skema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20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a-DK" sz="2000" dirty="0"/>
          </a:p>
        </p:txBody>
      </p:sp>
      <p:sp>
        <p:nvSpPr>
          <p:cNvPr id="6" name="Afrundet rektangulær billedforklaring 5"/>
          <p:cNvSpPr/>
          <p:nvPr/>
        </p:nvSpPr>
        <p:spPr>
          <a:xfrm>
            <a:off x="7003676" y="3631108"/>
            <a:ext cx="2463054" cy="1232807"/>
          </a:xfrm>
          <a:prstGeom prst="wedgeRoundRectCallout">
            <a:avLst>
              <a:gd name="adj1" fmla="val -20833"/>
              <a:gd name="adj2" fmla="val 102495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Udfyld alle felter</a:t>
            </a:r>
          </a:p>
          <a:p>
            <a:pPr algn="ctr"/>
            <a:r>
              <a:rPr lang="da-DK" dirty="0">
                <a:solidFill>
                  <a:schemeClr val="tx1"/>
                </a:solidFill>
              </a:rPr>
              <a:t>Skriv i hele sætninger </a:t>
            </a:r>
          </a:p>
          <a:p>
            <a:pPr algn="ctr"/>
            <a:r>
              <a:rPr lang="da-DK" dirty="0">
                <a:solidFill>
                  <a:schemeClr val="tx1"/>
                </a:solidFill>
              </a:rPr>
              <a:t>Brug gerne eksempler</a:t>
            </a:r>
          </a:p>
        </p:txBody>
      </p:sp>
      <p:sp>
        <p:nvSpPr>
          <p:cNvPr id="8" name="Afrundet rektangulær billedforklaring 7"/>
          <p:cNvSpPr/>
          <p:nvPr/>
        </p:nvSpPr>
        <p:spPr>
          <a:xfrm>
            <a:off x="9666193" y="3977937"/>
            <a:ext cx="2525807" cy="1035723"/>
          </a:xfrm>
          <a:prstGeom prst="wedgeRoundRectCallout">
            <a:avLst>
              <a:gd name="adj1" fmla="val -21197"/>
              <a:gd name="adj2" fmla="val -9238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Vejlederrespons </a:t>
            </a:r>
          </a:p>
          <a:p>
            <a:pPr algn="ctr"/>
            <a:r>
              <a:rPr lang="da-DK" dirty="0">
                <a:solidFill>
                  <a:schemeClr val="tx1"/>
                </a:solidFill>
              </a:rPr>
              <a:t>Forholder sig til din evaluering </a:t>
            </a:r>
          </a:p>
        </p:txBody>
      </p:sp>
    </p:spTree>
    <p:extLst>
      <p:ext uri="{BB962C8B-B14F-4D97-AF65-F5344CB8AC3E}">
        <p14:creationId xmlns:p14="http://schemas.microsoft.com/office/powerpoint/2010/main" val="152421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174</Words>
  <Application>Microsoft Macintosh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Abadi MT Condensed Light</vt:lpstr>
      <vt:lpstr>Arial</vt:lpstr>
      <vt:lpstr>Calibri</vt:lpstr>
      <vt:lpstr>Calibri Light</vt:lpstr>
      <vt:lpstr>Office-tema</vt:lpstr>
      <vt:lpstr>Gode råd  til de to  skrivedage</vt:lpstr>
      <vt:lpstr>Lav en tidsplan</vt:lpstr>
      <vt:lpstr>Brug skabelonen</vt:lpstr>
      <vt:lpstr>Fodnote og litteraturliste</vt:lpstr>
      <vt:lpstr>Illustration</vt:lpstr>
      <vt:lpstr>Metodeafsnit</vt:lpstr>
      <vt:lpstr>Brug gerne hjælpespørgsmålene</vt:lpstr>
      <vt:lpstr>LÆS OPGAVEFORMULERINGEN!</vt:lpstr>
      <vt:lpstr>LÆS KORREKTUR!</vt:lpstr>
      <vt:lpstr>Evalueringsskema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Gode råd  til de to  skrivedage</dc:title>
  <dc:creator>Bjørg Andersen</dc:creator>
  <cp:lastModifiedBy>Bjørg Elisabeth T. Andersen</cp:lastModifiedBy>
  <cp:revision>3</cp:revision>
  <dcterms:created xsi:type="dcterms:W3CDTF">2023-02-22T12:34:58Z</dcterms:created>
  <dcterms:modified xsi:type="dcterms:W3CDTF">2025-01-20T10:19:44Z</dcterms:modified>
</cp:coreProperties>
</file>