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  <p:sldMasterId id="2147483733" r:id="rId2"/>
  </p:sldMasterIdLst>
  <p:sldIdLst>
    <p:sldId id="256" r:id="rId3"/>
    <p:sldId id="261" r:id="rId4"/>
    <p:sldId id="258" r:id="rId5"/>
    <p:sldId id="259" r:id="rId6"/>
    <p:sldId id="262" r:id="rId7"/>
    <p:sldId id="257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81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176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A449E6-B869-AB44-8804-792B4D04FD93}" type="doc">
      <dgm:prSet loTypeId="urn:microsoft.com/office/officeart/2005/8/layout/vList3" loCatId="" qsTypeId="urn:microsoft.com/office/officeart/2005/8/quickstyle/simple1" qsCatId="simple" csTypeId="urn:microsoft.com/office/officeart/2005/8/colors/colorful5" csCatId="colorful" phldr="1"/>
      <dgm:spPr/>
    </dgm:pt>
    <dgm:pt modelId="{7E546C43-14ED-6540-A312-9070B288FB17}">
      <dgm:prSet phldrT="[Tekst]"/>
      <dgm:spPr/>
      <dgm:t>
        <a:bodyPr/>
        <a:lstStyle/>
        <a:p>
          <a:r>
            <a:rPr lang="da-DK" dirty="0"/>
            <a:t>EMPIRI</a:t>
          </a:r>
        </a:p>
      </dgm:t>
    </dgm:pt>
    <dgm:pt modelId="{4712F448-9532-A94B-8211-B44B368821F7}" type="parTrans" cxnId="{497A28AC-4334-5C48-9885-AEDB3270A9AA}">
      <dgm:prSet/>
      <dgm:spPr/>
      <dgm:t>
        <a:bodyPr/>
        <a:lstStyle/>
        <a:p>
          <a:endParaRPr lang="da-DK"/>
        </a:p>
      </dgm:t>
    </dgm:pt>
    <dgm:pt modelId="{677F7F20-5D63-7E4C-8A48-6E8E19FC646E}" type="sibTrans" cxnId="{497A28AC-4334-5C48-9885-AEDB3270A9AA}">
      <dgm:prSet/>
      <dgm:spPr/>
      <dgm:t>
        <a:bodyPr/>
        <a:lstStyle/>
        <a:p>
          <a:endParaRPr lang="da-DK"/>
        </a:p>
      </dgm:t>
    </dgm:pt>
    <dgm:pt modelId="{855767DA-7503-ED4B-B95F-7FDCA25ED794}">
      <dgm:prSet phldrT="[Tekst]"/>
      <dgm:spPr/>
      <dgm:t>
        <a:bodyPr/>
        <a:lstStyle/>
        <a:p>
          <a:r>
            <a:rPr lang="da-DK" dirty="0"/>
            <a:t>TEORI</a:t>
          </a:r>
        </a:p>
      </dgm:t>
    </dgm:pt>
    <dgm:pt modelId="{21842CAC-3EB9-B74D-B33F-2FAAC5227564}" type="parTrans" cxnId="{C2894BE0-B05A-A847-80C6-773653F20845}">
      <dgm:prSet/>
      <dgm:spPr/>
      <dgm:t>
        <a:bodyPr/>
        <a:lstStyle/>
        <a:p>
          <a:endParaRPr lang="da-DK"/>
        </a:p>
      </dgm:t>
    </dgm:pt>
    <dgm:pt modelId="{4A89B774-2832-7E40-BC4F-AA0D8C113CD2}" type="sibTrans" cxnId="{C2894BE0-B05A-A847-80C6-773653F20845}">
      <dgm:prSet/>
      <dgm:spPr/>
      <dgm:t>
        <a:bodyPr/>
        <a:lstStyle/>
        <a:p>
          <a:endParaRPr lang="da-DK"/>
        </a:p>
      </dgm:t>
    </dgm:pt>
    <dgm:pt modelId="{8E373BE8-0C11-B649-A5D9-1FD0BA52EAE7}">
      <dgm:prSet phldrT="[Tekst]"/>
      <dgm:spPr/>
      <dgm:t>
        <a:bodyPr/>
        <a:lstStyle/>
        <a:p>
          <a:r>
            <a:rPr lang="da-DK" dirty="0"/>
            <a:t>METODE</a:t>
          </a:r>
        </a:p>
      </dgm:t>
    </dgm:pt>
    <dgm:pt modelId="{10FF0658-A05F-C549-ABAE-B3F5B3E65938}" type="parTrans" cxnId="{51C18976-F2DA-424C-8990-7C18BF500D69}">
      <dgm:prSet/>
      <dgm:spPr/>
      <dgm:t>
        <a:bodyPr/>
        <a:lstStyle/>
        <a:p>
          <a:endParaRPr lang="da-DK"/>
        </a:p>
      </dgm:t>
    </dgm:pt>
    <dgm:pt modelId="{4F6DEDBA-80AB-F241-B595-438D4A86C08C}" type="sibTrans" cxnId="{51C18976-F2DA-424C-8990-7C18BF500D69}">
      <dgm:prSet/>
      <dgm:spPr/>
      <dgm:t>
        <a:bodyPr/>
        <a:lstStyle/>
        <a:p>
          <a:endParaRPr lang="da-DK"/>
        </a:p>
      </dgm:t>
    </dgm:pt>
    <dgm:pt modelId="{F2DCB42F-D858-104F-809B-B196C313F75C}" type="pres">
      <dgm:prSet presAssocID="{2BA449E6-B869-AB44-8804-792B4D04FD93}" presName="linearFlow" presStyleCnt="0">
        <dgm:presLayoutVars>
          <dgm:dir/>
          <dgm:resizeHandles val="exact"/>
        </dgm:presLayoutVars>
      </dgm:prSet>
      <dgm:spPr/>
    </dgm:pt>
    <dgm:pt modelId="{1075DFBC-A630-A040-ADCA-3518C3C7896F}" type="pres">
      <dgm:prSet presAssocID="{7E546C43-14ED-6540-A312-9070B288FB17}" presName="composite" presStyleCnt="0"/>
      <dgm:spPr/>
    </dgm:pt>
    <dgm:pt modelId="{01134F13-DE24-4F4A-BC3C-5D62F8518958}" type="pres">
      <dgm:prSet presAssocID="{7E546C43-14ED-6540-A312-9070B288FB17}" presName="imgShp" presStyleLbl="fgImgPlace1" presStyleIdx="0" presStyleCnt="3" custLinFactNeighborX="672" custLinFactNeighborY="2009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3E78B15B-DDB3-9244-ADFD-9842B4775501}" type="pres">
      <dgm:prSet presAssocID="{7E546C43-14ED-6540-A312-9070B288FB17}" presName="txShp" presStyleLbl="node1" presStyleIdx="0" presStyleCnt="3">
        <dgm:presLayoutVars>
          <dgm:bulletEnabled val="1"/>
        </dgm:presLayoutVars>
      </dgm:prSet>
      <dgm:spPr/>
    </dgm:pt>
    <dgm:pt modelId="{3CF46047-FA01-994B-8519-EFC102DE8392}" type="pres">
      <dgm:prSet presAssocID="{677F7F20-5D63-7E4C-8A48-6E8E19FC646E}" presName="spacing" presStyleCnt="0"/>
      <dgm:spPr/>
    </dgm:pt>
    <dgm:pt modelId="{BC8EE707-E6B8-174E-A1F6-C3FEB585BA4B}" type="pres">
      <dgm:prSet presAssocID="{855767DA-7503-ED4B-B95F-7FDCA25ED794}" presName="composite" presStyleCnt="0"/>
      <dgm:spPr/>
    </dgm:pt>
    <dgm:pt modelId="{F63FD67A-449F-E74F-B06A-E8BF6AE9A0D1}" type="pres">
      <dgm:prSet presAssocID="{855767DA-7503-ED4B-B95F-7FDCA25ED794}" presName="imgShp" presStyleLbl="fgImgPlac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F008B35-DCD4-044F-ACE7-9601BC7F1AD1}" type="pres">
      <dgm:prSet presAssocID="{855767DA-7503-ED4B-B95F-7FDCA25ED794}" presName="txShp" presStyleLbl="node1" presStyleIdx="1" presStyleCnt="3">
        <dgm:presLayoutVars>
          <dgm:bulletEnabled val="1"/>
        </dgm:presLayoutVars>
      </dgm:prSet>
      <dgm:spPr/>
    </dgm:pt>
    <dgm:pt modelId="{7B678D92-4D67-A340-B568-993D80D06684}" type="pres">
      <dgm:prSet presAssocID="{4A89B774-2832-7E40-BC4F-AA0D8C113CD2}" presName="spacing" presStyleCnt="0"/>
      <dgm:spPr/>
    </dgm:pt>
    <dgm:pt modelId="{2F7FA5B0-174D-2C45-88B1-D3AEC1151955}" type="pres">
      <dgm:prSet presAssocID="{8E373BE8-0C11-B649-A5D9-1FD0BA52EAE7}" presName="composite" presStyleCnt="0"/>
      <dgm:spPr/>
    </dgm:pt>
    <dgm:pt modelId="{44F5BC94-B7DC-244E-9C9B-689276C83051}" type="pres">
      <dgm:prSet presAssocID="{8E373BE8-0C11-B649-A5D9-1FD0BA52EAE7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34E715-FC15-4148-BAA6-6568EA2FB5EB}" type="pres">
      <dgm:prSet presAssocID="{8E373BE8-0C11-B649-A5D9-1FD0BA52EAE7}" presName="txShp" presStyleLbl="node1" presStyleIdx="2" presStyleCnt="3">
        <dgm:presLayoutVars>
          <dgm:bulletEnabled val="1"/>
        </dgm:presLayoutVars>
      </dgm:prSet>
      <dgm:spPr/>
    </dgm:pt>
  </dgm:ptLst>
  <dgm:cxnLst>
    <dgm:cxn modelId="{0DABAB0D-497A-CA4B-A14F-2F766D686D05}" type="presOf" srcId="{7E546C43-14ED-6540-A312-9070B288FB17}" destId="{3E78B15B-DDB3-9244-ADFD-9842B4775501}" srcOrd="0" destOrd="0" presId="urn:microsoft.com/office/officeart/2005/8/layout/vList3"/>
    <dgm:cxn modelId="{51C18976-F2DA-424C-8990-7C18BF500D69}" srcId="{2BA449E6-B869-AB44-8804-792B4D04FD93}" destId="{8E373BE8-0C11-B649-A5D9-1FD0BA52EAE7}" srcOrd="2" destOrd="0" parTransId="{10FF0658-A05F-C549-ABAE-B3F5B3E65938}" sibTransId="{4F6DEDBA-80AB-F241-B595-438D4A86C08C}"/>
    <dgm:cxn modelId="{2CDF5A8F-6C77-014A-A0FF-0F546F39249E}" type="presOf" srcId="{8E373BE8-0C11-B649-A5D9-1FD0BA52EAE7}" destId="{7A34E715-FC15-4148-BAA6-6568EA2FB5EB}" srcOrd="0" destOrd="0" presId="urn:microsoft.com/office/officeart/2005/8/layout/vList3"/>
    <dgm:cxn modelId="{497A28AC-4334-5C48-9885-AEDB3270A9AA}" srcId="{2BA449E6-B869-AB44-8804-792B4D04FD93}" destId="{7E546C43-14ED-6540-A312-9070B288FB17}" srcOrd="0" destOrd="0" parTransId="{4712F448-9532-A94B-8211-B44B368821F7}" sibTransId="{677F7F20-5D63-7E4C-8A48-6E8E19FC646E}"/>
    <dgm:cxn modelId="{4B90A3CE-91E2-D540-935D-B33A1970CF1C}" type="presOf" srcId="{2BA449E6-B869-AB44-8804-792B4D04FD93}" destId="{F2DCB42F-D858-104F-809B-B196C313F75C}" srcOrd="0" destOrd="0" presId="urn:microsoft.com/office/officeart/2005/8/layout/vList3"/>
    <dgm:cxn modelId="{C2894BE0-B05A-A847-80C6-773653F20845}" srcId="{2BA449E6-B869-AB44-8804-792B4D04FD93}" destId="{855767DA-7503-ED4B-B95F-7FDCA25ED794}" srcOrd="1" destOrd="0" parTransId="{21842CAC-3EB9-B74D-B33F-2FAAC5227564}" sibTransId="{4A89B774-2832-7E40-BC4F-AA0D8C113CD2}"/>
    <dgm:cxn modelId="{85924DEE-A2EC-3441-AE29-E76F0AF08C7A}" type="presOf" srcId="{855767DA-7503-ED4B-B95F-7FDCA25ED794}" destId="{BF008B35-DCD4-044F-ACE7-9601BC7F1AD1}" srcOrd="0" destOrd="0" presId="urn:microsoft.com/office/officeart/2005/8/layout/vList3"/>
    <dgm:cxn modelId="{9FB39228-36F2-014D-8CF6-232C075B575D}" type="presParOf" srcId="{F2DCB42F-D858-104F-809B-B196C313F75C}" destId="{1075DFBC-A630-A040-ADCA-3518C3C7896F}" srcOrd="0" destOrd="0" presId="urn:microsoft.com/office/officeart/2005/8/layout/vList3"/>
    <dgm:cxn modelId="{F30788A8-B7B6-A245-A9EA-ABB9146859FF}" type="presParOf" srcId="{1075DFBC-A630-A040-ADCA-3518C3C7896F}" destId="{01134F13-DE24-4F4A-BC3C-5D62F8518958}" srcOrd="0" destOrd="0" presId="urn:microsoft.com/office/officeart/2005/8/layout/vList3"/>
    <dgm:cxn modelId="{3AE523CF-3A42-7940-9E2F-6859E8B06EB5}" type="presParOf" srcId="{1075DFBC-A630-A040-ADCA-3518C3C7896F}" destId="{3E78B15B-DDB3-9244-ADFD-9842B4775501}" srcOrd="1" destOrd="0" presId="urn:microsoft.com/office/officeart/2005/8/layout/vList3"/>
    <dgm:cxn modelId="{8C0D176E-8D25-F24C-AF38-CBE4A89B5612}" type="presParOf" srcId="{F2DCB42F-D858-104F-809B-B196C313F75C}" destId="{3CF46047-FA01-994B-8519-EFC102DE8392}" srcOrd="1" destOrd="0" presId="urn:microsoft.com/office/officeart/2005/8/layout/vList3"/>
    <dgm:cxn modelId="{4AC0D414-CCBC-4D4C-A276-4915511C05F4}" type="presParOf" srcId="{F2DCB42F-D858-104F-809B-B196C313F75C}" destId="{BC8EE707-E6B8-174E-A1F6-C3FEB585BA4B}" srcOrd="2" destOrd="0" presId="urn:microsoft.com/office/officeart/2005/8/layout/vList3"/>
    <dgm:cxn modelId="{E9165D49-27CB-5C46-939C-A74D710E9C19}" type="presParOf" srcId="{BC8EE707-E6B8-174E-A1F6-C3FEB585BA4B}" destId="{F63FD67A-449F-E74F-B06A-E8BF6AE9A0D1}" srcOrd="0" destOrd="0" presId="urn:microsoft.com/office/officeart/2005/8/layout/vList3"/>
    <dgm:cxn modelId="{4E24DE3F-CC72-2C44-B1AF-FCEB88C2B0FF}" type="presParOf" srcId="{BC8EE707-E6B8-174E-A1F6-C3FEB585BA4B}" destId="{BF008B35-DCD4-044F-ACE7-9601BC7F1AD1}" srcOrd="1" destOrd="0" presId="urn:microsoft.com/office/officeart/2005/8/layout/vList3"/>
    <dgm:cxn modelId="{DFEE9370-31F8-8743-8360-5BE524DD57DA}" type="presParOf" srcId="{F2DCB42F-D858-104F-809B-B196C313F75C}" destId="{7B678D92-4D67-A340-B568-993D80D06684}" srcOrd="3" destOrd="0" presId="urn:microsoft.com/office/officeart/2005/8/layout/vList3"/>
    <dgm:cxn modelId="{E2173CCA-BE21-9A44-8B9A-F2525458939C}" type="presParOf" srcId="{F2DCB42F-D858-104F-809B-B196C313F75C}" destId="{2F7FA5B0-174D-2C45-88B1-D3AEC1151955}" srcOrd="4" destOrd="0" presId="urn:microsoft.com/office/officeart/2005/8/layout/vList3"/>
    <dgm:cxn modelId="{CDEAFE04-6903-3249-B3E9-361824A7505C}" type="presParOf" srcId="{2F7FA5B0-174D-2C45-88B1-D3AEC1151955}" destId="{44F5BC94-B7DC-244E-9C9B-689276C83051}" srcOrd="0" destOrd="0" presId="urn:microsoft.com/office/officeart/2005/8/layout/vList3"/>
    <dgm:cxn modelId="{1E4DF2CD-7869-A446-87AF-99F7949B36CC}" type="presParOf" srcId="{2F7FA5B0-174D-2C45-88B1-D3AEC1151955}" destId="{7A34E715-FC15-4148-BAA6-6568EA2FB5E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8B15B-DDB3-9244-ADFD-9842B4775501}">
      <dsp:nvSpPr>
        <dsp:cNvPr id="0" name=""/>
        <dsp:cNvSpPr/>
      </dsp:nvSpPr>
      <dsp:spPr>
        <a:xfrm rot="10800000">
          <a:off x="1638753" y="841"/>
          <a:ext cx="5565781" cy="94738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769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300" kern="1200" dirty="0"/>
            <a:t>EMPIRI</a:t>
          </a:r>
        </a:p>
      </dsp:txBody>
      <dsp:txXfrm rot="10800000">
        <a:off x="1875598" y="841"/>
        <a:ext cx="5328936" cy="947382"/>
      </dsp:txXfrm>
    </dsp:sp>
    <dsp:sp modelId="{01134F13-DE24-4F4A-BC3C-5D62F8518958}">
      <dsp:nvSpPr>
        <dsp:cNvPr id="0" name=""/>
        <dsp:cNvSpPr/>
      </dsp:nvSpPr>
      <dsp:spPr>
        <a:xfrm>
          <a:off x="1171428" y="19874"/>
          <a:ext cx="947382" cy="947382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08B35-DCD4-044F-ACE7-9601BC7F1AD1}">
      <dsp:nvSpPr>
        <dsp:cNvPr id="0" name=""/>
        <dsp:cNvSpPr/>
      </dsp:nvSpPr>
      <dsp:spPr>
        <a:xfrm rot="10800000">
          <a:off x="1638753" y="1231025"/>
          <a:ext cx="5565781" cy="947382"/>
        </a:xfrm>
        <a:prstGeom prst="homePlat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769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300" kern="1200" dirty="0"/>
            <a:t>TEORI</a:t>
          </a:r>
        </a:p>
      </dsp:txBody>
      <dsp:txXfrm rot="10800000">
        <a:off x="1875598" y="1231025"/>
        <a:ext cx="5328936" cy="947382"/>
      </dsp:txXfrm>
    </dsp:sp>
    <dsp:sp modelId="{F63FD67A-449F-E74F-B06A-E8BF6AE9A0D1}">
      <dsp:nvSpPr>
        <dsp:cNvPr id="0" name=""/>
        <dsp:cNvSpPr/>
      </dsp:nvSpPr>
      <dsp:spPr>
        <a:xfrm>
          <a:off x="1165061" y="1231025"/>
          <a:ext cx="947382" cy="947382"/>
        </a:xfrm>
        <a:prstGeom prst="ellipse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4E715-FC15-4148-BAA6-6568EA2FB5EB}">
      <dsp:nvSpPr>
        <dsp:cNvPr id="0" name=""/>
        <dsp:cNvSpPr/>
      </dsp:nvSpPr>
      <dsp:spPr>
        <a:xfrm rot="10800000">
          <a:off x="1638753" y="2461208"/>
          <a:ext cx="5565781" cy="947382"/>
        </a:xfrm>
        <a:prstGeom prst="homePlat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7769" tIns="163830" rIns="305816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300" kern="1200" dirty="0"/>
            <a:t>METODE</a:t>
          </a:r>
        </a:p>
      </dsp:txBody>
      <dsp:txXfrm rot="10800000">
        <a:off x="1875598" y="2461208"/>
        <a:ext cx="5328936" cy="947382"/>
      </dsp:txXfrm>
    </dsp:sp>
    <dsp:sp modelId="{44F5BC94-B7DC-244E-9C9B-689276C83051}">
      <dsp:nvSpPr>
        <dsp:cNvPr id="0" name=""/>
        <dsp:cNvSpPr/>
      </dsp:nvSpPr>
      <dsp:spPr>
        <a:xfrm>
          <a:off x="1165061" y="2461208"/>
          <a:ext cx="947382" cy="94738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31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82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31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05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61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44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8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35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1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51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462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08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730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71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25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65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D9996D-A374-CE4E-BE38-C9223D088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9752D92-6317-2E4E-A8D1-A212701BB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7BF1DE-358B-A942-9578-2A893EF8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F82383-513A-304E-B1EE-36EC949F8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0371D5A-7582-5F41-8D09-BB7A72FA8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7224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B1E34-FCEC-C640-BB90-3D27DCD5C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A409E3-ED75-0A4D-9EE9-6616544B4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D84B38-C580-1340-B4EA-3BF2554AA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5DA289-D55B-7149-8ED8-DBA80B3B5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77ADA6-ADAB-F24F-A2E3-A54BC208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37810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F0D00-829E-A54E-9A0A-FDF9B32B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413BDEB-8BC3-AB43-99B5-9D9167491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4A8963-5F53-4545-9178-9B2C33B24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5527E2B-9130-7041-88EB-42C8CD28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A166F1-0D5F-E741-AF2F-17EDA0EB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9944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5F62B-A98B-364C-862F-9F372B88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D7D88AC-1568-7F43-9952-740102D9A4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07BC7B5-7F48-4942-B851-C34DFD788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8A98BDF-A15E-AC48-A490-5035942B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6445946-89A4-8949-B13A-FF9A32928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AEEBB9-D378-E44E-BC20-709035CC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525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71C7F3-B89C-AF4B-815F-AD05BCCB9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F644318-3E4F-0344-AE3B-49F79954F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70BEAEC-B9EA-284E-8A50-A99311B8C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C135701-8B5B-E947-96B2-FD4E86E7A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B31987A-AD17-944B-BAAE-8716BF7CF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D16638D-4EC4-1442-8837-870B3B1E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9982590-DA56-5944-A2B3-210EE3D1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22C2FCF-1806-6A44-9EA5-80096C83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97996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51490-5234-9F48-8564-1AD2653E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80B21A7-541D-C143-BB3F-2660D59A2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B1C41C5-1A2F-FE4B-8296-04C0FF9C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1A6CAA-DFDD-0C4D-AC89-26D64A6ED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39407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1A4CCBF-9E31-0842-A72D-80ADC8D64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F9DB54C-2C19-0C4B-9CFF-04D00AF7E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7C805EA-8FEC-E449-8073-D529C087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28527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801132-4956-3E48-9007-AF258388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4CA693-BF8B-AF48-9B51-495EA75EF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0182D34-B643-584A-A433-426876118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ABEC6C1-5920-BC4A-80DA-F2B024568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6469EB-1FA5-1048-A1F5-E4BD10783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EF28CB0-A9B1-5C49-BC65-C75460D7A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87398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CF930-71B3-8E43-B97E-C404C1C9D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33AD1E6-8493-C349-9A62-7DF92CCA23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A6A9C4-7713-774F-81B7-21DB5E0E5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1F8905-8260-6D40-A130-FD6AFFFD4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1E80D69-EBFE-854C-A344-58656BBED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E8D9EF-E245-0F4B-8F2D-F782367E2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34690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CFF9FD-68B4-9749-99FC-0343F7AE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FFB8DDB-6DD9-5D4F-BC8B-38385304C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47FBC11-3D55-324C-B97B-554BA9F54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6C0F53-D8AF-2D43-ABF8-68BCE5AAB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5A0D20-9C5A-EE40-BA38-1D2A0025A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8079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F2E403D-0185-F443-ABC6-8CF066EB6C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3710390-83C0-F449-83E6-9662B9534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AD4442-F5A6-BF4D-9C2A-81AFAD7B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1E2C73-5351-B24C-9977-F8D2C69EA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9AB775-558D-FD41-9D60-F8D8952C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008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2351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9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7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2C8BD90-37FC-9246-878B-D9E0F9F5F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75FBBBB-C8DD-CB49-AE49-E9FA45F30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E362FF-2013-AC4A-8534-AB9277417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2/6/24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8E72AE0-A766-9B4F-9947-D3AAF7EFA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5ACAF1-8363-1141-B4C5-F391280CD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6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7" Type="http://schemas.openxmlformats.org/officeDocument/2006/relationships/image" Target="../media/image15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youtu.be/xFow8X91wcE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65D8CE-964C-4202-95BB-75B01AD8F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46" b="76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9" name="Freeform 5">
            <a:extLst>
              <a:ext uri="{FF2B5EF4-FFF2-40B4-BE49-F238E27FC236}">
                <a16:creationId xmlns:a16="http://schemas.microsoft.com/office/drawing/2014/main" id="{608EAA06-5488-416B-B2B2-E55213011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 flipH="1">
            <a:off x="7426885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ECF433-8341-E34E-8F9B-16601B720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5112" y="3214920"/>
            <a:ext cx="7534653" cy="1910250"/>
          </a:xfrm>
        </p:spPr>
        <p:txBody>
          <a:bodyPr>
            <a:normAutofit/>
          </a:bodyPr>
          <a:lstStyle/>
          <a:p>
            <a:pPr algn="l"/>
            <a:r>
              <a:rPr lang="da-DK" sz="8900" dirty="0">
                <a:latin typeface="Modern Love Caps" panose="020F0502020204030204" pitchFamily="34" charset="0"/>
                <a:cs typeface="Modern Love Caps" panose="020F0502020204030204" pitchFamily="34" charset="0"/>
              </a:rPr>
              <a:t>Metodeafsnit</a:t>
            </a:r>
            <a:endParaRPr lang="da-DK" sz="4400" dirty="0">
              <a:latin typeface="Modern Love Caps" panose="020F0502020204030204" pitchFamily="34" charset="0"/>
              <a:cs typeface="Modern Love Cap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198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80C31-361D-1743-B261-FCA87C92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89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Metodeafsnit</a:t>
            </a: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8671A791-AF30-EA4D-B328-3AAF756B2B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076328"/>
              </p:ext>
            </p:extLst>
          </p:nvPr>
        </p:nvGraphicFramePr>
        <p:xfrm>
          <a:off x="4524154" y="2251573"/>
          <a:ext cx="8369596" cy="3409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F59E78EE-D6B0-C94A-A8AE-13A347074D82}"/>
              </a:ext>
            </a:extLst>
          </p:cNvPr>
          <p:cNvSpPr txBox="1"/>
          <p:nvPr/>
        </p:nvSpPr>
        <p:spPr>
          <a:xfrm>
            <a:off x="838200" y="1690688"/>
            <a:ext cx="46879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I en akademisk opgave skal der altid være et metodeafsnit.</a:t>
            </a:r>
          </a:p>
          <a:p>
            <a:endParaRPr lang="da-DK" sz="2800" dirty="0"/>
          </a:p>
          <a:p>
            <a:r>
              <a:rPr lang="da-DK" sz="2800" dirty="0"/>
              <a:t>I et metodeafsnit gøres der rede for hvordan undersøgelsen udføres.</a:t>
            </a:r>
          </a:p>
          <a:p>
            <a:endParaRPr lang="da-DK" sz="2800" dirty="0"/>
          </a:p>
          <a:p>
            <a:r>
              <a:rPr lang="da-DK" sz="2800" dirty="0"/>
              <a:t>Metodeafsnittet har tre fokusområder:</a:t>
            </a:r>
          </a:p>
        </p:txBody>
      </p:sp>
    </p:spTree>
    <p:extLst>
      <p:ext uri="{BB962C8B-B14F-4D97-AF65-F5344CB8AC3E}">
        <p14:creationId xmlns:p14="http://schemas.microsoft.com/office/powerpoint/2010/main" val="187214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80C31-361D-1743-B261-FCA87C92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89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EMPIRI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A91E78F-B6F8-0443-9A9A-7D7097939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9407"/>
            <a:ext cx="4807226" cy="4780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Al videnskab bygger i sidste ende på empiri/materiale. </a:t>
            </a:r>
          </a:p>
          <a:p>
            <a:pPr marL="0" indent="0">
              <a:buNone/>
            </a:pPr>
            <a:r>
              <a:rPr lang="da-DK" dirty="0"/>
              <a:t>Alle undersøgelser inddrager fx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A0A63E32-2033-3B49-A6EA-A4C3CD8850BB}"/>
              </a:ext>
            </a:extLst>
          </p:cNvPr>
          <p:cNvSpPr/>
          <p:nvPr/>
        </p:nvSpPr>
        <p:spPr>
          <a:xfrm>
            <a:off x="6294783" y="1238055"/>
            <a:ext cx="5572539" cy="2409606"/>
          </a:xfrm>
          <a:prstGeom prst="wedgeRoundRectCallout">
            <a:avLst>
              <a:gd name="adj1" fmla="val -64065"/>
              <a:gd name="adj2" fmla="val 31499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400" b="1" dirty="0"/>
              <a:t>Iagttagelser</a:t>
            </a:r>
            <a:r>
              <a:rPr lang="da-DK" sz="2400" dirty="0"/>
              <a:t> (fx eksperimenter) </a:t>
            </a:r>
          </a:p>
          <a:p>
            <a:r>
              <a:rPr lang="da-DK" sz="2400" b="1" dirty="0"/>
              <a:t>Data</a:t>
            </a:r>
            <a:r>
              <a:rPr lang="da-DK" sz="2400" dirty="0"/>
              <a:t> (fx talmateriale)</a:t>
            </a:r>
          </a:p>
          <a:p>
            <a:r>
              <a:rPr lang="da-DK" sz="2400" b="1" dirty="0"/>
              <a:t>Udsagn</a:t>
            </a:r>
            <a:r>
              <a:rPr lang="da-DK" sz="2400" dirty="0"/>
              <a:t> (fx interviews) </a:t>
            </a:r>
          </a:p>
          <a:p>
            <a:r>
              <a:rPr lang="da-DK" sz="2400" b="1" dirty="0"/>
              <a:t>Kilder</a:t>
            </a:r>
            <a:r>
              <a:rPr lang="da-DK" sz="2400" dirty="0"/>
              <a:t> (fx film, digte, fotos, romaner)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C416987-A02E-D34A-8F2B-D34FE7F8344E}"/>
              </a:ext>
            </a:extLst>
          </p:cNvPr>
          <p:cNvSpPr/>
          <p:nvPr/>
        </p:nvSpPr>
        <p:spPr>
          <a:xfrm>
            <a:off x="2029736" y="4317923"/>
            <a:ext cx="7750368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da-DK" sz="3600" dirty="0"/>
              <a:t>Hvis man IKKE bruger relevant empiri er undersøgelsen ren spekulation og gætterier - og dermed ikke videnskab!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C9EFA462-C3BC-C943-A6D1-711D2E685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983" y="3968534"/>
            <a:ext cx="3251200" cy="292100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0B8F8B3-920A-B843-B5D6-5BB4D365B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170" y="96529"/>
            <a:ext cx="2160380" cy="141012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F71E678-52AC-1E4C-8601-B2D39E101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538" y="140397"/>
            <a:ext cx="1508539" cy="1508539"/>
          </a:xfrm>
          <a:prstGeom prst="rect">
            <a:avLst/>
          </a:prstGeom>
        </p:spPr>
      </p:pic>
      <p:grpSp>
        <p:nvGrpSpPr>
          <p:cNvPr id="16" name="Gruppe 15">
            <a:extLst>
              <a:ext uri="{FF2B5EF4-FFF2-40B4-BE49-F238E27FC236}">
                <a16:creationId xmlns:a16="http://schemas.microsoft.com/office/drawing/2014/main" id="{76223414-B79C-944B-9313-4A2E409050FC}"/>
              </a:ext>
            </a:extLst>
          </p:cNvPr>
          <p:cNvGrpSpPr/>
          <p:nvPr/>
        </p:nvGrpSpPr>
        <p:grpSpPr>
          <a:xfrm>
            <a:off x="9436238" y="-77437"/>
            <a:ext cx="1726373" cy="1726373"/>
            <a:chOff x="9081052" y="194227"/>
            <a:chExt cx="1726373" cy="1726373"/>
          </a:xfrm>
        </p:grpSpPr>
        <p:pic>
          <p:nvPicPr>
            <p:cNvPr id="12" name="Billede 11">
              <a:extLst>
                <a:ext uri="{FF2B5EF4-FFF2-40B4-BE49-F238E27FC236}">
                  <a16:creationId xmlns:a16="http://schemas.microsoft.com/office/drawing/2014/main" id="{081FEA40-7FCA-6145-9F25-00EE43C11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4400" r="90000">
                          <a14:foregroundMark x1="7200" y1="44000" x2="7200" y2="44000"/>
                          <a14:foregroundMark x1="4400" y1="43600" x2="4400" y2="43600"/>
                          <a14:foregroundMark x1="4400" y1="39200" x2="4400" y2="39200"/>
                          <a14:foregroundMark x1="5600" y1="34400" x2="5600" y2="34400"/>
                          <a14:foregroundMark x1="8800" y1="28400" x2="8800" y2="28400"/>
                          <a14:foregroundMark x1="89200" y1="47200" x2="89200" y2="47200"/>
                          <a14:foregroundMark x1="53200" y1="12400" x2="53200" y2="12400"/>
                          <a14:foregroundMark x1="7600" y1="29200" x2="7600" y2="29200"/>
                          <a14:foregroundMark x1="6000" y1="31200" x2="6000" y2="31200"/>
                          <a14:foregroundMark x1="8000" y1="28800" x2="8000" y2="28800"/>
                          <a14:foregroundMark x1="10400" y1="28800" x2="10400" y2="28800"/>
                          <a14:foregroundMark x1="10400" y1="26800" x2="10400" y2="26800"/>
                          <a14:foregroundMark x1="10800" y1="26000" x2="10800" y2="26000"/>
                          <a14:foregroundMark x1="11200" y1="25600" x2="11200" y2="25600"/>
                          <a14:foregroundMark x1="12800" y1="23600" x2="12800" y2="23600"/>
                          <a14:foregroundMark x1="14800" y1="22400" x2="14800" y2="22400"/>
                          <a14:foregroundMark x1="18000" y1="19200" x2="18000" y2="19200"/>
                          <a14:foregroundMark x1="15200" y1="20800" x2="15200" y2="208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81052" y="194227"/>
              <a:ext cx="1726373" cy="1726373"/>
            </a:xfrm>
            <a:prstGeom prst="rect">
              <a:avLst/>
            </a:prstGeom>
          </p:spPr>
        </p:pic>
        <p:sp>
          <p:nvSpPr>
            <p:cNvPr id="13" name="Tekstfelt 12">
              <a:extLst>
                <a:ext uri="{FF2B5EF4-FFF2-40B4-BE49-F238E27FC236}">
                  <a16:creationId xmlns:a16="http://schemas.microsoft.com/office/drawing/2014/main" id="{7FAD88F0-948D-294C-B570-8E648952E39B}"/>
                </a:ext>
              </a:extLst>
            </p:cNvPr>
            <p:cNvSpPr txBox="1"/>
            <p:nvPr/>
          </p:nvSpPr>
          <p:spPr>
            <a:xfrm>
              <a:off x="9639507" y="407058"/>
              <a:ext cx="6094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4800" dirty="0"/>
                <a:t>…</a:t>
              </a:r>
            </a:p>
          </p:txBody>
        </p:sp>
      </p:grpSp>
      <p:pic>
        <p:nvPicPr>
          <p:cNvPr id="15" name="Billede 14">
            <a:extLst>
              <a:ext uri="{FF2B5EF4-FFF2-40B4-BE49-F238E27FC236}">
                <a16:creationId xmlns:a16="http://schemas.microsoft.com/office/drawing/2014/main" id="{BA2C09A5-C19B-E048-B5EF-523ECA513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0074" y="785749"/>
            <a:ext cx="1179236" cy="117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7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2070914-1606-4F40-80BD-EE80BD2C8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da-DK" sz="8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EMPIRI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3B4583-A302-4646-BFA6-F20C22A2F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305869"/>
            <a:ext cx="5441683" cy="4156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/>
              <a:t>Hvis man fx gerne vil vide noget om gymnasieelevers uddannelsesdrømme, må man anvende empiri/materiale. </a:t>
            </a:r>
          </a:p>
          <a:p>
            <a:pPr marL="0" indent="0">
              <a:buNone/>
            </a:pPr>
            <a:r>
              <a:rPr lang="da-DK" sz="2400" dirty="0"/>
              <a:t>Man kan lave et spørgeskema (data), man kan tale med elever (udsagn), eller man kan læse en brevveksling, hvor nogle elever diskuterer uddannelser (kilder). </a:t>
            </a:r>
          </a:p>
          <a:p>
            <a:pPr marL="0" indent="0">
              <a:buNone/>
            </a:pPr>
            <a:r>
              <a:rPr lang="da-DK" sz="2400" dirty="0"/>
              <a:t>Først derefter er man i stand til at have en argumenteret mening om elevernes uddannelsesdrømme.</a:t>
            </a:r>
          </a:p>
          <a:p>
            <a:pPr marL="0" indent="0">
              <a:buNone/>
            </a:pPr>
            <a:endParaRPr lang="da-DK" sz="24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FAD2F53-2EE2-5C43-B669-814DA6C72E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6" r="3" b="7416"/>
          <a:stretch/>
        </p:blipFill>
        <p:spPr>
          <a:xfrm>
            <a:off x="6090613" y="846815"/>
            <a:ext cx="5461724" cy="516437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8436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D2070914-1606-4F40-80BD-EE80BD2C8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3" y="744588"/>
            <a:ext cx="5712824" cy="1325563"/>
          </a:xfrm>
        </p:spPr>
        <p:txBody>
          <a:bodyPr>
            <a:normAutofit fontScale="90000"/>
          </a:bodyPr>
          <a:lstStyle/>
          <a:p>
            <a:r>
              <a:rPr lang="da-DK" sz="98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TEORI</a:t>
            </a:r>
            <a:endParaRPr lang="da-DK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Modern Love Caps" panose="020F0502020204030204" pitchFamily="34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3B4583-A302-4646-BFA6-F20C22A2F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784" y="2107194"/>
            <a:ext cx="5290457" cy="420498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da-DK" sz="2400" b="1" dirty="0"/>
              <a:t>Teori kan defineres som:</a:t>
            </a:r>
          </a:p>
          <a:p>
            <a:r>
              <a:rPr lang="da-DK" sz="2400" dirty="0"/>
              <a:t>et system af læresætninger og idéer, som ligger til grund for fx en videnskab</a:t>
            </a:r>
          </a:p>
          <a:p>
            <a:r>
              <a:rPr lang="da-DK" sz="2400" dirty="0"/>
              <a:t>et ordnet sæt af begreber og udsagn, hvor mere komplekse (sammensatte) begreber defineres ud fra mere enkle, og mindre almene udsagn udledes af eller begrundes ud fra mere almene</a:t>
            </a:r>
          </a:p>
          <a:p>
            <a:r>
              <a:rPr lang="da-DK" sz="2400" dirty="0"/>
              <a:t>et sæt af forestillinger og antagelser, der tjener til at forstå eller forklare virkeligheden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E77CC2B0-D104-2040-A0C7-E371AC0E54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" b="4"/>
          <a:stretch/>
        </p:blipFill>
        <p:spPr>
          <a:xfrm>
            <a:off x="5969353" y="2815228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4" name="Billede 3" descr="Et billede, der indeholder tekst, skærmbillede&#10;&#10;Automatisk genereret beskrivelse">
            <a:extLst>
              <a:ext uri="{FF2B5EF4-FFF2-40B4-BE49-F238E27FC236}">
                <a16:creationId xmlns:a16="http://schemas.microsoft.com/office/drawing/2014/main" id="{56BEBB7F-7A25-5F41-9006-7024645A2D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94" r="9409" b="3"/>
          <a:stretch/>
        </p:blipFill>
        <p:spPr>
          <a:xfrm>
            <a:off x="8160603" y="2"/>
            <a:ext cx="4034316" cy="3486455"/>
          </a:xfrm>
          <a:custGeom>
            <a:avLst/>
            <a:gdLst/>
            <a:ahLst/>
            <a:cxnLst/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C750E8F-E072-D749-A70A-EBBF08A44C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383" r="9554"/>
          <a:stretch/>
        </p:blipFill>
        <p:spPr>
          <a:xfrm>
            <a:off x="9053088" y="4197217"/>
            <a:ext cx="3138912" cy="2660795"/>
          </a:xfrm>
          <a:custGeom>
            <a:avLst/>
            <a:gdLst/>
            <a:ahLst/>
            <a:cxnLst/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999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80C31-361D-1743-B261-FCA87C92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89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Metoder</a:t>
            </a:r>
          </a:p>
        </p:txBody>
      </p:sp>
      <p:pic>
        <p:nvPicPr>
          <p:cNvPr id="5" name="Pladsholder til indhold 4" descr="Et billede, der indeholder tekst&#10;&#10;Automatisk genereret beskrivelse">
            <a:hlinkClick r:id="rId2"/>
            <a:extLst>
              <a:ext uri="{FF2B5EF4-FFF2-40B4-BE49-F238E27FC236}">
                <a16:creationId xmlns:a16="http://schemas.microsoft.com/office/drawing/2014/main" id="{846586D1-45C1-3A4F-B878-52316A49B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082" t="11105" r="1951" b="9566"/>
          <a:stretch/>
        </p:blipFill>
        <p:spPr>
          <a:xfrm>
            <a:off x="838200" y="3429000"/>
            <a:ext cx="5647660" cy="3112397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9160F2F-AE93-6842-A736-11323BAEFA5A}"/>
              </a:ext>
            </a:extLst>
          </p:cNvPr>
          <p:cNvSpPr txBox="1"/>
          <p:nvPr/>
        </p:nvSpPr>
        <p:spPr>
          <a:xfrm>
            <a:off x="838200" y="1946235"/>
            <a:ext cx="5713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400" dirty="0"/>
              <a:t>Den naturvidenskabelige arbejdsmetode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dirty="0"/>
              <a:t>Den samfundsfaglige arbejdsmetode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dirty="0"/>
              <a:t>Den humanistiske arbejdsmetode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1C14D3F-7193-774A-88D4-144F9D885883}"/>
              </a:ext>
            </a:extLst>
          </p:cNvPr>
          <p:cNvSpPr txBox="1"/>
          <p:nvPr/>
        </p:nvSpPr>
        <p:spPr>
          <a:xfrm>
            <a:off x="7186249" y="3429000"/>
            <a:ext cx="4167551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/>
              <a:t>Underordnede metoder fra fagene fx </a:t>
            </a:r>
          </a:p>
          <a:p>
            <a:endParaRPr lang="da-DK" sz="2000" b="1" dirty="0"/>
          </a:p>
          <a:p>
            <a:r>
              <a:rPr lang="da-DK" sz="2400" dirty="0"/>
              <a:t>Den kvalitative metode</a:t>
            </a:r>
          </a:p>
          <a:p>
            <a:r>
              <a:rPr lang="da-DK" sz="2400" dirty="0"/>
              <a:t>Den kvantitative metode</a:t>
            </a:r>
          </a:p>
          <a:p>
            <a:r>
              <a:rPr lang="da-DK" sz="2400" dirty="0"/>
              <a:t>Målgruppeanalyse</a:t>
            </a:r>
          </a:p>
          <a:p>
            <a:r>
              <a:rPr lang="da-DK" sz="2400" dirty="0"/>
              <a:t>Idégenerering</a:t>
            </a:r>
          </a:p>
          <a:p>
            <a:r>
              <a:rPr lang="da-DK" sz="2400" dirty="0"/>
              <a:t>Arbejdsprocesser</a:t>
            </a:r>
          </a:p>
          <a:p>
            <a:r>
              <a:rPr lang="da-DK" sz="2400" dirty="0"/>
              <a:t>Test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1297A29-E7BA-E748-977D-CECBBD6BEB30}"/>
              </a:ext>
            </a:extLst>
          </p:cNvPr>
          <p:cNvSpPr txBox="1"/>
          <p:nvPr/>
        </p:nvSpPr>
        <p:spPr>
          <a:xfrm>
            <a:off x="838200" y="1576903"/>
            <a:ext cx="2571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b="1" dirty="0"/>
              <a:t>Overordnede metoder</a:t>
            </a:r>
          </a:p>
        </p:txBody>
      </p:sp>
      <p:sp>
        <p:nvSpPr>
          <p:cNvPr id="11" name="Afrundet rektangulær billedforklaring 10">
            <a:extLst>
              <a:ext uri="{FF2B5EF4-FFF2-40B4-BE49-F238E27FC236}">
                <a16:creationId xmlns:a16="http://schemas.microsoft.com/office/drawing/2014/main" id="{16E555CF-20E3-A14B-A6CE-B067927A22D4}"/>
              </a:ext>
            </a:extLst>
          </p:cNvPr>
          <p:cNvSpPr/>
          <p:nvPr/>
        </p:nvSpPr>
        <p:spPr>
          <a:xfrm>
            <a:off x="5536957" y="208328"/>
            <a:ext cx="4103999" cy="1368575"/>
          </a:xfrm>
          <a:prstGeom prst="wedgeRoundRectCallout">
            <a:avLst>
              <a:gd name="adj1" fmla="val -77823"/>
              <a:gd name="adj2" fmla="val -11489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  </a:t>
            </a:r>
          </a:p>
          <a:p>
            <a:pPr algn="ctr"/>
            <a:r>
              <a:rPr lang="da-DK" sz="2800" i="1" dirty="0"/>
              <a:t>Hvordan vil jeg foretage undersøgelsen?</a:t>
            </a:r>
          </a:p>
          <a:p>
            <a:pPr algn="ctr"/>
            <a:endParaRPr lang="da-DK" dirty="0"/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2E68B877-9398-F544-B518-70EE6BCAD51F}"/>
              </a:ext>
            </a:extLst>
          </p:cNvPr>
          <p:cNvGrpSpPr/>
          <p:nvPr/>
        </p:nvGrpSpPr>
        <p:grpSpPr>
          <a:xfrm>
            <a:off x="6511884" y="2093635"/>
            <a:ext cx="1348729" cy="1509434"/>
            <a:chOff x="6511884" y="2093635"/>
            <a:chExt cx="1348729" cy="1509434"/>
          </a:xfrm>
        </p:grpSpPr>
        <p:pic>
          <p:nvPicPr>
            <p:cNvPr id="13" name="Grafik 12" descr="Back RTL">
              <a:extLst>
                <a:ext uri="{FF2B5EF4-FFF2-40B4-BE49-F238E27FC236}">
                  <a16:creationId xmlns:a16="http://schemas.microsoft.com/office/drawing/2014/main" id="{112B7E4E-2895-0C4E-95B2-7374CC683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950157">
              <a:off x="6431532" y="2173987"/>
              <a:ext cx="1509434" cy="1348729"/>
            </a:xfrm>
            <a:prstGeom prst="rect">
              <a:avLst/>
            </a:prstGeom>
          </p:spPr>
        </p:pic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D26C4FBC-5626-674F-9838-874D1964095A}"/>
                </a:ext>
              </a:extLst>
            </p:cNvPr>
            <p:cNvSpPr txBox="1"/>
            <p:nvPr/>
          </p:nvSpPr>
          <p:spPr>
            <a:xfrm rot="19304721">
              <a:off x="7186249" y="2854341"/>
              <a:ext cx="482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dirty="0">
                  <a:solidFill>
                    <a:schemeClr val="bg1"/>
                  </a:solidFill>
                </a:rPr>
                <a:t>OG</a:t>
              </a:r>
            </a:p>
          </p:txBody>
        </p:sp>
      </p:grpSp>
      <p:sp>
        <p:nvSpPr>
          <p:cNvPr id="15" name="Tekstfelt 14">
            <a:extLst>
              <a:ext uri="{FF2B5EF4-FFF2-40B4-BE49-F238E27FC236}">
                <a16:creationId xmlns:a16="http://schemas.microsoft.com/office/drawing/2014/main" id="{9A29A2F0-E480-8C4B-AAF5-58DACCB53AE7}"/>
              </a:ext>
            </a:extLst>
          </p:cNvPr>
          <p:cNvSpPr txBox="1"/>
          <p:nvPr/>
        </p:nvSpPr>
        <p:spPr>
          <a:xfrm>
            <a:off x="838200" y="6454501"/>
            <a:ext cx="2436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Se videoen om metoder</a:t>
            </a:r>
          </a:p>
        </p:txBody>
      </p:sp>
    </p:spTree>
    <p:extLst>
      <p:ext uri="{BB962C8B-B14F-4D97-AF65-F5344CB8AC3E}">
        <p14:creationId xmlns:p14="http://schemas.microsoft.com/office/powerpoint/2010/main" val="248604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EB70C-F673-A742-B381-F9B46263D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8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Metodeafsnittet </a:t>
            </a:r>
            <a:r>
              <a:rPr lang="da-DK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i DIHO</a:t>
            </a:r>
            <a:endParaRPr lang="da-DK" sz="80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Modern Love Caps" panose="020F0502020204030204" pitchFamily="34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D939BD-644B-8649-A47C-3F1B6AAEC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53126" cy="5167842"/>
          </a:xfrm>
        </p:spPr>
        <p:txBody>
          <a:bodyPr>
            <a:normAutofit lnSpcReduction="10000"/>
          </a:bodyPr>
          <a:lstStyle/>
          <a:p>
            <a:r>
              <a:rPr lang="da-DK" dirty="0"/>
              <a:t>I dansk-idéhistorieopgaven skal I skive en </a:t>
            </a:r>
            <a:r>
              <a:rPr lang="da-DK" b="1" dirty="0"/>
              <a:t>light-udgave</a:t>
            </a:r>
            <a:r>
              <a:rPr lang="da-DK" dirty="0"/>
              <a:t> af et metodeafsnit.</a:t>
            </a:r>
          </a:p>
          <a:p>
            <a:r>
              <a:rPr lang="da-DK" dirty="0"/>
              <a:t>I skal nemlig kun forholde jer til den empiri I bruger i opgaven</a:t>
            </a:r>
          </a:p>
          <a:p>
            <a:r>
              <a:rPr lang="da-DK" dirty="0"/>
              <a:t>Det betyder at jeres metodeafsnit skal forklare hvilke empiriske materialer I arbejder med og hvorfor de er relevante i forhold til jeres undersøgelse.</a:t>
            </a:r>
          </a:p>
          <a:p>
            <a:r>
              <a:rPr lang="da-DK" dirty="0"/>
              <a:t>Derudover skal I også skrive en kort tekst om jeres kildekritiske overvejelser ifm. En selvfunden kilde.</a:t>
            </a:r>
          </a:p>
          <a:p>
            <a:r>
              <a:rPr lang="da-DK" dirty="0"/>
              <a:t>Metodeafsnittet forventes at fylde ca. ½ s.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2038C7F2-952C-FD4E-A0F2-9F1866F25434}"/>
              </a:ext>
            </a:extLst>
          </p:cNvPr>
          <p:cNvGrpSpPr/>
          <p:nvPr/>
        </p:nvGrpSpPr>
        <p:grpSpPr>
          <a:xfrm>
            <a:off x="6957391" y="2471679"/>
            <a:ext cx="4720880" cy="957321"/>
            <a:chOff x="7131504" y="2276060"/>
            <a:chExt cx="4720880" cy="957321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F313ACCD-FB52-C94D-9208-7261EE51BBED}"/>
                </a:ext>
              </a:extLst>
            </p:cNvPr>
            <p:cNvGrpSpPr/>
            <p:nvPr/>
          </p:nvGrpSpPr>
          <p:grpSpPr>
            <a:xfrm>
              <a:off x="7565439" y="2276060"/>
              <a:ext cx="4286945" cy="947382"/>
              <a:chOff x="1638753" y="841"/>
              <a:chExt cx="5565781" cy="947382"/>
            </a:xfrm>
          </p:grpSpPr>
          <p:sp>
            <p:nvSpPr>
              <p:cNvPr id="5" name="Pentagon 4">
                <a:extLst>
                  <a:ext uri="{FF2B5EF4-FFF2-40B4-BE49-F238E27FC236}">
                    <a16:creationId xmlns:a16="http://schemas.microsoft.com/office/drawing/2014/main" id="{DA93AF05-8B5B-6F48-ABCC-0941D9CB5690}"/>
                  </a:ext>
                </a:extLst>
              </p:cNvPr>
              <p:cNvSpPr/>
              <p:nvPr/>
            </p:nvSpPr>
            <p:spPr>
              <a:xfrm rot="10800000">
                <a:off x="1638753" y="841"/>
                <a:ext cx="5565781" cy="947382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da-DK"/>
              </a:p>
            </p:txBody>
          </p:sp>
          <p:sp>
            <p:nvSpPr>
              <p:cNvPr id="6" name="Pentagon 4">
                <a:extLst>
                  <a:ext uri="{FF2B5EF4-FFF2-40B4-BE49-F238E27FC236}">
                    <a16:creationId xmlns:a16="http://schemas.microsoft.com/office/drawing/2014/main" id="{589A4F31-B43F-524B-919D-6A3D9339B65E}"/>
                  </a:ext>
                </a:extLst>
              </p:cNvPr>
              <p:cNvSpPr txBox="1"/>
              <p:nvPr/>
            </p:nvSpPr>
            <p:spPr>
              <a:xfrm rot="21600000">
                <a:off x="1875598" y="841"/>
                <a:ext cx="5328936" cy="94738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7769" tIns="163830" rIns="305816" bIns="163830" numCol="1" spcCol="1270" anchor="ctr" anchorCtr="0">
                <a:noAutofit/>
              </a:bodyPr>
              <a:lstStyle/>
              <a:p>
                <a:pPr marL="0" lvl="0" indent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da-DK" sz="4300" kern="1200" dirty="0"/>
                  <a:t>EMPIRI</a:t>
                </a:r>
              </a:p>
            </p:txBody>
          </p:sp>
        </p:grp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76ECB98A-BD47-DA44-8C5E-A8A8FBB1B517}"/>
                </a:ext>
              </a:extLst>
            </p:cNvPr>
            <p:cNvSpPr/>
            <p:nvPr/>
          </p:nvSpPr>
          <p:spPr>
            <a:xfrm>
              <a:off x="7131504" y="2285999"/>
              <a:ext cx="947382" cy="947382"/>
            </a:xfrm>
            <a:prstGeom prst="ellipse">
              <a:avLst/>
            </a:prstGeom>
            <a:blipFill>
              <a:blip r:embed="rId2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424248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F82CA-5F05-2EB8-9499-90ED6E49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1</a:t>
            </a:r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C752ADBA-8D63-4F8F-1BEA-84FDF9800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008" y="1825625"/>
            <a:ext cx="7931984" cy="4351338"/>
          </a:xfrm>
        </p:spPr>
      </p:pic>
    </p:spTree>
    <p:extLst>
      <p:ext uri="{BB962C8B-B14F-4D97-AF65-F5344CB8AC3E}">
        <p14:creationId xmlns:p14="http://schemas.microsoft.com/office/powerpoint/2010/main" val="243463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5D3FDA-B233-47C0-C098-DA894E7B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2</a:t>
            </a:r>
          </a:p>
        </p:txBody>
      </p:sp>
      <p:pic>
        <p:nvPicPr>
          <p:cNvPr id="5" name="Pladsholder til indhold 4" descr="Et billede, der indeholder tekst, skærmbillede, Font/skrifttype, dokument&#10;&#10;Automatisk genereret beskrivelse">
            <a:extLst>
              <a:ext uri="{FF2B5EF4-FFF2-40B4-BE49-F238E27FC236}">
                <a16:creationId xmlns:a16="http://schemas.microsoft.com/office/drawing/2014/main" id="{CFA00115-D8F8-1F89-BDBC-B8569B597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045" y="1825625"/>
            <a:ext cx="5619909" cy="4351338"/>
          </a:xfrm>
        </p:spPr>
      </p:pic>
    </p:spTree>
    <p:extLst>
      <p:ext uri="{BB962C8B-B14F-4D97-AF65-F5344CB8AC3E}">
        <p14:creationId xmlns:p14="http://schemas.microsoft.com/office/powerpoint/2010/main" val="28664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4FD536-6410-5F4D-8296-08AEACF1A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Modern Love Caps" panose="020F0502020204030204" pitchFamily="34" charset="0"/>
              </a:rPr>
              <a:t>ØVELSE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CA7E1E-30E9-EC43-892D-47BDCA715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25862" cy="2183667"/>
          </a:xfrm>
        </p:spPr>
        <p:txBody>
          <a:bodyPr/>
          <a:lstStyle/>
          <a:p>
            <a:r>
              <a:rPr lang="da-DK" dirty="0"/>
              <a:t>Vælg noget empiri, som du har tænkt dig at inddrage i din DIHO</a:t>
            </a:r>
          </a:p>
          <a:p>
            <a:r>
              <a:rPr lang="da-DK" dirty="0"/>
              <a:t>Skriv en kort tekst, hvor du forklarer hvorfor denne empiri er relevant for dit projekt.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1D7F0F1-7ED1-5049-A632-75592B0163C5}"/>
              </a:ext>
            </a:extLst>
          </p:cNvPr>
          <p:cNvSpPr txBox="1">
            <a:spLocks/>
          </p:cNvSpPr>
          <p:nvPr/>
        </p:nvSpPr>
        <p:spPr>
          <a:xfrm>
            <a:off x="372715" y="4266973"/>
            <a:ext cx="3352713" cy="13588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u="sng" dirty="0">
                <a:solidFill>
                  <a:schemeClr val="bg1"/>
                </a:solidFill>
              </a:rPr>
              <a:t>Typisk fejl: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000" dirty="0">
                <a:solidFill>
                  <a:schemeClr val="bg1"/>
                </a:solidFill>
              </a:rPr>
              <a:t>At man beskriver </a:t>
            </a:r>
            <a:r>
              <a:rPr lang="da-DK" sz="2000" i="1" dirty="0">
                <a:solidFill>
                  <a:schemeClr val="bg1"/>
                </a:solidFill>
              </a:rPr>
              <a:t>hvad</a:t>
            </a:r>
            <a:r>
              <a:rPr lang="da-DK" sz="2000" dirty="0">
                <a:solidFill>
                  <a:schemeClr val="bg1"/>
                </a:solidFill>
              </a:rPr>
              <a:t> man har gjort - ikke </a:t>
            </a:r>
            <a:r>
              <a:rPr lang="da-DK" sz="2000" i="1" dirty="0">
                <a:solidFill>
                  <a:schemeClr val="bg1"/>
                </a:solidFill>
              </a:rPr>
              <a:t>hvorfor</a:t>
            </a:r>
            <a:r>
              <a:rPr lang="da-DK" sz="2000" dirty="0">
                <a:solidFill>
                  <a:schemeClr val="bg1"/>
                </a:solidFill>
              </a:rPr>
              <a:t> eller </a:t>
            </a:r>
            <a:r>
              <a:rPr lang="da-DK" sz="2000" i="1" dirty="0">
                <a:solidFill>
                  <a:schemeClr val="bg1"/>
                </a:solidFill>
              </a:rPr>
              <a:t>hvordan</a:t>
            </a:r>
            <a:r>
              <a:rPr lang="da-DK" sz="2000" dirty="0">
                <a:solidFill>
                  <a:schemeClr val="bg1"/>
                </a:solidFill>
              </a:rPr>
              <a:t> man har gjort det. </a:t>
            </a:r>
          </a:p>
        </p:txBody>
      </p:sp>
      <p:sp>
        <p:nvSpPr>
          <p:cNvPr id="5" name="Afrundet rektangulær billedforklaring 4">
            <a:extLst>
              <a:ext uri="{FF2B5EF4-FFF2-40B4-BE49-F238E27FC236}">
                <a16:creationId xmlns:a16="http://schemas.microsoft.com/office/drawing/2014/main" id="{B56C69DD-4AC4-504F-BAFF-9C043F62A005}"/>
              </a:ext>
            </a:extLst>
          </p:cNvPr>
          <p:cNvSpPr/>
          <p:nvPr/>
        </p:nvSpPr>
        <p:spPr>
          <a:xfrm>
            <a:off x="3897877" y="4266974"/>
            <a:ext cx="3573120" cy="1358809"/>
          </a:xfrm>
          <a:prstGeom prst="wedgeRoundRectCallout">
            <a:avLst>
              <a:gd name="adj1" fmla="val 40037"/>
              <a:gd name="adj2" fmla="val -72955"/>
              <a:gd name="adj3" fmla="val 1666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400" i="1" dirty="0">
                <a:solidFill>
                  <a:schemeClr val="tx1"/>
                </a:solidFill>
                <a:latin typeface="+mj-lt"/>
              </a:rPr>
              <a:t>”</a:t>
            </a:r>
            <a:r>
              <a:rPr lang="da-DK" sz="2000" i="1" dirty="0">
                <a:solidFill>
                  <a:schemeClr val="tx1"/>
                </a:solidFill>
              </a:rPr>
              <a:t>Jeg har brugt historiske og litterære kilder i form af artikler og malerier.</a:t>
            </a:r>
            <a:r>
              <a:rPr lang="da-DK" sz="2400" i="1" dirty="0">
                <a:solidFill>
                  <a:schemeClr val="tx1"/>
                </a:solidFill>
                <a:latin typeface="+mj-lt"/>
              </a:rPr>
              <a:t>”</a:t>
            </a:r>
          </a:p>
        </p:txBody>
      </p:sp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76537A2A-C1E0-604B-8E16-E763BF59FAB4}"/>
              </a:ext>
            </a:extLst>
          </p:cNvPr>
          <p:cNvSpPr/>
          <p:nvPr/>
        </p:nvSpPr>
        <p:spPr>
          <a:xfrm>
            <a:off x="7643445" y="4173658"/>
            <a:ext cx="4285011" cy="1583915"/>
          </a:xfrm>
          <a:prstGeom prst="wedgeRoundRectCallout">
            <a:avLst>
              <a:gd name="adj1" fmla="val -41410"/>
              <a:gd name="adj2" fmla="val -71559"/>
              <a:gd name="adj3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000" i="1" dirty="0">
                <a:solidFill>
                  <a:schemeClr val="tx1"/>
                </a:solidFill>
                <a:latin typeface="+mj-lt"/>
              </a:rPr>
              <a:t>”Jeg har valgt at inddrage en analyse af malerier fra perioden, for at undersøge det nationalromantiske udtryk i samtiden”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EE4D5C1-0F78-9F49-BDE2-F2D0DAD1A650}"/>
              </a:ext>
            </a:extLst>
          </p:cNvPr>
          <p:cNvSpPr txBox="1"/>
          <p:nvPr/>
        </p:nvSpPr>
        <p:spPr>
          <a:xfrm>
            <a:off x="4191015" y="5625783"/>
            <a:ext cx="2986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solidFill>
                  <a:srgbClr val="C00000"/>
                </a:solidFill>
              </a:rPr>
              <a:t>Overfladisk konstatering </a:t>
            </a:r>
            <a:r>
              <a:rPr lang="da-DK" sz="2000" dirty="0">
                <a:solidFill>
                  <a:srgbClr val="C00000"/>
                </a:solidFill>
                <a:sym typeface="Wingdings" pitchFamily="2" charset="2"/>
              </a:rPr>
              <a:t></a:t>
            </a:r>
            <a:endParaRPr lang="da-DK" sz="2000" dirty="0">
              <a:solidFill>
                <a:srgbClr val="C00000"/>
              </a:solidFill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772DD16-768F-DB4D-9799-247C78C93E5A}"/>
              </a:ext>
            </a:extLst>
          </p:cNvPr>
          <p:cNvSpPr txBox="1"/>
          <p:nvPr/>
        </p:nvSpPr>
        <p:spPr>
          <a:xfrm>
            <a:off x="8473603" y="5757573"/>
            <a:ext cx="2624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solidFill>
                  <a:schemeClr val="accent6">
                    <a:lumMod val="75000"/>
                  </a:schemeClr>
                </a:solidFill>
              </a:rPr>
              <a:t>Konkret begrundelse </a:t>
            </a:r>
            <a:r>
              <a:rPr lang="da-DK" sz="20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</a:t>
            </a:r>
            <a:endParaRPr lang="da-DK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C119E5D1-2A6F-8A4A-AE00-897594AAFDBC}"/>
              </a:ext>
            </a:extLst>
          </p:cNvPr>
          <p:cNvGrpSpPr/>
          <p:nvPr/>
        </p:nvGrpSpPr>
        <p:grpSpPr>
          <a:xfrm>
            <a:off x="8364414" y="1690688"/>
            <a:ext cx="2989386" cy="623423"/>
            <a:chOff x="7131504" y="2276060"/>
            <a:chExt cx="4720880" cy="957321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EC3931C3-BCF9-1343-8035-F978A35DBDA7}"/>
                </a:ext>
              </a:extLst>
            </p:cNvPr>
            <p:cNvGrpSpPr/>
            <p:nvPr/>
          </p:nvGrpSpPr>
          <p:grpSpPr>
            <a:xfrm>
              <a:off x="7565439" y="2276060"/>
              <a:ext cx="4286945" cy="947382"/>
              <a:chOff x="1638753" y="841"/>
              <a:chExt cx="5565781" cy="947382"/>
            </a:xfrm>
          </p:grpSpPr>
          <p:sp>
            <p:nvSpPr>
              <p:cNvPr id="12" name="Pentagon 11">
                <a:extLst>
                  <a:ext uri="{FF2B5EF4-FFF2-40B4-BE49-F238E27FC236}">
                    <a16:creationId xmlns:a16="http://schemas.microsoft.com/office/drawing/2014/main" id="{FD216D0A-DC5E-9C4B-A44D-2D7620CF1FCD}"/>
                  </a:ext>
                </a:extLst>
              </p:cNvPr>
              <p:cNvSpPr/>
              <p:nvPr/>
            </p:nvSpPr>
            <p:spPr>
              <a:xfrm rot="10800000">
                <a:off x="1638753" y="841"/>
                <a:ext cx="5565781" cy="947382"/>
              </a:xfrm>
              <a:prstGeom prst="homePlat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da-DK"/>
              </a:p>
            </p:txBody>
          </p:sp>
          <p:sp>
            <p:nvSpPr>
              <p:cNvPr id="13" name="Pentagon 4">
                <a:extLst>
                  <a:ext uri="{FF2B5EF4-FFF2-40B4-BE49-F238E27FC236}">
                    <a16:creationId xmlns:a16="http://schemas.microsoft.com/office/drawing/2014/main" id="{9D187917-1B81-6344-9963-ADBCBD9817D8}"/>
                  </a:ext>
                </a:extLst>
              </p:cNvPr>
              <p:cNvSpPr txBox="1"/>
              <p:nvPr/>
            </p:nvSpPr>
            <p:spPr>
              <a:xfrm rot="21600000">
                <a:off x="1875598" y="841"/>
                <a:ext cx="5328936" cy="94738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7769" tIns="163830" rIns="305816" bIns="163830" numCol="1" spcCol="1270" anchor="ctr" anchorCtr="0">
                <a:noAutofit/>
              </a:bodyPr>
              <a:lstStyle/>
              <a:p>
                <a:pPr marL="0" lvl="0" indent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da-DK" sz="2000" kern="1200" dirty="0"/>
                  <a:t>EMPIRI</a:t>
                </a:r>
                <a:endParaRPr lang="da-DK" sz="4300" kern="1200" dirty="0"/>
              </a:p>
            </p:txBody>
          </p:sp>
        </p:grp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5C66000-C51C-5946-8F2D-195FE662A3EC}"/>
                </a:ext>
              </a:extLst>
            </p:cNvPr>
            <p:cNvSpPr/>
            <p:nvPr/>
          </p:nvSpPr>
          <p:spPr>
            <a:xfrm>
              <a:off x="7131504" y="2285999"/>
              <a:ext cx="947382" cy="947382"/>
            </a:xfrm>
            <a:prstGeom prst="ellipse">
              <a:avLst/>
            </a:prstGeom>
            <a:blipFill>
              <a:blip r:embed="rId2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14" name="Tekstfelt 13">
            <a:extLst>
              <a:ext uri="{FF2B5EF4-FFF2-40B4-BE49-F238E27FC236}">
                <a16:creationId xmlns:a16="http://schemas.microsoft.com/office/drawing/2014/main" id="{F6064474-258E-B947-95CA-824FB373B90F}"/>
              </a:ext>
            </a:extLst>
          </p:cNvPr>
          <p:cNvSpPr txBox="1"/>
          <p:nvPr/>
        </p:nvSpPr>
        <p:spPr>
          <a:xfrm>
            <a:off x="8249589" y="2633376"/>
            <a:ext cx="3403149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i="1" dirty="0">
                <a:solidFill>
                  <a:schemeClr val="bg1"/>
                </a:solidFill>
                <a:latin typeface="Abadi MT Condensed Light" panose="020B0306030101010103" pitchFamily="34" charset="77"/>
                <a:cs typeface="APPLE CHANCERY" panose="03020702040506060504" pitchFamily="66" charset="-79"/>
              </a:rPr>
              <a:t>I min undersøgelse af krigens forløb og udfald, har jeg valgt at fokusere på de historiske kilder fra samtiden som….</a:t>
            </a:r>
            <a:endParaRPr lang="da-DK" dirty="0">
              <a:solidFill>
                <a:schemeClr val="bg1"/>
              </a:solidFill>
              <a:latin typeface="Abadi MT Condensed Light" panose="020B0306030101010103" pitchFamily="34" charset="77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4965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1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LightSeedRightStep">
      <a:dk1>
        <a:srgbClr val="000000"/>
      </a:dk1>
      <a:lt1>
        <a:srgbClr val="FFFFFF"/>
      </a:lt1>
      <a:dk2>
        <a:srgbClr val="413124"/>
      </a:dk2>
      <a:lt2>
        <a:srgbClr val="E2E5E8"/>
      </a:lt2>
      <a:accent1>
        <a:srgbClr val="CB9871"/>
      </a:accent1>
      <a:accent2>
        <a:srgbClr val="AEA360"/>
      </a:accent2>
      <a:accent3>
        <a:srgbClr val="98A86D"/>
      </a:accent3>
      <a:accent4>
        <a:srgbClr val="79AF60"/>
      </a:accent4>
      <a:accent5>
        <a:srgbClr val="6AB172"/>
      </a:accent5>
      <a:accent6>
        <a:srgbClr val="61B18B"/>
      </a:accent6>
      <a:hlink>
        <a:srgbClr val="5B86A7"/>
      </a:hlink>
      <a:folHlink>
        <a:srgbClr val="7F7F7F"/>
      </a:folHlink>
    </a:clrScheme>
    <a:fontScheme name="Slate">
      <a:majorFont>
        <a:latin typeface="Bookman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468</Words>
  <Application>Microsoft Macintosh PowerPoint</Application>
  <PresentationFormat>Widescreen</PresentationFormat>
  <Paragraphs>65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10</vt:i4>
      </vt:variant>
    </vt:vector>
  </HeadingPairs>
  <TitlesOfParts>
    <vt:vector size="21" baseType="lpstr">
      <vt:lpstr>Abadi MT Condensed Light</vt:lpstr>
      <vt:lpstr>Arial</vt:lpstr>
      <vt:lpstr>Bookman Old Style</vt:lpstr>
      <vt:lpstr>Calibri</vt:lpstr>
      <vt:lpstr>Calibri Light</vt:lpstr>
      <vt:lpstr>Franklin Gothic Book</vt:lpstr>
      <vt:lpstr>Modern Love Caps</vt:lpstr>
      <vt:lpstr>Wingdings</vt:lpstr>
      <vt:lpstr>Wingdings 2</vt:lpstr>
      <vt:lpstr>SlateVTI</vt:lpstr>
      <vt:lpstr>Office-tema</vt:lpstr>
      <vt:lpstr>Metodeafsnit</vt:lpstr>
      <vt:lpstr>Metodeafsnit</vt:lpstr>
      <vt:lpstr>EMPIRI</vt:lpstr>
      <vt:lpstr>EMPIRI</vt:lpstr>
      <vt:lpstr>TEORI</vt:lpstr>
      <vt:lpstr>Metoder</vt:lpstr>
      <vt:lpstr>Metodeafsnittet i DIHO</vt:lpstr>
      <vt:lpstr>Eksempel 1</vt:lpstr>
      <vt:lpstr>Eksempel 2</vt:lpstr>
      <vt:lpstr>ØVELSE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Metodeafsnit</dc:title>
  <dc:creator>Bjørg Elisabeth T. Andersen</dc:creator>
  <cp:lastModifiedBy>Gert Gerges</cp:lastModifiedBy>
  <cp:revision>11</cp:revision>
  <dcterms:created xsi:type="dcterms:W3CDTF">2020-03-11T22:36:50Z</dcterms:created>
  <dcterms:modified xsi:type="dcterms:W3CDTF">2024-02-07T07:10:01Z</dcterms:modified>
</cp:coreProperties>
</file>