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302" r:id="rId3"/>
    <p:sldId id="301" r:id="rId4"/>
    <p:sldId id="287" r:id="rId5"/>
    <p:sldId id="289" r:id="rId6"/>
    <p:sldId id="290" r:id="rId7"/>
    <p:sldId id="29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170DD4-DE91-4DAC-9457-BD52CD2974FC}" v="2" dt="2024-02-20T10:56:50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Filt" userId="ec1e42c8-4265-4e06-87aa-0f16c7fcc10c" providerId="ADAL" clId="{6C170DD4-DE91-4DAC-9457-BD52CD2974FC}"/>
    <pc:docChg chg="undo custSel addSld modSld">
      <pc:chgData name="Martin Filt" userId="ec1e42c8-4265-4e06-87aa-0f16c7fcc10c" providerId="ADAL" clId="{6C170DD4-DE91-4DAC-9457-BD52CD2974FC}" dt="2024-02-20T10:56:50.601" v="273"/>
      <pc:docMkLst>
        <pc:docMk/>
      </pc:docMkLst>
      <pc:sldChg chg="addSp modSp mod">
        <pc:chgData name="Martin Filt" userId="ec1e42c8-4265-4e06-87aa-0f16c7fcc10c" providerId="ADAL" clId="{6C170DD4-DE91-4DAC-9457-BD52CD2974FC}" dt="2024-02-20T10:56:50.601" v="273"/>
        <pc:sldMkLst>
          <pc:docMk/>
          <pc:sldMk cId="3185304558" sldId="256"/>
        </pc:sldMkLst>
        <pc:spChg chg="mod">
          <ac:chgData name="Martin Filt" userId="ec1e42c8-4265-4e06-87aa-0f16c7fcc10c" providerId="ADAL" clId="{6C170DD4-DE91-4DAC-9457-BD52CD2974FC}" dt="2024-02-20T09:40:42.482" v="203" actId="20577"/>
          <ac:spMkLst>
            <pc:docMk/>
            <pc:sldMk cId="3185304558" sldId="256"/>
            <ac:spMk id="2" creationId="{D0F84FE6-DD68-0A16-987D-60DB7CDE8DD3}"/>
          </ac:spMkLst>
        </pc:spChg>
        <pc:spChg chg="mod">
          <ac:chgData name="Martin Filt" userId="ec1e42c8-4265-4e06-87aa-0f16c7fcc10c" providerId="ADAL" clId="{6C170DD4-DE91-4DAC-9457-BD52CD2974FC}" dt="2024-02-20T09:42:39.793" v="271" actId="20577"/>
          <ac:spMkLst>
            <pc:docMk/>
            <pc:sldMk cId="3185304558" sldId="256"/>
            <ac:spMk id="3" creationId="{CA0B75DC-295B-4D02-0AAB-A63C41BC8E66}"/>
          </ac:spMkLst>
        </pc:spChg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3185304558" sldId="256"/>
            <ac:picMk id="7" creationId="{10B3BABF-5F0D-FF36-D295-09FD1B50C3EA}"/>
          </ac:picMkLst>
        </pc:picChg>
      </pc:sldChg>
      <pc:sldChg chg="addSp modSp">
        <pc:chgData name="Martin Filt" userId="ec1e42c8-4265-4e06-87aa-0f16c7fcc10c" providerId="ADAL" clId="{6C170DD4-DE91-4DAC-9457-BD52CD2974FC}" dt="2024-02-20T10:56:50.601" v="273"/>
        <pc:sldMkLst>
          <pc:docMk/>
          <pc:sldMk cId="4203863882" sldId="287"/>
        </pc:sldMkLst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4203863882" sldId="287"/>
            <ac:picMk id="11" creationId="{45B68C4F-D6E1-944B-5734-88BC46297565}"/>
          </ac:picMkLst>
        </pc:picChg>
      </pc:sldChg>
      <pc:sldChg chg="addSp modSp">
        <pc:chgData name="Martin Filt" userId="ec1e42c8-4265-4e06-87aa-0f16c7fcc10c" providerId="ADAL" clId="{6C170DD4-DE91-4DAC-9457-BD52CD2974FC}" dt="2024-02-20T10:56:50.601" v="273"/>
        <pc:sldMkLst>
          <pc:docMk/>
          <pc:sldMk cId="828463634" sldId="289"/>
        </pc:sldMkLst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828463634" sldId="289"/>
            <ac:picMk id="10" creationId="{3ECA8520-2DED-D82A-1A5F-3D63F34915A0}"/>
          </ac:picMkLst>
        </pc:picChg>
      </pc:sldChg>
      <pc:sldChg chg="addSp modSp">
        <pc:chgData name="Martin Filt" userId="ec1e42c8-4265-4e06-87aa-0f16c7fcc10c" providerId="ADAL" clId="{6C170DD4-DE91-4DAC-9457-BD52CD2974FC}" dt="2024-02-20T10:56:50.601" v="273"/>
        <pc:sldMkLst>
          <pc:docMk/>
          <pc:sldMk cId="3243177447" sldId="290"/>
        </pc:sldMkLst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3243177447" sldId="290"/>
            <ac:picMk id="9" creationId="{394430A8-E0E3-71EE-4339-01ED48EA5839}"/>
          </ac:picMkLst>
        </pc:picChg>
      </pc:sldChg>
      <pc:sldChg chg="addSp modSp">
        <pc:chgData name="Martin Filt" userId="ec1e42c8-4265-4e06-87aa-0f16c7fcc10c" providerId="ADAL" clId="{6C170DD4-DE91-4DAC-9457-BD52CD2974FC}" dt="2024-02-20T10:56:50.601" v="273"/>
        <pc:sldMkLst>
          <pc:docMk/>
          <pc:sldMk cId="2448346606" sldId="291"/>
        </pc:sldMkLst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2448346606" sldId="291"/>
            <ac:picMk id="9" creationId="{A7179D6E-10B4-91BD-E627-99696DD6BF45}"/>
          </ac:picMkLst>
        </pc:picChg>
      </pc:sldChg>
      <pc:sldChg chg="addSp modSp mod">
        <pc:chgData name="Martin Filt" userId="ec1e42c8-4265-4e06-87aa-0f16c7fcc10c" providerId="ADAL" clId="{6C170DD4-DE91-4DAC-9457-BD52CD2974FC}" dt="2024-02-20T10:56:50.601" v="273"/>
        <pc:sldMkLst>
          <pc:docMk/>
          <pc:sldMk cId="3877669808" sldId="301"/>
        </pc:sldMkLst>
        <pc:spChg chg="mod">
          <ac:chgData name="Martin Filt" userId="ec1e42c8-4265-4e06-87aa-0f16c7fcc10c" providerId="ADAL" clId="{6C170DD4-DE91-4DAC-9457-BD52CD2974FC}" dt="2024-02-20T09:44:37.387" v="272" actId="20577"/>
          <ac:spMkLst>
            <pc:docMk/>
            <pc:sldMk cId="3877669808" sldId="301"/>
            <ac:spMk id="3" creationId="{488124A3-84A5-9030-4F43-F5A504D2C555}"/>
          </ac:spMkLst>
        </pc:spChg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3877669808" sldId="301"/>
            <ac:picMk id="10" creationId="{D5D00DCC-4FBD-F5CB-695E-063B1E5771B7}"/>
          </ac:picMkLst>
        </pc:picChg>
      </pc:sldChg>
      <pc:sldChg chg="addSp modSp add setBg">
        <pc:chgData name="Martin Filt" userId="ec1e42c8-4265-4e06-87aa-0f16c7fcc10c" providerId="ADAL" clId="{6C170DD4-DE91-4DAC-9457-BD52CD2974FC}" dt="2024-02-20T10:56:50.601" v="273"/>
        <pc:sldMkLst>
          <pc:docMk/>
          <pc:sldMk cId="1686843241" sldId="302"/>
        </pc:sldMkLst>
        <pc:picChg chg="add mod">
          <ac:chgData name="Martin Filt" userId="ec1e42c8-4265-4e06-87aa-0f16c7fcc10c" providerId="ADAL" clId="{6C170DD4-DE91-4DAC-9457-BD52CD2974FC}" dt="2024-02-20T10:56:50.601" v="273"/>
          <ac:picMkLst>
            <pc:docMk/>
            <pc:sldMk cId="1686843241" sldId="302"/>
            <ac:picMk id="11" creationId="{02A33E3E-2F28-6FCB-9751-00382D1BD6A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10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05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48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58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4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55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6558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388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7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22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840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153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204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928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783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45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20-02-2024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6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84FE6-DD68-0A16-987D-60DB7CDE8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423" y="301615"/>
            <a:ext cx="4410720" cy="2117735"/>
          </a:xfrm>
        </p:spPr>
        <p:txBody>
          <a:bodyPr>
            <a:normAutofit fontScale="90000"/>
          </a:bodyPr>
          <a:lstStyle/>
          <a:p>
            <a:pPr algn="l"/>
            <a:r>
              <a:rPr lang="da-DK" dirty="0">
                <a:solidFill>
                  <a:schemeClr val="tx1"/>
                </a:solidFill>
              </a:rPr>
              <a:t>Mere om ATEX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dirty="0">
                <a:solidFill>
                  <a:schemeClr val="tx1"/>
                </a:solidFill>
              </a:rPr>
              <a:t>Fagbegreber.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A0B75DC-295B-4D02-0AAB-A63C41BC8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29" y="3035768"/>
            <a:ext cx="6041583" cy="3773681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I afsnittet ”Hvad er ATEX” så vi på nogle overordnede elementer.</a:t>
            </a:r>
          </a:p>
          <a:p>
            <a:pPr marL="514350" indent="-514350" algn="l">
              <a:lnSpc>
                <a:spcPct val="150000"/>
              </a:lnSpc>
              <a:buFont typeface="+mj-lt"/>
              <a:buAutoNum type="arabicPeriod"/>
            </a:pPr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Hvad er ATEX?</a:t>
            </a:r>
          </a:p>
          <a:p>
            <a:pPr marL="514350" indent="-514350" algn="l">
              <a:lnSpc>
                <a:spcPct val="150000"/>
              </a:lnSpc>
              <a:buFont typeface="+mj-lt"/>
              <a:buAutoNum type="arabicPeriod"/>
            </a:pPr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Hvorfor så ATEX?</a:t>
            </a:r>
          </a:p>
          <a:p>
            <a:pPr marL="514350" indent="-514350" algn="l">
              <a:lnSpc>
                <a:spcPct val="150000"/>
              </a:lnSpc>
              <a:buFont typeface="+mj-lt"/>
              <a:buAutoNum type="arabicPeriod"/>
            </a:pPr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Hvor er der ATEX-områder?</a:t>
            </a:r>
          </a:p>
          <a:p>
            <a:pPr algn="l">
              <a:lnSpc>
                <a:spcPct val="90000"/>
              </a:lnSpc>
            </a:pPr>
            <a:endParaRPr lang="da-DK" sz="1500" dirty="0"/>
          </a:p>
        </p:txBody>
      </p:sp>
      <p:pic>
        <p:nvPicPr>
          <p:cNvPr id="1032" name="Picture 8" descr="Ex Symbol Sign">
            <a:extLst>
              <a:ext uri="{FF2B5EF4-FFF2-40B4-BE49-F238E27FC236}">
                <a16:creationId xmlns:a16="http://schemas.microsoft.com/office/drawing/2014/main" id="{36AE8B40-0388-FD33-6727-B8AECBCD0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364312" y="1935391"/>
            <a:ext cx="3221207" cy="29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AEDC879-E1DF-9B82-A023-63B50D343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4799" y="595398"/>
            <a:ext cx="2305859" cy="199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10B3BABF-5F0D-FF36-D295-09FD1B50C3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5304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843"/>
    </mc:Choice>
    <mc:Fallback>
      <p:transition spd="slow" advTm="208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84FE6-DD68-0A16-987D-60DB7CDE8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423" y="301615"/>
            <a:ext cx="4410720" cy="2117735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chemeClr val="tx1"/>
                </a:solidFill>
              </a:rPr>
              <a:t>Begreber og definitioner.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A0B75DC-295B-4D02-0AAB-A63C41BC8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729" y="3035768"/>
            <a:ext cx="6041583" cy="3773681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</a:pPr>
            <a:r>
              <a:rPr lang="da-DK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I dette afsnit skal vi se på nogle af de ord og begreber, der bruges i den række af love, bekendtgørelser og vejledninger, som vi skal kende og anvendes når ATEX bliver en del af vores arbejde.</a:t>
            </a:r>
          </a:p>
          <a:p>
            <a:pPr algn="l">
              <a:lnSpc>
                <a:spcPct val="90000"/>
              </a:lnSpc>
            </a:pPr>
            <a:endParaRPr lang="da-DK" sz="1500" dirty="0"/>
          </a:p>
        </p:txBody>
      </p:sp>
      <p:pic>
        <p:nvPicPr>
          <p:cNvPr id="1032" name="Picture 8" descr="Ex Symbol Sign">
            <a:extLst>
              <a:ext uri="{FF2B5EF4-FFF2-40B4-BE49-F238E27FC236}">
                <a16:creationId xmlns:a16="http://schemas.microsoft.com/office/drawing/2014/main" id="{36AE8B40-0388-FD33-6727-B8AECBCD04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364312" y="1935391"/>
            <a:ext cx="3221207" cy="298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AEDC879-E1DF-9B82-A023-63B50D343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74799" y="595398"/>
            <a:ext cx="2305859" cy="1990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02A33E3E-2F28-6FCB-9751-00382D1BD6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86843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280"/>
    </mc:Choice>
    <mc:Fallback>
      <p:transition spd="slow" advTm="192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2378"/>
            <a:ext cx="8596668" cy="833718"/>
          </a:xfrm>
        </p:spPr>
        <p:txBody>
          <a:bodyPr>
            <a:normAutofit/>
          </a:bodyPr>
          <a:lstStyle/>
          <a:p>
            <a:r>
              <a:rPr lang="da-DK" b="0" i="0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  <a:t>Hvad betyder de mange ord og udtryk?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096"/>
            <a:ext cx="8879042" cy="5611903"/>
          </a:xfrm>
        </p:spPr>
        <p:txBody>
          <a:bodyPr>
            <a:normAutofit fontScale="325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da-DK" sz="6200" dirty="0">
                <a:solidFill>
                  <a:srgbClr val="1D2125"/>
                </a:solidFill>
                <a:latin typeface="Amasis MT Pro Black" panose="020B0604020202020204" pitchFamily="18" charset="0"/>
              </a:rPr>
              <a:t>For at forstå hvad vi taler om må vi forstå begreberne lidt bedre .</a:t>
            </a:r>
            <a:br>
              <a:rPr lang="da-DK" sz="62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br>
              <a:rPr lang="da-DK" sz="62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r>
              <a:rPr lang="da-DK" sz="5500" i="0" u="sng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  <a:t>Definitioner:</a:t>
            </a:r>
            <a:br>
              <a:rPr lang="da-DK" sz="4900" b="0" i="0" u="sng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</a:br>
            <a:endParaRPr lang="da-DK" sz="4900" b="0" i="0" u="sng" dirty="0">
              <a:solidFill>
                <a:srgbClr val="1D2125"/>
              </a:solidFill>
              <a:effectLst/>
              <a:latin typeface="Amasis MT Pro Medium" panose="02040604050005020304" pitchFamily="18" charset="0"/>
            </a:endParaRPr>
          </a:p>
          <a:p>
            <a:pPr>
              <a:lnSpc>
                <a:spcPct val="170000"/>
              </a:lnSpc>
            </a:pPr>
            <a:r>
              <a:rPr lang="da-DK" sz="5500" b="1" dirty="0">
                <a:latin typeface="Amasis MT Pro Medium" panose="02040604050005020304" pitchFamily="18" charset="0"/>
              </a:rPr>
              <a:t>Eksplosiv atmosfære: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a-DK" sz="4300" dirty="0">
                <a:latin typeface="Amasis MT Pro Medium" panose="02040604050005020304" pitchFamily="18" charset="0"/>
              </a:rPr>
              <a:t>En blanding under atmosfæriske betingelser af luft og brændbare stoffer i form af gasser, dampe, tåger eller støv, i hvilke forbrændingen efter antændelse breder sig til hele den </a:t>
            </a:r>
            <a:r>
              <a:rPr lang="da-DK" sz="4300" dirty="0" err="1">
                <a:latin typeface="Amasis MT Pro Medium" panose="02040604050005020304" pitchFamily="18" charset="0"/>
              </a:rPr>
              <a:t>ubrændte</a:t>
            </a:r>
            <a:r>
              <a:rPr lang="da-DK" sz="4300" dirty="0">
                <a:latin typeface="Amasis MT Pro Medium" panose="02040604050005020304" pitchFamily="18" charset="0"/>
              </a:rPr>
              <a:t> blanding.</a:t>
            </a:r>
          </a:p>
          <a:p>
            <a:pPr>
              <a:lnSpc>
                <a:spcPct val="220000"/>
              </a:lnSpc>
            </a:pPr>
            <a:r>
              <a:rPr lang="da-DK" sz="5500" b="1" dirty="0">
                <a:latin typeface="Amasis MT Pro Medium" panose="02040604050005020304" pitchFamily="18" charset="0"/>
              </a:rPr>
              <a:t>Farlig eksplosiv atmosfære: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a-DK" sz="4300" dirty="0">
                <a:latin typeface="Amasis MT Pro Medium" panose="02040604050005020304" pitchFamily="18" charset="0"/>
              </a:rPr>
              <a:t>Eksplosiv atmosfære i sådanne mængder, at der kan opstå personfare som følge af en eksplosion.</a:t>
            </a:r>
          </a:p>
          <a:p>
            <a:pPr>
              <a:lnSpc>
                <a:spcPct val="220000"/>
              </a:lnSpc>
            </a:pPr>
            <a:r>
              <a:rPr lang="da-DK" sz="5500" b="1" dirty="0">
                <a:latin typeface="Amasis MT Pro Medium" panose="02040604050005020304" pitchFamily="18" charset="0"/>
              </a:rPr>
              <a:t>Eksplosionsfarlige områder: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a-DK" sz="4300" dirty="0">
                <a:latin typeface="Amasis MT Pro Medium" panose="02040604050005020304" pitchFamily="18" charset="0"/>
              </a:rPr>
              <a:t>Områder, hvor der kan forekomme eksplosiv atmosfære i sådanne mængder, at det er nødvendigt at træffe foranstaltninger til beskyttelse af sikkerhed og sundhed.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D5D00DCC-4FBD-F5CB-695E-063B1E5771B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877669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776"/>
    </mc:Choice>
    <mc:Fallback>
      <p:transition spd="slow" advTm="81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2378"/>
            <a:ext cx="8596668" cy="833718"/>
          </a:xfrm>
        </p:spPr>
        <p:txBody>
          <a:bodyPr>
            <a:normAutofit/>
          </a:bodyPr>
          <a:lstStyle/>
          <a:p>
            <a:r>
              <a:rPr lang="da-DK" b="0" i="0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  <a:t>Hvad betyder alle de ord og udtryk?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096"/>
            <a:ext cx="8879042" cy="5611903"/>
          </a:xfrm>
        </p:spPr>
        <p:txBody>
          <a:bodyPr>
            <a:normAutofit fontScale="40000" lnSpcReduction="2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da-DK" sz="5000" dirty="0">
                <a:solidFill>
                  <a:srgbClr val="1D2125"/>
                </a:solidFill>
                <a:latin typeface="Amasis MT Pro Black" panose="020B0604020202020204" pitchFamily="18" charset="0"/>
              </a:rPr>
              <a:t>For at forstå hvad vi taler om må vi have greb og begreberne.</a:t>
            </a:r>
            <a:br>
              <a:rPr lang="da-DK" sz="50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br>
              <a:rPr lang="da-DK" sz="42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r>
              <a:rPr lang="da-DK" sz="4500" u="sng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Definitioner fortsat:</a:t>
            </a:r>
          </a:p>
          <a:p>
            <a:pPr marL="0" indent="0" algn="l">
              <a:lnSpc>
                <a:spcPct val="120000"/>
              </a:lnSpc>
              <a:buNone/>
            </a:pPr>
            <a:endParaRPr lang="da-DK" sz="4000" b="0" i="0" u="sng" dirty="0">
              <a:solidFill>
                <a:srgbClr val="1D2125"/>
              </a:solidFill>
              <a:effectLst/>
              <a:latin typeface="Amasis MT Pro Medium" panose="02040604050005020304" pitchFamily="18" charset="0"/>
            </a:endParaRPr>
          </a:p>
          <a:p>
            <a:pPr>
              <a:lnSpc>
                <a:spcPct val="170000"/>
              </a:lnSpc>
            </a:pPr>
            <a:r>
              <a:rPr lang="da-DK" sz="4500" b="1" dirty="0">
                <a:latin typeface="Amasis MT Pro Medium" panose="02040604050005020304" pitchFamily="18" charset="0"/>
              </a:rPr>
              <a:t>Atmosfæriske betingelser: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a-DK" sz="3500" dirty="0">
                <a:latin typeface="Amasis MT Pro Medium" panose="02040604050005020304" pitchFamily="18" charset="0"/>
              </a:rPr>
              <a:t>Atmosfære er ikke defineret i reglerne, men ved atmosfæriske betingelser forstås som hovedregel en omgivelsestemperatur mellem -20 °C og 60 °C samt et trykområde mellem 0,8 og 1,1 bar.</a:t>
            </a:r>
          </a:p>
          <a:p>
            <a:pPr>
              <a:lnSpc>
                <a:spcPct val="170000"/>
              </a:lnSpc>
            </a:pPr>
            <a:r>
              <a:rPr lang="da-DK" sz="4500" b="1" dirty="0">
                <a:latin typeface="Amasis MT Pro Medium" panose="02040604050005020304" pitchFamily="18" charset="0"/>
              </a:rPr>
              <a:t>Antændelsestemperatur: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a-DK" sz="3500" dirty="0">
                <a:latin typeface="Amasis MT Pro Medium" panose="02040604050005020304" pitchFamily="18" charset="0"/>
              </a:rPr>
              <a:t>Den laveste temperatur for en varm overflade, bestemt under faste testbetingelser, hvor der sker antændelse af et brændbart stof som gas-luft-, damp-luft- eller støvluftblanding.</a:t>
            </a:r>
          </a:p>
          <a:p>
            <a:pPr>
              <a:lnSpc>
                <a:spcPct val="170000"/>
              </a:lnSpc>
            </a:pPr>
            <a:r>
              <a:rPr lang="da-DK" sz="2900" dirty="0"/>
              <a:t> </a:t>
            </a:r>
            <a:r>
              <a:rPr lang="da-DK" sz="4500" b="1" dirty="0" err="1">
                <a:latin typeface="Amasis MT Pro Medium" panose="02040604050005020304" pitchFamily="18" charset="0"/>
              </a:rPr>
              <a:t>Glimtemperatur</a:t>
            </a:r>
            <a:r>
              <a:rPr lang="da-DK" sz="4500" b="1" dirty="0">
                <a:latin typeface="Amasis MT Pro Medium" panose="02040604050005020304" pitchFamily="18" charset="0"/>
              </a:rPr>
              <a:t>:</a:t>
            </a:r>
          </a:p>
          <a:p>
            <a:pPr lvl="1">
              <a:lnSpc>
                <a:spcPct val="170000"/>
              </a:lnSpc>
              <a:buFont typeface="Wingdings" panose="05000000000000000000" pitchFamily="2" charset="2"/>
              <a:buChar char="§"/>
            </a:pPr>
            <a:r>
              <a:rPr lang="da-DK" sz="3500" dirty="0">
                <a:latin typeface="Amasis MT Pro Medium" panose="02040604050005020304" pitchFamily="18" charset="0"/>
              </a:rPr>
              <a:t>Den temperatur, der får et støvlag på 5 mm til at bryde i brand.</a:t>
            </a:r>
          </a:p>
        </p:txBody>
      </p:sp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45B68C4F-D6E1-944B-5734-88BC462975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203863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372"/>
    </mc:Choice>
    <mc:Fallback>
      <p:transition spd="slow" advTm="813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2378"/>
            <a:ext cx="8596668" cy="833718"/>
          </a:xfrm>
        </p:spPr>
        <p:txBody>
          <a:bodyPr>
            <a:normAutofit/>
          </a:bodyPr>
          <a:lstStyle/>
          <a:p>
            <a:r>
              <a:rPr lang="da-DK" b="0" i="0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  <a:t>Hvad betyder alle de ord og udtryk?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096"/>
            <a:ext cx="8879042" cy="561190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  <a:t>For at forstå hvad vi taler om må vi have greb og begreberne.</a:t>
            </a:r>
            <a:b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br>
              <a:rPr lang="da-DK" sz="22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r>
              <a:rPr lang="da-DK" u="sng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Definitioner fortsat:</a:t>
            </a:r>
            <a:br>
              <a:rPr lang="da-DK" u="sng" dirty="0">
                <a:solidFill>
                  <a:srgbClr val="1D2125"/>
                </a:solidFill>
                <a:latin typeface="Amasis MT Pro Medium" panose="02040604050005020304" pitchFamily="18" charset="0"/>
              </a:rPr>
            </a:br>
            <a:endParaRPr lang="da-DK" u="sng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Medium" panose="02040604050005020304" pitchFamily="18" charset="0"/>
              </a:rPr>
              <a:t>Nedre eksplosionsgrænse: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a-DK" sz="1400" dirty="0">
                <a:latin typeface="Amasis MT Pro Medium" panose="02040604050005020304" pitchFamily="18" charset="0"/>
              </a:rPr>
              <a:t>Den laveste koncentration af stof i luft, som kan brænde eller eksplodere, hvis det antændes.</a:t>
            </a: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Medium" panose="02040604050005020304" pitchFamily="18" charset="0"/>
              </a:rPr>
              <a:t>Øvre eksplosionsgrænse: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a-DK" sz="1400" dirty="0">
                <a:latin typeface="Amasis MT Pro Medium" panose="02040604050005020304" pitchFamily="18" charset="0"/>
              </a:rPr>
              <a:t>Den højeste koncentration af stof i luft, som kan brænde eller eksplodere, hvis det antændes.</a:t>
            </a:r>
          </a:p>
          <a:p>
            <a:pPr>
              <a:lnSpc>
                <a:spcPct val="150000"/>
              </a:lnSpc>
            </a:pPr>
            <a:r>
              <a:rPr lang="da-DK" dirty="0"/>
              <a:t> </a:t>
            </a:r>
            <a:r>
              <a:rPr lang="da-DK" b="1" dirty="0">
                <a:latin typeface="Amasis MT Pro Medium" panose="02040604050005020304" pitchFamily="18" charset="0"/>
              </a:rPr>
              <a:t>Eksplosionsinterval: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a-DK" sz="1400" dirty="0">
                <a:latin typeface="Amasis MT Pro Medium" panose="02040604050005020304" pitchFamily="18" charset="0"/>
              </a:rPr>
              <a:t>Koncentrationsområdet mellem nedre og øvre eksplosionsgrænse.</a:t>
            </a:r>
          </a:p>
        </p:txBody>
      </p:sp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3ECA8520-2DED-D82A-1A5F-3D63F34915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28463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006"/>
    </mc:Choice>
    <mc:Fallback>
      <p:transition spd="slow" advTm="66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2378"/>
            <a:ext cx="8596668" cy="833718"/>
          </a:xfrm>
        </p:spPr>
        <p:txBody>
          <a:bodyPr>
            <a:normAutofit/>
          </a:bodyPr>
          <a:lstStyle/>
          <a:p>
            <a:r>
              <a:rPr lang="da-DK" b="0" i="0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  <a:t>Hvad betyder alle de ord og udtryk?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096"/>
            <a:ext cx="8879042" cy="561190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  <a:t>For at forstå hvad vi taler om må vi have greb og begreberne.</a:t>
            </a:r>
            <a:b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br>
              <a:rPr lang="da-DK" sz="22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r>
              <a:rPr lang="da-DK" u="sng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Definitioner fortsat:</a:t>
            </a:r>
            <a:br>
              <a:rPr lang="da-DK" u="sng" dirty="0">
                <a:solidFill>
                  <a:srgbClr val="1D2125"/>
                </a:solidFill>
                <a:latin typeface="Amasis MT Pro Medium" panose="02040604050005020304" pitchFamily="18" charset="0"/>
              </a:rPr>
            </a:br>
            <a:endParaRPr lang="da-DK" u="sng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b="1" dirty="0" err="1">
                <a:latin typeface="Amasis MT Pro Medium" panose="02040604050005020304" pitchFamily="18" charset="0"/>
              </a:rPr>
              <a:t>Tændenergi</a:t>
            </a:r>
            <a:r>
              <a:rPr lang="da-DK" b="1" dirty="0">
                <a:latin typeface="Amasis MT Pro Medium" panose="02040604050005020304" pitchFamily="18" charset="0"/>
              </a:rPr>
              <a:t> (antændelsesenergi):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a-DK" sz="1400" dirty="0">
                <a:latin typeface="Amasis MT Pro Medium" panose="02040604050005020304" pitchFamily="18" charset="0"/>
              </a:rPr>
              <a:t>Den mindste energimængde, der kan antænde en eksplosiv atmosfære.</a:t>
            </a: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Medium" panose="02040604050005020304" pitchFamily="18" charset="0"/>
              </a:rPr>
              <a:t>Flammepunkt:</a:t>
            </a:r>
          </a:p>
          <a:p>
            <a:pPr lvl="1">
              <a:lnSpc>
                <a:spcPct val="150000"/>
              </a:lnSpc>
            </a:pPr>
            <a:r>
              <a:rPr lang="da-DK" sz="1400" dirty="0">
                <a:latin typeface="Amasis MT Pro Medium" panose="02040604050005020304" pitchFamily="18" charset="0"/>
              </a:rPr>
              <a:t>Den laveste væsketemperatur, hvor det kan lade sig gøre at antænde</a:t>
            </a:r>
            <a:endParaRPr lang="da-DK" sz="1400" b="1" dirty="0"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Medium" panose="02040604050005020304" pitchFamily="18" charset="0"/>
              </a:rPr>
              <a:t>Damptryk:</a:t>
            </a:r>
          </a:p>
          <a:p>
            <a:pPr lvl="1">
              <a:lnSpc>
                <a:spcPct val="150000"/>
              </a:lnSpc>
            </a:pPr>
            <a:r>
              <a:rPr lang="da-DK" sz="1400" dirty="0">
                <a:latin typeface="Amasis MT Pro Medium" panose="02040604050005020304" pitchFamily="18" charset="0"/>
              </a:rPr>
              <a:t>Mål for stoffets evne til at gå fra væske til dampform, og er derfor indirekte et mål for eksplosionsfaren. Damptrykket angives ofte ved normaltilstanden, lufttryk 1013 hPa og temperatur 20 </a:t>
            </a:r>
            <a:r>
              <a:rPr lang="da-DK" sz="1400" dirty="0" err="1">
                <a:latin typeface="Amasis MT Pro Medium" panose="02040604050005020304" pitchFamily="18" charset="0"/>
              </a:rPr>
              <a:t>oC</a:t>
            </a:r>
            <a:r>
              <a:rPr lang="da-DK" sz="1400" dirty="0">
                <a:latin typeface="Amasis MT Pro Medium" panose="02040604050005020304" pitchFamily="18" charset="0"/>
              </a:rPr>
              <a:t>.</a:t>
            </a: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394430A8-E0E3-71EE-4339-01ED48EA583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4317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41"/>
    </mc:Choice>
    <mc:Fallback>
      <p:transition spd="slow" advTm="61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2378"/>
            <a:ext cx="8596668" cy="833718"/>
          </a:xfrm>
        </p:spPr>
        <p:txBody>
          <a:bodyPr>
            <a:normAutofit/>
          </a:bodyPr>
          <a:lstStyle/>
          <a:p>
            <a:r>
              <a:rPr lang="da-DK" b="0" i="0" dirty="0">
                <a:solidFill>
                  <a:srgbClr val="1D2125"/>
                </a:solidFill>
                <a:effectLst/>
                <a:latin typeface="Amasis MT Pro Medium" panose="02040604050005020304" pitchFamily="18" charset="0"/>
              </a:rPr>
              <a:t>Hvad betyder alle de ord og udtryk?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096"/>
            <a:ext cx="8879042" cy="5611903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  <a:t>For at forstå hvad vi taler om må vi have greb og begreberne.</a:t>
            </a:r>
            <a:b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br>
              <a:rPr lang="da-DK" sz="2200" dirty="0">
                <a:solidFill>
                  <a:srgbClr val="1D2125"/>
                </a:solidFill>
                <a:latin typeface="Amasis MT Pro Black" panose="020B0604020202020204" pitchFamily="18" charset="0"/>
              </a:rPr>
            </a:br>
            <a:r>
              <a:rPr lang="da-DK" u="sng" dirty="0">
                <a:solidFill>
                  <a:srgbClr val="1D2125"/>
                </a:solidFill>
                <a:latin typeface="Amasis MT Pro Medium" panose="02040604050005020304" pitchFamily="18" charset="0"/>
              </a:rPr>
              <a:t>Definitioner fortsat:</a:t>
            </a:r>
            <a:br>
              <a:rPr lang="da-DK" u="sng" dirty="0">
                <a:solidFill>
                  <a:srgbClr val="1D2125"/>
                </a:solidFill>
                <a:latin typeface="Amasis MT Pro Medium" panose="02040604050005020304" pitchFamily="18" charset="0"/>
              </a:rPr>
            </a:br>
            <a:endParaRPr lang="da-DK" u="sng" dirty="0">
              <a:solidFill>
                <a:srgbClr val="1D2125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50000"/>
              </a:lnSpc>
            </a:pPr>
            <a:r>
              <a:rPr lang="da-DK" b="1" dirty="0">
                <a:latin typeface="Amasis MT Pro Medium" panose="02040604050005020304" pitchFamily="18" charset="0"/>
              </a:rPr>
              <a:t>Relativ massefylde (i forhold til luft)</a:t>
            </a:r>
          </a:p>
          <a:p>
            <a:pPr lvl="2">
              <a:lnSpc>
                <a:spcPct val="150000"/>
              </a:lnSpc>
            </a:pPr>
            <a:r>
              <a:rPr lang="da-DK" dirty="0">
                <a:latin typeface="Amasis MT Pro Medium" panose="02040604050005020304" pitchFamily="18" charset="0"/>
              </a:rPr>
              <a:t>Udtryk for, om gasser og dampe er tungere eller lettere end luft og derved søger nedad eller opad ved udslip.</a:t>
            </a:r>
          </a:p>
          <a:p>
            <a:pPr>
              <a:lnSpc>
                <a:spcPct val="150000"/>
              </a:lnSpc>
            </a:pPr>
            <a:r>
              <a:rPr lang="da-DK" b="1" dirty="0" err="1">
                <a:latin typeface="Amasis MT Pro Medium" panose="02040604050005020304" pitchFamily="18" charset="0"/>
              </a:rPr>
              <a:t>Kst</a:t>
            </a:r>
            <a:r>
              <a:rPr lang="da-DK" b="1" dirty="0">
                <a:latin typeface="Amasis MT Pro Medium" panose="02040604050005020304" pitchFamily="18" charset="0"/>
              </a:rPr>
              <a:t>-værdi:</a:t>
            </a:r>
          </a:p>
          <a:p>
            <a:pPr lvl="2">
              <a:lnSpc>
                <a:spcPct val="150000"/>
              </a:lnSpc>
            </a:pPr>
            <a:r>
              <a:rPr lang="da-DK" dirty="0">
                <a:latin typeface="Amasis MT Pro Medium" panose="02040604050005020304" pitchFamily="18" charset="0"/>
              </a:rPr>
              <a:t>Mål for trykstigningshastigheden ved en støveksplosion. Jo større </a:t>
            </a:r>
            <a:r>
              <a:rPr lang="da-DK" dirty="0" err="1">
                <a:latin typeface="Amasis MT Pro Medium" panose="02040604050005020304" pitchFamily="18" charset="0"/>
              </a:rPr>
              <a:t>Kst</a:t>
            </a:r>
            <a:r>
              <a:rPr lang="da-DK" dirty="0">
                <a:latin typeface="Amasis MT Pro Medium" panose="02040604050005020304" pitchFamily="18" charset="0"/>
              </a:rPr>
              <a:t>-værdi, jo kraftigere eksplosion. Grupperes som St 1, 2 eller 3, eller opgives som bar m/s.</a:t>
            </a:r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A7179D6E-10B4-91BD-E627-99696DD6BF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4834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968"/>
    </mc:Choice>
    <mc:Fallback>
      <p:transition spd="slow" advTm="669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4205</TotalTime>
  <Words>571</Words>
  <Application>Microsoft Office PowerPoint</Application>
  <PresentationFormat>Widescreen</PresentationFormat>
  <Paragraphs>46</Paragraphs>
  <Slides>7</Slides>
  <Notes>0</Notes>
  <HiddenSlides>0</HiddenSlides>
  <MMClips>7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7</vt:i4>
      </vt:variant>
    </vt:vector>
  </HeadingPairs>
  <TitlesOfParts>
    <vt:vector size="14" baseType="lpstr">
      <vt:lpstr>Amasis MT Pro Black</vt:lpstr>
      <vt:lpstr>Amasis MT Pro Medium</vt:lpstr>
      <vt:lpstr>Arial</vt:lpstr>
      <vt:lpstr>Trebuchet MS</vt:lpstr>
      <vt:lpstr>Wingdings</vt:lpstr>
      <vt:lpstr>Wingdings 3</vt:lpstr>
      <vt:lpstr>Facet</vt:lpstr>
      <vt:lpstr>Mere om ATEX Fagbegreber.</vt:lpstr>
      <vt:lpstr>Begreber og definitioner.</vt:lpstr>
      <vt:lpstr>Hvad betyder de mange ord og udtryk? </vt:lpstr>
      <vt:lpstr>Hvad betyder alle de ord og udtryk? </vt:lpstr>
      <vt:lpstr>Hvad betyder alle de ord og udtryk? </vt:lpstr>
      <vt:lpstr>Hvad betyder alle de ord og udtryk? </vt:lpstr>
      <vt:lpstr>Hvad betyder alle de ord og udtryk?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Filt</dc:creator>
  <cp:lastModifiedBy>Martin Filt</cp:lastModifiedBy>
  <cp:revision>7</cp:revision>
  <dcterms:created xsi:type="dcterms:W3CDTF">2023-11-21T10:23:35Z</dcterms:created>
  <dcterms:modified xsi:type="dcterms:W3CDTF">2024-02-20T10:57:01Z</dcterms:modified>
</cp:coreProperties>
</file>