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2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3D11B-50DA-4DE9-B3E1-E95B0AC50ABD}" v="3" dt="2024-02-20T11:47:34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Filt" userId="ec1e42c8-4265-4e06-87aa-0f16c7fcc10c" providerId="ADAL" clId="{7143D11B-50DA-4DE9-B3E1-E95B0AC50ABD}"/>
    <pc:docChg chg="custSel modSld">
      <pc:chgData name="Martin Filt" userId="ec1e42c8-4265-4e06-87aa-0f16c7fcc10c" providerId="ADAL" clId="{7143D11B-50DA-4DE9-B3E1-E95B0AC50ABD}" dt="2024-02-20T11:47:34.737" v="18"/>
      <pc:docMkLst>
        <pc:docMk/>
      </pc:docMkLst>
      <pc:sldChg chg="addSp modSp mod">
        <pc:chgData name="Martin Filt" userId="ec1e42c8-4265-4e06-87aa-0f16c7fcc10c" providerId="ADAL" clId="{7143D11B-50DA-4DE9-B3E1-E95B0AC50ABD}" dt="2024-02-20T11:47:34.737" v="18"/>
        <pc:sldMkLst>
          <pc:docMk/>
          <pc:sldMk cId="3189188500" sldId="258"/>
        </pc:sldMkLst>
        <pc:spChg chg="mod">
          <ac:chgData name="Martin Filt" userId="ec1e42c8-4265-4e06-87aa-0f16c7fcc10c" providerId="ADAL" clId="{7143D11B-50DA-4DE9-B3E1-E95B0AC50ABD}" dt="2024-02-20T10:25:48.565" v="2" actId="20577"/>
          <ac:spMkLst>
            <pc:docMk/>
            <pc:sldMk cId="3189188500" sldId="258"/>
            <ac:spMk id="30" creationId="{488124A3-84A5-9030-4F43-F5A504D2C555}"/>
          </ac:spMkLst>
        </pc:spChg>
        <pc:picChg chg="add mod">
          <ac:chgData name="Martin Filt" userId="ec1e42c8-4265-4e06-87aa-0f16c7fcc10c" providerId="ADAL" clId="{7143D11B-50DA-4DE9-B3E1-E95B0AC50ABD}" dt="2024-02-20T11:47:34.737" v="18"/>
          <ac:picMkLst>
            <pc:docMk/>
            <pc:sldMk cId="3189188500" sldId="258"/>
            <ac:picMk id="7" creationId="{70F4B891-9E7F-BDF6-88E3-07FC371989FD}"/>
          </ac:picMkLst>
        </pc:picChg>
      </pc:sldChg>
      <pc:sldChg chg="addSp modSp">
        <pc:chgData name="Martin Filt" userId="ec1e42c8-4265-4e06-87aa-0f16c7fcc10c" providerId="ADAL" clId="{7143D11B-50DA-4DE9-B3E1-E95B0AC50ABD}" dt="2024-02-20T11:47:34.737" v="18"/>
        <pc:sldMkLst>
          <pc:docMk/>
          <pc:sldMk cId="1785697427" sldId="259"/>
        </pc:sldMkLst>
        <pc:picChg chg="add mod">
          <ac:chgData name="Martin Filt" userId="ec1e42c8-4265-4e06-87aa-0f16c7fcc10c" providerId="ADAL" clId="{7143D11B-50DA-4DE9-B3E1-E95B0AC50ABD}" dt="2024-02-20T11:47:34.737" v="18"/>
          <ac:picMkLst>
            <pc:docMk/>
            <pc:sldMk cId="1785697427" sldId="259"/>
            <ac:picMk id="5" creationId="{7DB75E87-C5C5-A264-BC07-3DC03EE2EB39}"/>
          </ac:picMkLst>
        </pc:picChg>
      </pc:sldChg>
      <pc:sldChg chg="addSp modSp mod">
        <pc:chgData name="Martin Filt" userId="ec1e42c8-4265-4e06-87aa-0f16c7fcc10c" providerId="ADAL" clId="{7143D11B-50DA-4DE9-B3E1-E95B0AC50ABD}" dt="2024-02-20T11:47:34.737" v="18"/>
        <pc:sldMkLst>
          <pc:docMk/>
          <pc:sldMk cId="667892374" sldId="260"/>
        </pc:sldMkLst>
        <pc:spChg chg="mod">
          <ac:chgData name="Martin Filt" userId="ec1e42c8-4265-4e06-87aa-0f16c7fcc10c" providerId="ADAL" clId="{7143D11B-50DA-4DE9-B3E1-E95B0AC50ABD}" dt="2024-02-20T10:32:39.139" v="17" actId="20577"/>
          <ac:spMkLst>
            <pc:docMk/>
            <pc:sldMk cId="667892374" sldId="260"/>
            <ac:spMk id="30" creationId="{488124A3-84A5-9030-4F43-F5A504D2C555}"/>
          </ac:spMkLst>
        </pc:spChg>
        <pc:picChg chg="add mod">
          <ac:chgData name="Martin Filt" userId="ec1e42c8-4265-4e06-87aa-0f16c7fcc10c" providerId="ADAL" clId="{7143D11B-50DA-4DE9-B3E1-E95B0AC50ABD}" dt="2024-02-20T11:47:34.737" v="18"/>
          <ac:picMkLst>
            <pc:docMk/>
            <pc:sldMk cId="667892374" sldId="260"/>
            <ac:picMk id="5" creationId="{25AB7950-FA4B-ACB8-227D-BDA753BFDA1F}"/>
          </ac:picMkLst>
        </pc:picChg>
      </pc:sldChg>
      <pc:sldChg chg="addSp modSp">
        <pc:chgData name="Martin Filt" userId="ec1e42c8-4265-4e06-87aa-0f16c7fcc10c" providerId="ADAL" clId="{7143D11B-50DA-4DE9-B3E1-E95B0AC50ABD}" dt="2024-02-20T11:47:34.737" v="18"/>
        <pc:sldMkLst>
          <pc:docMk/>
          <pc:sldMk cId="3932373579" sldId="262"/>
        </pc:sldMkLst>
        <pc:picChg chg="add mod">
          <ac:chgData name="Martin Filt" userId="ec1e42c8-4265-4e06-87aa-0f16c7fcc10c" providerId="ADAL" clId="{7143D11B-50DA-4DE9-B3E1-E95B0AC50ABD}" dt="2024-02-20T11:47:34.737" v="18"/>
          <ac:picMkLst>
            <pc:docMk/>
            <pc:sldMk cId="3932373579" sldId="262"/>
            <ac:picMk id="5" creationId="{F6983126-3414-A5D3-B26A-2A6720F48CA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658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7663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111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382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8056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807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040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604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3808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263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7390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374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45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070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7946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623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623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231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2" name="Isosceles Triangle 34">
            <a:extLst>
              <a:ext uri="{FF2B5EF4-FFF2-40B4-BE49-F238E27FC236}">
                <a16:creationId xmlns:a16="http://schemas.microsoft.com/office/drawing/2014/main" id="{BBFBD429-C7AA-4D85-BEBF-26ECE2DB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Parallelogram 36">
            <a:extLst>
              <a:ext uri="{FF2B5EF4-FFF2-40B4-BE49-F238E27FC236}">
                <a16:creationId xmlns:a16="http://schemas.microsoft.com/office/drawing/2014/main" id="{7A9CEEF0-7547-4FA2-93BD-0B8C799DD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8">
            <a:extLst>
              <a:ext uri="{FF2B5EF4-FFF2-40B4-BE49-F238E27FC236}">
                <a16:creationId xmlns:a16="http://schemas.microsoft.com/office/drawing/2014/main" id="{AA02E860-D290-48CF-9C38-BC8EB8854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40">
            <a:extLst>
              <a:ext uri="{FF2B5EF4-FFF2-40B4-BE49-F238E27FC236}">
                <a16:creationId xmlns:a16="http://schemas.microsoft.com/office/drawing/2014/main" id="{CBF60179-3A15-468E-86D0-1C2FFD50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23">
            <a:extLst>
              <a:ext uri="{FF2B5EF4-FFF2-40B4-BE49-F238E27FC236}">
                <a16:creationId xmlns:a16="http://schemas.microsoft.com/office/drawing/2014/main" id="{87ED294B-4D40-44B4-86E7-F23C0468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De eksplosionsfarlige områder skal zoneklassificeres.</a:t>
            </a:r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55D78701-1D8D-45A3-9B44-A94C33462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Isosceles Triangle 46">
            <a:extLst>
              <a:ext uri="{FF2B5EF4-FFF2-40B4-BE49-F238E27FC236}">
                <a16:creationId xmlns:a16="http://schemas.microsoft.com/office/drawing/2014/main" id="{B8C595DB-254F-4E8B-9C0D-648B3FF1B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2159000"/>
            <a:ext cx="6487955" cy="3882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Amasis MT Pro Black" panose="02040A04050005020304" pitchFamily="18" charset="0"/>
              </a:rPr>
              <a:t>Zoneklassificeringen er en del af </a:t>
            </a:r>
            <a:r>
              <a:rPr lang="da-DK" sz="2000" b="1" dirty="0" err="1">
                <a:latin typeface="Amasis MT Pro Black" panose="02040A04050005020304" pitchFamily="18" charset="0"/>
              </a:rPr>
              <a:t>ATEX-APV’en</a:t>
            </a:r>
            <a:endParaRPr lang="da-DK" sz="2000" b="1" dirty="0">
              <a:latin typeface="Amasis MT Pro Black" panose="02040A04050005020304" pitchFamily="18" charset="0"/>
            </a:endParaRPr>
          </a:p>
          <a:p>
            <a:r>
              <a:rPr lang="da-DK" b="1" dirty="0">
                <a:latin typeface="Amasis MT Pro Medium" panose="02040604050005020304" pitchFamily="18" charset="0"/>
              </a:rPr>
              <a:t>Zoneklassificeringen er en standardiseret kategorisering af sandsynligheden for tilstedeværelsen af en eksplosionsfarlig atmosfære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1800" dirty="0">
                <a:latin typeface="Amasis MT Pro Medium" panose="02040604050005020304" pitchFamily="18" charset="0"/>
              </a:rPr>
              <a:t>Den fortæller virksomhedens ansatte og andre der arbejder på virksomheden hvor der er risiko for eksplosion.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1800" dirty="0">
                <a:latin typeface="Amasis MT Pro Medium" panose="02040604050005020304" pitchFamily="18" charset="0"/>
              </a:rPr>
              <a:t>Zoneklassificeringen er myndighedskrav og bestemmes på baggrund af Beredskabsstyrelsens regler som typisk følger Standarden DS/EN 60079-10</a:t>
            </a:r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id="{2E000235-D5DF-4D2F-AECA-3814821B5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28">
            <a:extLst>
              <a:ext uri="{FF2B5EF4-FFF2-40B4-BE49-F238E27FC236}">
                <a16:creationId xmlns:a16="http://schemas.microsoft.com/office/drawing/2014/main" id="{D7CE0E87-2C2C-4907-BBE3-D24D86C42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29">
            <a:extLst>
              <a:ext uri="{FF2B5EF4-FFF2-40B4-BE49-F238E27FC236}">
                <a16:creationId xmlns:a16="http://schemas.microsoft.com/office/drawing/2014/main" id="{8FF0BC47-4F6D-4430-8C11-E1566CBF6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Isosceles Triangle 54">
            <a:extLst>
              <a:ext uri="{FF2B5EF4-FFF2-40B4-BE49-F238E27FC236}">
                <a16:creationId xmlns:a16="http://schemas.microsoft.com/office/drawing/2014/main" id="{5B73C5C4-3778-4E76-9467-8B46C9F91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7DB75E87-C5C5-A264-BC07-3DC03EE2EB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569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687"/>
    </mc:Choice>
    <mc:Fallback>
      <p:transition spd="slow" advTm="75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231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BFBD429-C7AA-4D85-BEBF-26ECE2DB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A9CEEF0-7547-4FA2-93BD-0B8C799DD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A02E860-D290-48CF-9C38-BC8EB8854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BF60179-3A15-468E-86D0-1C2FFD50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23">
            <a:extLst>
              <a:ext uri="{FF2B5EF4-FFF2-40B4-BE49-F238E27FC236}">
                <a16:creationId xmlns:a16="http://schemas.microsoft.com/office/drawing/2014/main" id="{87ED294B-4D40-44B4-86E7-F23C0468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Om zoneklassificeringen</a:t>
            </a: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55D78701-1D8D-45A3-9B44-A94C33462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B8C595DB-254F-4E8B-9C0D-648B3FF1B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663" y="2021946"/>
            <a:ext cx="7537287" cy="483604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b="1" dirty="0">
                <a:latin typeface="Amasis MT Pro Black" panose="02040A04050005020304" pitchFamily="18" charset="0"/>
              </a:rPr>
              <a:t>Zoneklassificeringen er bestemt ud fra følgende.</a:t>
            </a:r>
          </a:p>
          <a:p>
            <a:pPr>
              <a:lnSpc>
                <a:spcPct val="150000"/>
              </a:lnSpc>
            </a:pPr>
            <a:r>
              <a:rPr lang="da-DK" b="1" dirty="0" err="1">
                <a:latin typeface="Amasis MT Pro Light" panose="02040304050005020304" pitchFamily="18" charset="0"/>
              </a:rPr>
              <a:t>Udslipskilden</a:t>
            </a:r>
            <a:r>
              <a:rPr lang="da-DK" b="1" dirty="0">
                <a:latin typeface="Amasis MT Pro Light" panose="02040304050005020304" pitchFamily="18" charset="0"/>
              </a:rPr>
              <a:t>.  --  Er der tale om gas eller støv og hvor er den.</a:t>
            </a:r>
          </a:p>
          <a:p>
            <a:pPr>
              <a:lnSpc>
                <a:spcPct val="150000"/>
              </a:lnSpc>
            </a:pPr>
            <a:r>
              <a:rPr lang="da-DK" b="1" dirty="0" err="1">
                <a:latin typeface="Amasis MT Pro Light" panose="02040304050005020304" pitchFamily="18" charset="0"/>
              </a:rPr>
              <a:t>Udslipsgrad</a:t>
            </a:r>
            <a:r>
              <a:rPr lang="da-DK" b="1" dirty="0">
                <a:latin typeface="Amasis MT Pro Light" panose="02040304050005020304" pitchFamily="18" charset="0"/>
              </a:rPr>
              <a:t> og </a:t>
            </a:r>
            <a:r>
              <a:rPr lang="da-DK" b="1" dirty="0" err="1">
                <a:latin typeface="Amasis MT Pro Light" panose="02040304050005020304" pitchFamily="18" charset="0"/>
              </a:rPr>
              <a:t>udslipsrate</a:t>
            </a:r>
            <a:r>
              <a:rPr lang="da-DK" b="1" dirty="0">
                <a:latin typeface="Amasis MT Pro Light" panose="02040304050005020304" pitchFamily="18" charset="0"/>
              </a:rPr>
              <a:t>  --  Hvor ofte og hvordan udslippet forekommer.</a:t>
            </a: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Light" panose="02040304050005020304" pitchFamily="18" charset="0"/>
              </a:rPr>
              <a:t>Ventilationsfortyndingsgrad  --  Hvor effektiv og hurtigt ventilationen kan fjerne 							den eksplosionsfarlig atmosfære.</a:t>
            </a: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Light" panose="02040304050005020304" pitchFamily="18" charset="0"/>
              </a:rPr>
              <a:t>Ventilationens tilgængelighed  --  ventilationens pålidelighed.</a:t>
            </a:r>
          </a:p>
          <a:p>
            <a:pPr marL="0" indent="0">
              <a:lnSpc>
                <a:spcPct val="150000"/>
              </a:lnSpc>
              <a:buNone/>
            </a:pPr>
            <a:endParaRPr lang="da-DK" b="1" dirty="0">
              <a:latin typeface="Amasis MT Pro Light" panose="020403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Light" panose="02040304050005020304" pitchFamily="18" charset="0"/>
              </a:rPr>
              <a:t>Til Zone-beskrivelsen bruges følgende: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a-DK" b="1" dirty="0">
                <a:latin typeface="Amasis MT Pro Light" panose="02040304050005020304" pitchFamily="18" charset="0"/>
              </a:rPr>
              <a:t>0,1og 2 anvendes ift. Gas og damp mens 20,21 og 22 bruges for støv</a:t>
            </a: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2E000235-D5DF-4D2F-AECA-3814821B5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id="{D7CE0E87-2C2C-4907-BBE3-D24D86C42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id="{8FF0BC47-4F6D-4430-8C11-E1566CBF6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B73C5C4-3778-4E76-9467-8B46C9F91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70F4B891-9E7F-BDF6-88E3-07FC371989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918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349"/>
    </mc:Choice>
    <mc:Fallback>
      <p:transition spd="slow" advTm="91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231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2" name="Isosceles Triangle 34">
            <a:extLst>
              <a:ext uri="{FF2B5EF4-FFF2-40B4-BE49-F238E27FC236}">
                <a16:creationId xmlns:a16="http://schemas.microsoft.com/office/drawing/2014/main" id="{BBFBD429-C7AA-4D85-BEBF-26ECE2DB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Parallelogram 36">
            <a:extLst>
              <a:ext uri="{FF2B5EF4-FFF2-40B4-BE49-F238E27FC236}">
                <a16:creationId xmlns:a16="http://schemas.microsoft.com/office/drawing/2014/main" id="{7A9CEEF0-7547-4FA2-93BD-0B8C799DD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8">
            <a:extLst>
              <a:ext uri="{FF2B5EF4-FFF2-40B4-BE49-F238E27FC236}">
                <a16:creationId xmlns:a16="http://schemas.microsoft.com/office/drawing/2014/main" id="{AA02E860-D290-48CF-9C38-BC8EB8854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40">
            <a:extLst>
              <a:ext uri="{FF2B5EF4-FFF2-40B4-BE49-F238E27FC236}">
                <a16:creationId xmlns:a16="http://schemas.microsoft.com/office/drawing/2014/main" id="{CBF60179-3A15-468E-86D0-1C2FFD50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23">
            <a:extLst>
              <a:ext uri="{FF2B5EF4-FFF2-40B4-BE49-F238E27FC236}">
                <a16:creationId xmlns:a16="http://schemas.microsoft.com/office/drawing/2014/main" id="{87ED294B-4D40-44B4-86E7-F23C0468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Vi kigger nærmere på zone-beskrivelsen</a:t>
            </a:r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55D78701-1D8D-45A3-9B44-A94C33462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Isosceles Triangle 46">
            <a:extLst>
              <a:ext uri="{FF2B5EF4-FFF2-40B4-BE49-F238E27FC236}">
                <a16:creationId xmlns:a16="http://schemas.microsoft.com/office/drawing/2014/main" id="{B8C595DB-254F-4E8B-9C0D-648B3FF1B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8851" y="1930400"/>
            <a:ext cx="7477844" cy="4813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100" b="1" dirty="0">
                <a:latin typeface="Amasis MT Pro Medium" panose="02040604050005020304" pitchFamily="18" charset="0"/>
              </a:rPr>
              <a:t>Gas og damp: zone 0,1og 2   og støv: zone 20,21 og 22</a:t>
            </a:r>
          </a:p>
          <a:p>
            <a:r>
              <a:rPr lang="da-DK" sz="1700" b="1" dirty="0">
                <a:latin typeface="Amasis MT Pro Light" panose="02040304050005020304" pitchFamily="18" charset="0"/>
              </a:rPr>
              <a:t>Zone 0 og 20: Eksplosiv atmosfære forekommer ofte eller hele tiden</a:t>
            </a:r>
          </a:p>
          <a:p>
            <a:r>
              <a:rPr lang="da-DK" sz="1700" b="1" dirty="0">
                <a:latin typeface="Amasis MT Pro Light" panose="02040304050005020304" pitchFamily="18" charset="0"/>
              </a:rPr>
              <a:t>Zone 1 og 21: Eksplosiv atmosfære forekommer lejlighedsvis ved normal drift</a:t>
            </a:r>
          </a:p>
          <a:p>
            <a:r>
              <a:rPr lang="da-DK" sz="1700" b="1">
                <a:latin typeface="Amasis MT Pro Light" panose="02040304050005020304" pitchFamily="18" charset="0"/>
              </a:rPr>
              <a:t>Zone 2 og 22</a:t>
            </a:r>
            <a:r>
              <a:rPr lang="da-DK" sz="1700" b="1" dirty="0">
                <a:latin typeface="Amasis MT Pro Light" panose="02040304050005020304" pitchFamily="18" charset="0"/>
              </a:rPr>
              <a:t>: Eksplosiv atmosfære forekommer sjældent ved normal drift</a:t>
            </a:r>
            <a:br>
              <a:rPr lang="da-DK" sz="1700" b="1" dirty="0">
                <a:latin typeface="Amasis MT Pro Light" panose="02040304050005020304" pitchFamily="18" charset="0"/>
              </a:rPr>
            </a:br>
            <a:br>
              <a:rPr lang="da-DK" sz="1700" b="1" dirty="0">
                <a:latin typeface="Amasis MT Pro Light" panose="02040304050005020304" pitchFamily="18" charset="0"/>
              </a:rPr>
            </a:br>
            <a:r>
              <a:rPr lang="da-DK" b="1" dirty="0">
                <a:latin typeface="Amasis MT Pro" panose="02040504050005020304" pitchFamily="18" charset="0"/>
              </a:rPr>
              <a:t>Følgende tommelfingerregel kan anvendes ift. varighed og frekvens af tilstedeværelsen af eksplosiv atmosfære.</a:t>
            </a:r>
          </a:p>
          <a:p>
            <a:r>
              <a:rPr lang="da-DK" sz="1700" b="1" dirty="0">
                <a:latin typeface="Amasis MT Pro Light" panose="02040304050005020304" pitchFamily="18" charset="0"/>
              </a:rPr>
              <a:t>Zone 0 og 20: Tid mere end 1000 timer pr. år eller tid mere end 1 time pr. skifte</a:t>
            </a:r>
          </a:p>
          <a:p>
            <a:r>
              <a:rPr lang="da-DK" sz="1700" b="1" dirty="0">
                <a:latin typeface="Amasis MT Pro Light" panose="02040304050005020304" pitchFamily="18" charset="0"/>
              </a:rPr>
              <a:t>Zone 1 og 21: Mellem 10 timer og 1000 timer pr. år</a:t>
            </a:r>
          </a:p>
          <a:p>
            <a:r>
              <a:rPr lang="da-DK" sz="1700" b="1" dirty="0">
                <a:latin typeface="Amasis MT Pro Light" panose="02040304050005020304" pitchFamily="18" charset="0"/>
              </a:rPr>
              <a:t>Zone 2 og 22: Mellem 1 time og 10 timer pr. år og mindre end 1 min pr. skifte</a:t>
            </a:r>
            <a:br>
              <a:rPr lang="da-DK" sz="1700" b="1" dirty="0">
                <a:latin typeface="Amasis MT Pro Light" panose="02040304050005020304" pitchFamily="18" charset="0"/>
              </a:rPr>
            </a:br>
            <a:endParaRPr lang="da-DK" sz="1700" b="1" dirty="0">
              <a:latin typeface="Amasis MT Pro Light" panose="02040304050005020304" pitchFamily="18" charset="0"/>
            </a:endParaRPr>
          </a:p>
          <a:p>
            <a:r>
              <a:rPr lang="da-DK" sz="1700" b="1" dirty="0">
                <a:latin typeface="Amasis MT Pro Light" panose="02040304050005020304" pitchFamily="18" charset="0"/>
              </a:rPr>
              <a:t>Zoneklassificeringen er typisk en øvelse, der er overladt til eksperter, idet den kan indebære en del beregninger og vurderinger, der kræver faglighed samt erfaring på området</a:t>
            </a:r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id="{2E000235-D5DF-4D2F-AECA-3814821B5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28">
            <a:extLst>
              <a:ext uri="{FF2B5EF4-FFF2-40B4-BE49-F238E27FC236}">
                <a16:creationId xmlns:a16="http://schemas.microsoft.com/office/drawing/2014/main" id="{D7CE0E87-2C2C-4907-BBE3-D24D86C42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29">
            <a:extLst>
              <a:ext uri="{FF2B5EF4-FFF2-40B4-BE49-F238E27FC236}">
                <a16:creationId xmlns:a16="http://schemas.microsoft.com/office/drawing/2014/main" id="{8FF0BC47-4F6D-4430-8C11-E1566CBF6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Isosceles Triangle 54">
            <a:extLst>
              <a:ext uri="{FF2B5EF4-FFF2-40B4-BE49-F238E27FC236}">
                <a16:creationId xmlns:a16="http://schemas.microsoft.com/office/drawing/2014/main" id="{5B73C5C4-3778-4E76-9467-8B46C9F91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25AB7950-FA4B-ACB8-227D-BDA753BFDA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67892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7316"/>
    </mc:Choice>
    <mc:Fallback>
      <p:transition spd="slow" advTm="207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34">
            <a:extLst>
              <a:ext uri="{FF2B5EF4-FFF2-40B4-BE49-F238E27FC236}">
                <a16:creationId xmlns:a16="http://schemas.microsoft.com/office/drawing/2014/main" id="{BDDE9CD4-0E0A-4129-8689-A89C4E9A6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414"/>
          <a:stretch/>
        </p:blipFill>
        <p:spPr>
          <a:xfrm>
            <a:off x="1" y="-8468"/>
            <a:ext cx="12191999" cy="6857990"/>
          </a:xfrm>
          <a:prstGeom prst="rect">
            <a:avLst/>
          </a:prstGeom>
        </p:spPr>
      </p:pic>
      <p:grpSp>
        <p:nvGrpSpPr>
          <p:cNvPr id="54" name="Group 36">
            <a:extLst>
              <a:ext uri="{FF2B5EF4-FFF2-40B4-BE49-F238E27FC236}">
                <a16:creationId xmlns:a16="http://schemas.microsoft.com/office/drawing/2014/main" id="{85DB3CA2-FA66-42B9-90EF-394894352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6" name="Straight Connector 37">
              <a:extLst>
                <a:ext uri="{FF2B5EF4-FFF2-40B4-BE49-F238E27FC236}">
                  <a16:creationId xmlns:a16="http://schemas.microsoft.com/office/drawing/2014/main" id="{2C8D0718-07C6-45A2-A743-BC64673C9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38">
              <a:extLst>
                <a:ext uri="{FF2B5EF4-FFF2-40B4-BE49-F238E27FC236}">
                  <a16:creationId xmlns:a16="http://schemas.microsoft.com/office/drawing/2014/main" id="{FAE7BCCE-817C-4933-A587-F1EF87D4B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23">
              <a:extLst>
                <a:ext uri="{FF2B5EF4-FFF2-40B4-BE49-F238E27FC236}">
                  <a16:creationId xmlns:a16="http://schemas.microsoft.com/office/drawing/2014/main" id="{0E96C1E8-3E07-4AF1-BA61-7FB948F90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Rectangle 25">
              <a:extLst>
                <a:ext uri="{FF2B5EF4-FFF2-40B4-BE49-F238E27FC236}">
                  <a16:creationId xmlns:a16="http://schemas.microsoft.com/office/drawing/2014/main" id="{B3B592D1-4031-4144-A2DB-B2D8F8C73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Isosceles Triangle 41">
              <a:extLst>
                <a:ext uri="{FF2B5EF4-FFF2-40B4-BE49-F238E27FC236}">
                  <a16:creationId xmlns:a16="http://schemas.microsoft.com/office/drawing/2014/main" id="{55CB28D4-D6D1-4DB7-B557-D5FF65237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7">
              <a:extLst>
                <a:ext uri="{FF2B5EF4-FFF2-40B4-BE49-F238E27FC236}">
                  <a16:creationId xmlns:a16="http://schemas.microsoft.com/office/drawing/2014/main" id="{F69D97D4-6031-4064-9BBA-2E96839A3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8">
              <a:extLst>
                <a:ext uri="{FF2B5EF4-FFF2-40B4-BE49-F238E27FC236}">
                  <a16:creationId xmlns:a16="http://schemas.microsoft.com/office/drawing/2014/main" id="{BAF978AE-97B1-4224-A562-EBCE373A1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Rectangle 29">
              <a:extLst>
                <a:ext uri="{FF2B5EF4-FFF2-40B4-BE49-F238E27FC236}">
                  <a16:creationId xmlns:a16="http://schemas.microsoft.com/office/drawing/2014/main" id="{3A18250B-41A2-4BA7-9E5C-679CF3AE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45">
              <a:extLst>
                <a:ext uri="{FF2B5EF4-FFF2-40B4-BE49-F238E27FC236}">
                  <a16:creationId xmlns:a16="http://schemas.microsoft.com/office/drawing/2014/main" id="{C8751ECC-5286-4332-9942-2D01B713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Isosceles Triangle 46">
              <a:extLst>
                <a:ext uri="{FF2B5EF4-FFF2-40B4-BE49-F238E27FC236}">
                  <a16:creationId xmlns:a16="http://schemas.microsoft.com/office/drawing/2014/main" id="{5952A4A6-F619-458C-A026-6E5D6AF15D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1" y="292892"/>
            <a:ext cx="8596668" cy="734351"/>
          </a:xfrm>
        </p:spPr>
        <p:txBody>
          <a:bodyPr>
            <a:normAutofit/>
          </a:bodyPr>
          <a:lstStyle/>
          <a:p>
            <a:r>
              <a:rPr lang="da-DK" dirty="0">
                <a:latin typeface="Amasis MT Pro Medium" panose="02040604050005020304" pitchFamily="18" charset="0"/>
              </a:rPr>
              <a:t>Eksempel på klassifikationsplan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57DF02C8-FA7D-0E16-33E2-F86DB8AF5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7914" y="904240"/>
            <a:ext cx="9323271" cy="5831840"/>
          </a:xfr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F6983126-3414-A5D3-B26A-2A6720F48C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37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396"/>
    </mc:Choice>
    <mc:Fallback>
      <p:transition spd="slow" advTm="82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304</Words>
  <Application>Microsoft Office PowerPoint</Application>
  <PresentationFormat>Widescreen</PresentationFormat>
  <Paragraphs>24</Paragraphs>
  <Slides>4</Slides>
  <Notes>0</Notes>
  <HiddenSlides>0</HiddenSlides>
  <MMClips>4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3" baseType="lpstr">
      <vt:lpstr>Amasis MT Pro</vt:lpstr>
      <vt:lpstr>Amasis MT Pro Black</vt:lpstr>
      <vt:lpstr>Amasis MT Pro Light</vt:lpstr>
      <vt:lpstr>Amasis MT Pro Medium</vt:lpstr>
      <vt:lpstr>Arial</vt:lpstr>
      <vt:lpstr>Trebuchet MS</vt:lpstr>
      <vt:lpstr>Wingdings</vt:lpstr>
      <vt:lpstr>Wingdings 3</vt:lpstr>
      <vt:lpstr>Facet</vt:lpstr>
      <vt:lpstr>De eksplosionsfarlige områder skal zoneklassificeres.</vt:lpstr>
      <vt:lpstr>Om zoneklassificeringen</vt:lpstr>
      <vt:lpstr>Vi kigger nærmere på zone-beskrivelsen</vt:lpstr>
      <vt:lpstr>Eksempel på klassifikationsplan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Klassificering af eksplosionsfarlige områder</dc:title>
  <dc:creator>Martin Filt</dc:creator>
  <cp:lastModifiedBy>Martin Filt</cp:lastModifiedBy>
  <cp:revision>2</cp:revision>
  <dcterms:created xsi:type="dcterms:W3CDTF">2024-01-22T14:42:52Z</dcterms:created>
  <dcterms:modified xsi:type="dcterms:W3CDTF">2024-02-20T11:47:44Z</dcterms:modified>
</cp:coreProperties>
</file>