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9" r:id="rId3"/>
    <p:sldId id="266" r:id="rId4"/>
    <p:sldId id="267" r:id="rId5"/>
    <p:sldId id="263" r:id="rId6"/>
    <p:sldId id="265" r:id="rId7"/>
    <p:sldId id="268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4FDBA05-4C68-4305-B772-B6CFE5975F5C}" v="5" dt="2024-02-20T11:38:08.96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tin Filt" userId="ec1e42c8-4265-4e06-87aa-0f16c7fcc10c" providerId="ADAL" clId="{54FDBA05-4C68-4305-B772-B6CFE5975F5C}"/>
    <pc:docChg chg="custSel modSld">
      <pc:chgData name="Martin Filt" userId="ec1e42c8-4265-4e06-87aa-0f16c7fcc10c" providerId="ADAL" clId="{54FDBA05-4C68-4305-B772-B6CFE5975F5C}" dt="2024-02-20T11:38:08.962" v="51"/>
      <pc:docMkLst>
        <pc:docMk/>
      </pc:docMkLst>
      <pc:sldChg chg="addSp modSp">
        <pc:chgData name="Martin Filt" userId="ec1e42c8-4265-4e06-87aa-0f16c7fcc10c" providerId="ADAL" clId="{54FDBA05-4C68-4305-B772-B6CFE5975F5C}" dt="2024-02-20T11:38:08.962" v="51"/>
        <pc:sldMkLst>
          <pc:docMk/>
          <pc:sldMk cId="3189188500" sldId="258"/>
        </pc:sldMkLst>
        <pc:picChg chg="add mod">
          <ac:chgData name="Martin Filt" userId="ec1e42c8-4265-4e06-87aa-0f16c7fcc10c" providerId="ADAL" clId="{54FDBA05-4C68-4305-B772-B6CFE5975F5C}" dt="2024-02-20T11:38:08.962" v="51"/>
          <ac:picMkLst>
            <pc:docMk/>
            <pc:sldMk cId="3189188500" sldId="258"/>
            <ac:picMk id="6" creationId="{2E70926F-6332-93F1-180D-3AF38FB15C5B}"/>
          </ac:picMkLst>
        </pc:picChg>
      </pc:sldChg>
      <pc:sldChg chg="addSp modSp">
        <pc:chgData name="Martin Filt" userId="ec1e42c8-4265-4e06-87aa-0f16c7fcc10c" providerId="ADAL" clId="{54FDBA05-4C68-4305-B772-B6CFE5975F5C}" dt="2024-02-20T11:38:08.962" v="51"/>
        <pc:sldMkLst>
          <pc:docMk/>
          <pc:sldMk cId="4165918381" sldId="259"/>
        </pc:sldMkLst>
        <pc:picChg chg="add mod">
          <ac:chgData name="Martin Filt" userId="ec1e42c8-4265-4e06-87aa-0f16c7fcc10c" providerId="ADAL" clId="{54FDBA05-4C68-4305-B772-B6CFE5975F5C}" dt="2024-02-20T11:38:08.962" v="51"/>
          <ac:picMkLst>
            <pc:docMk/>
            <pc:sldMk cId="4165918381" sldId="259"/>
            <ac:picMk id="10" creationId="{198A69AB-FA22-0F9F-B220-F12A0018FE28}"/>
          </ac:picMkLst>
        </pc:picChg>
      </pc:sldChg>
      <pc:sldChg chg="addSp modSp">
        <pc:chgData name="Martin Filt" userId="ec1e42c8-4265-4e06-87aa-0f16c7fcc10c" providerId="ADAL" clId="{54FDBA05-4C68-4305-B772-B6CFE5975F5C}" dt="2024-02-20T11:38:08.962" v="51"/>
        <pc:sldMkLst>
          <pc:docMk/>
          <pc:sldMk cId="3023642755" sldId="263"/>
        </pc:sldMkLst>
        <pc:picChg chg="add mod">
          <ac:chgData name="Martin Filt" userId="ec1e42c8-4265-4e06-87aa-0f16c7fcc10c" providerId="ADAL" clId="{54FDBA05-4C68-4305-B772-B6CFE5975F5C}" dt="2024-02-20T11:38:08.962" v="51"/>
          <ac:picMkLst>
            <pc:docMk/>
            <pc:sldMk cId="3023642755" sldId="263"/>
            <ac:picMk id="9" creationId="{6120727A-8F6E-9596-26AD-27A3C5F3455D}"/>
          </ac:picMkLst>
        </pc:picChg>
      </pc:sldChg>
      <pc:sldChg chg="addSp modSp mod">
        <pc:chgData name="Martin Filt" userId="ec1e42c8-4265-4e06-87aa-0f16c7fcc10c" providerId="ADAL" clId="{54FDBA05-4C68-4305-B772-B6CFE5975F5C}" dt="2024-02-20T11:38:08.962" v="51"/>
        <pc:sldMkLst>
          <pc:docMk/>
          <pc:sldMk cId="3338235747" sldId="265"/>
        </pc:sldMkLst>
        <pc:spChg chg="mod">
          <ac:chgData name="Martin Filt" userId="ec1e42c8-4265-4e06-87aa-0f16c7fcc10c" providerId="ADAL" clId="{54FDBA05-4C68-4305-B772-B6CFE5975F5C}" dt="2024-02-20T11:12:48.889" v="41" actId="6549"/>
          <ac:spMkLst>
            <pc:docMk/>
            <pc:sldMk cId="3338235747" sldId="265"/>
            <ac:spMk id="3" creationId="{488124A3-84A5-9030-4F43-F5A504D2C555}"/>
          </ac:spMkLst>
        </pc:spChg>
        <pc:picChg chg="add mod">
          <ac:chgData name="Martin Filt" userId="ec1e42c8-4265-4e06-87aa-0f16c7fcc10c" providerId="ADAL" clId="{54FDBA05-4C68-4305-B772-B6CFE5975F5C}" dt="2024-02-20T11:38:08.962" v="51"/>
          <ac:picMkLst>
            <pc:docMk/>
            <pc:sldMk cId="3338235747" sldId="265"/>
            <ac:picMk id="9" creationId="{AABB4198-1CF9-8515-5F87-4B9A535D6E14}"/>
          </ac:picMkLst>
        </pc:picChg>
      </pc:sldChg>
      <pc:sldChg chg="addSp modSp">
        <pc:chgData name="Martin Filt" userId="ec1e42c8-4265-4e06-87aa-0f16c7fcc10c" providerId="ADAL" clId="{54FDBA05-4C68-4305-B772-B6CFE5975F5C}" dt="2024-02-20T11:38:08.962" v="51"/>
        <pc:sldMkLst>
          <pc:docMk/>
          <pc:sldMk cId="4224658630" sldId="266"/>
        </pc:sldMkLst>
        <pc:picChg chg="add mod">
          <ac:chgData name="Martin Filt" userId="ec1e42c8-4265-4e06-87aa-0f16c7fcc10c" providerId="ADAL" clId="{54FDBA05-4C68-4305-B772-B6CFE5975F5C}" dt="2024-02-20T11:38:08.962" v="51"/>
          <ac:picMkLst>
            <pc:docMk/>
            <pc:sldMk cId="4224658630" sldId="266"/>
            <ac:picMk id="10" creationId="{4E232E43-CD62-5675-4F1E-4B79A770BA1F}"/>
          </ac:picMkLst>
        </pc:picChg>
      </pc:sldChg>
      <pc:sldChg chg="addSp modSp">
        <pc:chgData name="Martin Filt" userId="ec1e42c8-4265-4e06-87aa-0f16c7fcc10c" providerId="ADAL" clId="{54FDBA05-4C68-4305-B772-B6CFE5975F5C}" dt="2024-02-20T11:38:08.962" v="51"/>
        <pc:sldMkLst>
          <pc:docMk/>
          <pc:sldMk cId="3816829277" sldId="267"/>
        </pc:sldMkLst>
        <pc:picChg chg="add mod">
          <ac:chgData name="Martin Filt" userId="ec1e42c8-4265-4e06-87aa-0f16c7fcc10c" providerId="ADAL" clId="{54FDBA05-4C68-4305-B772-B6CFE5975F5C}" dt="2024-02-20T11:38:08.962" v="51"/>
          <ac:picMkLst>
            <pc:docMk/>
            <pc:sldMk cId="3816829277" sldId="267"/>
            <ac:picMk id="10" creationId="{39350713-80FE-DD57-9904-92635D16C06B}"/>
          </ac:picMkLst>
        </pc:picChg>
      </pc:sldChg>
      <pc:sldChg chg="addSp modSp mod">
        <pc:chgData name="Martin Filt" userId="ec1e42c8-4265-4e06-87aa-0f16c7fcc10c" providerId="ADAL" clId="{54FDBA05-4C68-4305-B772-B6CFE5975F5C}" dt="2024-02-20T11:38:08.962" v="51"/>
        <pc:sldMkLst>
          <pc:docMk/>
          <pc:sldMk cId="1350664434" sldId="268"/>
        </pc:sldMkLst>
        <pc:spChg chg="mod">
          <ac:chgData name="Martin Filt" userId="ec1e42c8-4265-4e06-87aa-0f16c7fcc10c" providerId="ADAL" clId="{54FDBA05-4C68-4305-B772-B6CFE5975F5C}" dt="2024-02-20T11:27:30.190" v="49" actId="14100"/>
          <ac:spMkLst>
            <pc:docMk/>
            <pc:sldMk cId="1350664434" sldId="268"/>
            <ac:spMk id="3" creationId="{488124A3-84A5-9030-4F43-F5A504D2C555}"/>
          </ac:spMkLst>
        </pc:spChg>
        <pc:picChg chg="add mod">
          <ac:chgData name="Martin Filt" userId="ec1e42c8-4265-4e06-87aa-0f16c7fcc10c" providerId="ADAL" clId="{54FDBA05-4C68-4305-B772-B6CFE5975F5C}" dt="2024-02-20T11:38:08.962" v="51"/>
          <ac:picMkLst>
            <pc:docMk/>
            <pc:sldMk cId="1350664434" sldId="268"/>
            <ac:picMk id="9" creationId="{A96B13B3-433F-11FA-81AD-681A07EED3AF}"/>
          </ac:picMkLst>
        </pc:picChg>
        <pc:picChg chg="mod">
          <ac:chgData name="Martin Filt" userId="ec1e42c8-4265-4e06-87aa-0f16c7fcc10c" providerId="ADAL" clId="{54FDBA05-4C68-4305-B772-B6CFE5975F5C}" dt="2024-02-20T11:27:34.652" v="50" actId="1076"/>
          <ac:picMkLst>
            <pc:docMk/>
            <pc:sldMk cId="1350664434" sldId="268"/>
            <ac:picMk id="1028" creationId="{B463A36E-F2F9-53ED-5D55-90E16F698D2C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20-02-2024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644272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20-02-2024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596048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20-02-2024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17422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20-02-2024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163322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20-02-2024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94322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20-02-2024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81930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20-02-2024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3673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20-02-2024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10437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20-02-2024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9160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20-02-2024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850083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20-02-2024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468947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20-02-2024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904310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 med citat og nav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20-02-2024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862084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dt eller fals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20-02-2024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430349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20-02-2024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70547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20-02-2024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161357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A88200-CADC-4075-9E3B-83E1F268CEB1}" type="datetimeFigureOut">
              <a:rPr lang="da-DK" smtClean="0"/>
              <a:t>20-02-2024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90353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4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17" descr="Udendørs lager">
            <a:extLst>
              <a:ext uri="{FF2B5EF4-FFF2-40B4-BE49-F238E27FC236}">
                <a16:creationId xmlns:a16="http://schemas.microsoft.com/office/drawing/2014/main" id="{71DC01F9-C5A3-77AD-F65F-698B2334144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9091" t="23103"/>
          <a:stretch/>
        </p:blipFill>
        <p:spPr>
          <a:xfrm>
            <a:off x="1" y="10"/>
            <a:ext cx="12191999" cy="6857990"/>
          </a:xfrm>
          <a:prstGeom prst="rect">
            <a:avLst/>
          </a:prstGeom>
        </p:spPr>
      </p:pic>
      <p:sp>
        <p:nvSpPr>
          <p:cNvPr id="35" name="Isosceles Triangle 34">
            <a:extLst>
              <a:ext uri="{FF2B5EF4-FFF2-40B4-BE49-F238E27FC236}">
                <a16:creationId xmlns:a16="http://schemas.microsoft.com/office/drawing/2014/main" id="{BBFBD429-C7AA-4D85-BEBF-26ECE2DBA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7" name="Parallelogram 36">
            <a:extLst>
              <a:ext uri="{FF2B5EF4-FFF2-40B4-BE49-F238E27FC236}">
                <a16:creationId xmlns:a16="http://schemas.microsoft.com/office/drawing/2014/main" id="{7A9CEEF0-7547-4FA2-93BD-0B8C799DD2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24188" y="0"/>
            <a:ext cx="9372600" cy="6858000"/>
          </a:xfrm>
          <a:prstGeom prst="parallelogram">
            <a:avLst>
              <a:gd name="adj" fmla="val 14937"/>
            </a:avLst>
          </a:prstGeom>
          <a:solidFill>
            <a:schemeClr val="bg1">
              <a:alpha val="89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AA02E860-D290-48CF-9C38-BC8EB88543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371012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CBF60179-3A15-468E-86D0-1C2FFD504B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Rectangle 23">
            <a:extLst>
              <a:ext uri="{FF2B5EF4-FFF2-40B4-BE49-F238E27FC236}">
                <a16:creationId xmlns:a16="http://schemas.microsoft.com/office/drawing/2014/main" id="{87ED294B-4D40-44B4-86E7-F23C046882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A3720BD-18E6-C405-3744-5CC07B311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6047" y="609600"/>
            <a:ext cx="6487955" cy="1320800"/>
          </a:xfrm>
        </p:spPr>
        <p:txBody>
          <a:bodyPr anchor="t">
            <a:normAutofit/>
          </a:bodyPr>
          <a:lstStyle/>
          <a:p>
            <a:r>
              <a:rPr lang="da-DK" dirty="0">
                <a:solidFill>
                  <a:schemeClr val="tx1"/>
                </a:solidFill>
                <a:latin typeface="Amasis MT Pro Medium" panose="02040604050005020304" pitchFamily="18" charset="0"/>
              </a:rPr>
              <a:t>Klassificering af eksplosionsfarlige områder</a:t>
            </a:r>
          </a:p>
        </p:txBody>
      </p:sp>
      <p:sp>
        <p:nvSpPr>
          <p:cNvPr id="45" name="Rectangle 25">
            <a:extLst>
              <a:ext uri="{FF2B5EF4-FFF2-40B4-BE49-F238E27FC236}">
                <a16:creationId xmlns:a16="http://schemas.microsoft.com/office/drawing/2014/main" id="{55D78701-1D8D-45A3-9B44-A94C334622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7" name="Isosceles Triangle 46">
            <a:extLst>
              <a:ext uri="{FF2B5EF4-FFF2-40B4-BE49-F238E27FC236}">
                <a16:creationId xmlns:a16="http://schemas.microsoft.com/office/drawing/2014/main" id="{B8C595DB-254F-4E8B-9C0D-648B3FF1B0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0" name="Pladsholder til indhold 2">
            <a:extLst>
              <a:ext uri="{FF2B5EF4-FFF2-40B4-BE49-F238E27FC236}">
                <a16:creationId xmlns:a16="http://schemas.microsoft.com/office/drawing/2014/main" id="{488124A3-84A5-9030-4F43-F5A504D2C5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49663" y="2021946"/>
            <a:ext cx="7250605" cy="4836044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da-DK" b="1" dirty="0">
                <a:latin typeface="Amasis MT Pro Black" panose="02040A04050005020304" pitchFamily="18" charset="0"/>
              </a:rPr>
              <a:t>ATEX – direktivet  1999/92/EF</a:t>
            </a:r>
          </a:p>
          <a:p>
            <a:pPr>
              <a:lnSpc>
                <a:spcPct val="90000"/>
              </a:lnSpc>
            </a:pPr>
            <a:r>
              <a:rPr lang="da-DK" sz="1900" b="1" dirty="0">
                <a:latin typeface="Amasis MT Pro Medium" panose="02040604050005020304" pitchFamily="18" charset="0"/>
              </a:rPr>
              <a:t>Dette direktiv stiller karv til virksomheder(virksomhedsejere) at sikre sundt og sikkert arbejdsmiljø.</a:t>
            </a:r>
          </a:p>
          <a:p>
            <a:pPr lvl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da-DK" sz="1900" dirty="0">
                <a:latin typeface="Amasis MT Pro Medium" panose="02040604050005020304" pitchFamily="18" charset="0"/>
              </a:rPr>
              <a:t>Direktivet retter sig mod arbejdspladser og arbejdssituationer hvor der er eller kan opstå eksplosionsfare.</a:t>
            </a:r>
          </a:p>
          <a:p>
            <a:pPr>
              <a:lnSpc>
                <a:spcPct val="90000"/>
              </a:lnSpc>
            </a:pPr>
            <a:r>
              <a:rPr lang="da-DK" sz="1900" b="1" dirty="0">
                <a:latin typeface="Amasis MT Pro Medium" panose="02040604050005020304" pitchFamily="18" charset="0"/>
              </a:rPr>
              <a:t>Direktivets hovedformål er at minimerer forekomsten af eksplosioner og brande på arbejdspladser og i virksomheder, da: </a:t>
            </a:r>
          </a:p>
          <a:p>
            <a:pPr marL="914400" lvl="1" indent="-457200">
              <a:lnSpc>
                <a:spcPct val="90000"/>
              </a:lnSpc>
              <a:buFont typeface="+mj-lt"/>
              <a:buAutoNum type="arabicPeriod"/>
            </a:pPr>
            <a:r>
              <a:rPr lang="da-DK" sz="1900" dirty="0">
                <a:latin typeface="Amasis MT Pro Medium" panose="02040604050005020304" pitchFamily="18" charset="0"/>
              </a:rPr>
              <a:t>Der ved eksplosioner og brande er risiko for skader på personer. Det kan være ansatte i virksomheden, ansatte fra andre virksomheder der arbejder i områderne samt personer der tilfældigt og uheldigvis opholder sig nær et ulykkesområde.</a:t>
            </a:r>
          </a:p>
          <a:p>
            <a:pPr marL="914400" lvl="1" indent="-457200">
              <a:lnSpc>
                <a:spcPct val="90000"/>
              </a:lnSpc>
              <a:buFont typeface="+mj-lt"/>
              <a:buAutoNum type="arabicPeriod"/>
            </a:pPr>
            <a:r>
              <a:rPr lang="da-DK" sz="1900" dirty="0">
                <a:latin typeface="Amasis MT Pro Medium" panose="02040604050005020304" pitchFamily="18" charset="0"/>
              </a:rPr>
              <a:t>Der ved uheld (eksplosioner/brande) er risiko for store økonomiske tab. Bygninger og produktionsanlæg kan ødelægges og tabet kan mindske eller umuliggøre indtjening.</a:t>
            </a:r>
          </a:p>
        </p:txBody>
      </p:sp>
      <p:sp>
        <p:nvSpPr>
          <p:cNvPr id="49" name="Rectangle 27">
            <a:extLst>
              <a:ext uri="{FF2B5EF4-FFF2-40B4-BE49-F238E27FC236}">
                <a16:creationId xmlns:a16="http://schemas.microsoft.com/office/drawing/2014/main" id="{2E000235-D5DF-4D2F-AECA-3814821B5C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1" name="Rectangle 28">
            <a:extLst>
              <a:ext uri="{FF2B5EF4-FFF2-40B4-BE49-F238E27FC236}">
                <a16:creationId xmlns:a16="http://schemas.microsoft.com/office/drawing/2014/main" id="{D7CE0E87-2C2C-4907-BBE3-D24D86C42A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3" name="Rectangle 29">
            <a:extLst>
              <a:ext uri="{FF2B5EF4-FFF2-40B4-BE49-F238E27FC236}">
                <a16:creationId xmlns:a16="http://schemas.microsoft.com/office/drawing/2014/main" id="{8FF0BC47-4F6D-4430-8C11-E1566CBF63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5" name="Isosceles Triangle 54">
            <a:extLst>
              <a:ext uri="{FF2B5EF4-FFF2-40B4-BE49-F238E27FC236}">
                <a16:creationId xmlns:a16="http://schemas.microsoft.com/office/drawing/2014/main" id="{5B73C5C4-3778-4E76-9467-8B46C9F91F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6" name="Video 5">
            <a:hlinkClick r:id="" action="ppaction://media"/>
            <a:extLst>
              <a:ext uri="{FF2B5EF4-FFF2-40B4-BE49-F238E27FC236}">
                <a16:creationId xmlns:a16="http://schemas.microsoft.com/office/drawing/2014/main" id="{2E70926F-6332-93F1-180D-3AF38FB15C5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1891885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8426"/>
    </mc:Choice>
    <mc:Fallback>
      <p:transition spd="slow" advTm="1084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3720BD-18E6-C405-3744-5CC07B311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0" i="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Vurderingen af farer og risici</a:t>
            </a:r>
            <a:endParaRPr lang="da-DK" dirty="0">
              <a:solidFill>
                <a:schemeClr val="tx1"/>
              </a:solidFill>
              <a:latin typeface="Amasis MT Pro Medium" panose="02040604050005020304" pitchFamily="18" charset="0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88124A3-84A5-9030-4F43-F5A504D2C5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95450"/>
            <a:ext cx="8596668" cy="4732336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da-DK" sz="2000" dirty="0">
                <a:solidFill>
                  <a:srgbClr val="1D2125"/>
                </a:solidFill>
                <a:latin typeface="Amasis MT Pro Medium" panose="02040604050005020304" pitchFamily="18" charset="0"/>
              </a:rPr>
              <a:t>Virksomhedens produktionsområder, produktionsprocesser samt lager- og håndteringsforhold med videre skal undersøges og vurderes.</a:t>
            </a:r>
          </a:p>
          <a:p>
            <a:r>
              <a:rPr lang="da-DK" b="1" dirty="0">
                <a:solidFill>
                  <a:srgbClr val="1D2125"/>
                </a:solidFill>
                <a:latin typeface="Amasis MT Pro Light" panose="02040304050005020304" pitchFamily="18" charset="0"/>
              </a:rPr>
              <a:t>Kan der opstå eksplosiv atmosfære på virksomheden.</a:t>
            </a:r>
          </a:p>
          <a:p>
            <a:r>
              <a:rPr lang="da-DK" b="1" dirty="0">
                <a:solidFill>
                  <a:srgbClr val="1D2125"/>
                </a:solidFill>
                <a:latin typeface="Amasis MT Pro Light" panose="02040304050005020304" pitchFamily="18" charset="0"/>
              </a:rPr>
              <a:t>Selv små mængder kan udgøre en fare. En mængde på 10 liter eksplosionsfarlig atmosfære er farlig og udgør en risiko, også i større lokaler.</a:t>
            </a:r>
          </a:p>
          <a:p>
            <a:r>
              <a:rPr lang="da-DK" b="1" dirty="0">
                <a:solidFill>
                  <a:srgbClr val="1D2125"/>
                </a:solidFill>
                <a:latin typeface="Amasis MT Pro Light" panose="02040304050005020304" pitchFamily="18" charset="0"/>
              </a:rPr>
              <a:t>Det skal vurderes om en eventuel eksplosion kan udgøre en fare.</a:t>
            </a:r>
          </a:p>
          <a:p>
            <a:endParaRPr lang="da-DK" b="1" dirty="0">
              <a:solidFill>
                <a:srgbClr val="1D2125"/>
              </a:solidFill>
              <a:latin typeface="Amasis MT Pro Light" panose="02040304050005020304" pitchFamily="18" charset="0"/>
            </a:endParaRPr>
          </a:p>
          <a:p>
            <a:r>
              <a:rPr lang="da-DK" b="1" dirty="0">
                <a:solidFill>
                  <a:srgbClr val="1D2125"/>
                </a:solidFill>
                <a:latin typeface="Amasis MT Pro Light" panose="02040304050005020304" pitchFamily="18" charset="0"/>
              </a:rPr>
              <a:t>Det er virksomhedsejerens ansvar at der er styr på tingene.</a:t>
            </a:r>
            <a:br>
              <a:rPr lang="da-DK" b="1" dirty="0">
                <a:solidFill>
                  <a:srgbClr val="1D2125"/>
                </a:solidFill>
                <a:latin typeface="Amasis MT Pro Light" panose="02040304050005020304" pitchFamily="18" charset="0"/>
              </a:rPr>
            </a:br>
            <a:endParaRPr lang="da-DK" b="1" dirty="0">
              <a:solidFill>
                <a:srgbClr val="1D2125"/>
              </a:solidFill>
              <a:latin typeface="Amasis MT Pro Light" panose="02040304050005020304" pitchFamily="18" charset="0"/>
            </a:endParaRPr>
          </a:p>
          <a:p>
            <a:pPr marL="0" indent="0" algn="l">
              <a:buNone/>
            </a:pPr>
            <a:r>
              <a:rPr lang="da-DK" sz="2000" dirty="0">
                <a:solidFill>
                  <a:srgbClr val="1D2125"/>
                </a:solidFill>
                <a:latin typeface="Amasis MT Pro Medium" panose="02040604050005020304" pitchFamily="18" charset="0"/>
              </a:rPr>
              <a:t>BFA-I</a:t>
            </a:r>
            <a:r>
              <a:rPr lang="da-DK" dirty="0">
                <a:solidFill>
                  <a:srgbClr val="1D2125"/>
                </a:solidFill>
                <a:latin typeface="Amasis MT Pro Medium" panose="02040604050005020304" pitchFamily="18" charset="0"/>
              </a:rPr>
              <a:t> </a:t>
            </a:r>
            <a:r>
              <a:rPr lang="da-DK" sz="1400" b="0" i="0" dirty="0">
                <a:solidFill>
                  <a:srgbClr val="040C28"/>
                </a:solidFill>
                <a:effectLst/>
                <a:latin typeface="Google Sans"/>
              </a:rPr>
              <a:t>(Branchefællesskabet for arbejdsmiljø i industrien</a:t>
            </a:r>
            <a:r>
              <a:rPr lang="da-DK" sz="1400" dirty="0">
                <a:solidFill>
                  <a:srgbClr val="4D5156"/>
                </a:solidFill>
                <a:latin typeface="Google Sans"/>
              </a:rPr>
              <a:t>) har udgivet en vejledning som kan hjælpe.</a:t>
            </a:r>
            <a:endParaRPr lang="da-DK" sz="1400" dirty="0">
              <a:solidFill>
                <a:srgbClr val="1D2125"/>
              </a:solidFill>
              <a:latin typeface="Amasis MT Pro Medium" panose="02040604050005020304" pitchFamily="18" charset="0"/>
            </a:endParaRPr>
          </a:p>
          <a:p>
            <a:pPr>
              <a:lnSpc>
                <a:spcPts val="2400"/>
              </a:lnSpc>
            </a:pPr>
            <a:r>
              <a:rPr lang="da-DK" sz="1800" b="1" dirty="0">
                <a:solidFill>
                  <a:srgbClr val="1D2125"/>
                </a:solidFill>
                <a:latin typeface="Amasis MT Pro Light" panose="02040304050005020304" pitchFamily="18" charset="0"/>
              </a:rPr>
              <a:t>Vejledningen indeholder de vigtigste regler og forklaringer til forholdene omkring eksplosionsfare.</a:t>
            </a:r>
          </a:p>
          <a:p>
            <a:endParaRPr lang="da-DK" b="1" dirty="0">
              <a:solidFill>
                <a:srgbClr val="1D2125"/>
              </a:solidFill>
              <a:latin typeface="Amasis MT Pro Light" panose="02040304050005020304" pitchFamily="18" charset="0"/>
            </a:endParaRPr>
          </a:p>
        </p:txBody>
      </p:sp>
      <p:pic>
        <p:nvPicPr>
          <p:cNvPr id="10" name="Video 9">
            <a:hlinkClick r:id="" action="ppaction://media"/>
            <a:extLst>
              <a:ext uri="{FF2B5EF4-FFF2-40B4-BE49-F238E27FC236}">
                <a16:creationId xmlns:a16="http://schemas.microsoft.com/office/drawing/2014/main" id="{198A69AB-FA22-0F9F-B220-F12A0018FE2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4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1659183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1357"/>
    </mc:Choice>
    <mc:Fallback>
      <p:transition spd="slow" advTm="813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3720BD-18E6-C405-3744-5CC07B311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0" i="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Vurderingen af farer og risici  </a:t>
            </a:r>
            <a:r>
              <a:rPr lang="da-DK" sz="2000" b="0" i="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fortsat</a:t>
            </a:r>
            <a:endParaRPr lang="da-DK" dirty="0">
              <a:solidFill>
                <a:schemeClr val="tx1"/>
              </a:solidFill>
              <a:latin typeface="Amasis MT Pro Medium" panose="02040604050005020304" pitchFamily="18" charset="0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88124A3-84A5-9030-4F43-F5A504D2C5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2925" y="1704976"/>
            <a:ext cx="8731077" cy="4648200"/>
          </a:xfrm>
        </p:spPr>
        <p:txBody>
          <a:bodyPr>
            <a:normAutofit/>
          </a:bodyPr>
          <a:lstStyle/>
          <a:p>
            <a:pPr>
              <a:lnSpc>
                <a:spcPts val="2400"/>
              </a:lnSpc>
            </a:pPr>
            <a:r>
              <a:rPr lang="da-DK" sz="2000" dirty="0">
                <a:solidFill>
                  <a:srgbClr val="1D2125"/>
                </a:solidFill>
                <a:latin typeface="Amasis MT Pro Medium" panose="02040604050005020304" pitchFamily="18" charset="0"/>
              </a:rPr>
              <a:t>BFA-I </a:t>
            </a:r>
            <a:r>
              <a:rPr lang="da-DK" b="1" dirty="0">
                <a:solidFill>
                  <a:srgbClr val="1D2125"/>
                </a:solidFill>
                <a:latin typeface="Amasis MT Pro Light" panose="02040304050005020304" pitchFamily="18" charset="0"/>
              </a:rPr>
              <a:t>Vejledningen indeholder også en tjekliste til ATEX kortlægning.</a:t>
            </a:r>
          </a:p>
          <a:p>
            <a:pPr lvl="1">
              <a:lnSpc>
                <a:spcPts val="2500"/>
              </a:lnSpc>
              <a:buFont typeface="Wingdings" panose="05000000000000000000" pitchFamily="2" charset="2"/>
              <a:buChar char="§"/>
            </a:pPr>
            <a:r>
              <a:rPr lang="da-DK" sz="1800" b="1" dirty="0">
                <a:solidFill>
                  <a:srgbClr val="1D2125"/>
                </a:solidFill>
                <a:latin typeface="Amasis MT Pro Light" panose="02040304050005020304" pitchFamily="18" charset="0"/>
              </a:rPr>
              <a:t>Hvis der skal svares ja til bare et af spørgsmålene i tjeklisten, så skal der sandsynligvis </a:t>
            </a:r>
            <a:r>
              <a:rPr lang="da-DK" sz="1800" b="1" dirty="0">
                <a:latin typeface="Amasis MT Pro Light" panose="02040304050005020304" pitchFamily="18" charset="0"/>
              </a:rPr>
              <a:t>udarbejdes et eksplosionssikringsdokument</a:t>
            </a:r>
            <a:r>
              <a:rPr lang="da-DK" sz="1800" b="1" dirty="0">
                <a:solidFill>
                  <a:srgbClr val="1D2125"/>
                </a:solidFill>
                <a:latin typeface="Amasis MT Pro Light" panose="02040304050005020304" pitchFamily="18" charset="0"/>
              </a:rPr>
              <a:t>.</a:t>
            </a:r>
            <a:br>
              <a:rPr lang="da-DK" sz="1800" b="1" dirty="0">
                <a:solidFill>
                  <a:srgbClr val="1D2125"/>
                </a:solidFill>
                <a:latin typeface="Amasis MT Pro Light" panose="02040304050005020304" pitchFamily="18" charset="0"/>
              </a:rPr>
            </a:br>
            <a:r>
              <a:rPr lang="da-DK" sz="1800" b="1" dirty="0">
                <a:solidFill>
                  <a:srgbClr val="1D2125"/>
                </a:solidFill>
                <a:latin typeface="Amasis MT Pro Light" panose="02040304050005020304" pitchFamily="18" charset="0"/>
              </a:rPr>
              <a:t>I</a:t>
            </a:r>
            <a:r>
              <a:rPr lang="da-DK" sz="1800" b="1" dirty="0">
                <a:latin typeface="Amasis MT Pro Light" panose="02040304050005020304" pitchFamily="18" charset="0"/>
              </a:rPr>
              <a:t> Danmark også kendt som ”Udvidet APV (arbejdspladsvurdering)” eller ATEX-APV</a:t>
            </a:r>
          </a:p>
          <a:p>
            <a:pPr lvl="1">
              <a:lnSpc>
                <a:spcPts val="2500"/>
              </a:lnSpc>
              <a:buFont typeface="Wingdings" panose="05000000000000000000" pitchFamily="2" charset="2"/>
              <a:buChar char="§"/>
            </a:pPr>
            <a:r>
              <a:rPr lang="da-DK" sz="1800" b="1" dirty="0" err="1">
                <a:solidFill>
                  <a:srgbClr val="1D2125"/>
                </a:solidFill>
                <a:latin typeface="Amasis MT Pro Light" panose="02040304050005020304" pitchFamily="18" charset="0"/>
              </a:rPr>
              <a:t>ATEX-APV’en</a:t>
            </a:r>
            <a:r>
              <a:rPr lang="da-DK" sz="1800" b="1" dirty="0">
                <a:solidFill>
                  <a:srgbClr val="1D2125"/>
                </a:solidFill>
                <a:latin typeface="Amasis MT Pro Light" panose="02040304050005020304" pitchFamily="18" charset="0"/>
              </a:rPr>
              <a:t> er en risikovurdering af eksplosionsfaren på virksomheden</a:t>
            </a:r>
          </a:p>
          <a:p>
            <a:pPr lvl="1">
              <a:lnSpc>
                <a:spcPts val="2500"/>
              </a:lnSpc>
              <a:buFont typeface="Wingdings" panose="05000000000000000000" pitchFamily="2" charset="2"/>
              <a:buChar char="§"/>
            </a:pPr>
            <a:r>
              <a:rPr lang="da-DK" sz="1800" b="1" dirty="0">
                <a:solidFill>
                  <a:srgbClr val="1D2125"/>
                </a:solidFill>
                <a:latin typeface="Amasis MT Pro Light" panose="02040304050005020304" pitchFamily="18" charset="0"/>
              </a:rPr>
              <a:t>Alle virksomheder er som udgangspunkt omfattet af ATEX-reglerne og skal derfor vurdere om der er eksplosionsrisiko på virksomheden.</a:t>
            </a:r>
            <a:br>
              <a:rPr lang="da-DK" sz="1800" b="1" dirty="0">
                <a:solidFill>
                  <a:srgbClr val="1D2125"/>
                </a:solidFill>
                <a:latin typeface="Amasis MT Pro Light" panose="02040304050005020304" pitchFamily="18" charset="0"/>
              </a:rPr>
            </a:br>
            <a:r>
              <a:rPr lang="da-DK" sz="1800" b="1" dirty="0">
                <a:solidFill>
                  <a:srgbClr val="1D2125"/>
                </a:solidFill>
                <a:latin typeface="Amasis MT Pro Light" panose="02040304050005020304" pitchFamily="18" charset="0"/>
              </a:rPr>
              <a:t>Vurdering kan ende med at virksomheden ligger under ”bagatelgrænsen” og at der derfor ikke skal udarbejdes en komplet ATEX-APV</a:t>
            </a:r>
          </a:p>
          <a:p>
            <a:pPr lvl="1">
              <a:lnSpc>
                <a:spcPts val="2500"/>
              </a:lnSpc>
              <a:buFont typeface="Wingdings" panose="05000000000000000000" pitchFamily="2" charset="2"/>
              <a:buChar char="§"/>
            </a:pPr>
            <a:r>
              <a:rPr lang="da-DK" sz="1800" b="1" dirty="0">
                <a:solidFill>
                  <a:srgbClr val="1D2125"/>
                </a:solidFill>
                <a:latin typeface="Amasis MT Pro Light" panose="02040304050005020304" pitchFamily="18" charset="0"/>
              </a:rPr>
              <a:t>Er virksomheden i tvivl, om nogle af spørgsmålene i tjeklisten må en ekspert tilkaldes for at hjælpe virksomheden.</a:t>
            </a:r>
          </a:p>
          <a:p>
            <a:endParaRPr lang="da-DK" b="1" dirty="0">
              <a:solidFill>
                <a:srgbClr val="1D2125"/>
              </a:solidFill>
              <a:latin typeface="Amasis MT Pro Light" panose="02040304050005020304" pitchFamily="18" charset="0"/>
            </a:endParaRPr>
          </a:p>
        </p:txBody>
      </p:sp>
      <p:pic>
        <p:nvPicPr>
          <p:cNvPr id="10" name="Video 9">
            <a:hlinkClick r:id="" action="ppaction://media"/>
            <a:extLst>
              <a:ext uri="{FF2B5EF4-FFF2-40B4-BE49-F238E27FC236}">
                <a16:creationId xmlns:a16="http://schemas.microsoft.com/office/drawing/2014/main" id="{4E232E43-CD62-5675-4F1E-4B79A770BA1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4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2246586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0268"/>
    </mc:Choice>
    <mc:Fallback>
      <p:transition spd="slow" advTm="802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3720BD-18E6-C405-3744-5CC07B311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3555" y="1871345"/>
            <a:ext cx="3183556" cy="1320800"/>
          </a:xfr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da-DK" b="0" i="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Tjekliste til</a:t>
            </a:r>
            <a:br>
              <a:rPr lang="da-DK" b="0" i="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</a:br>
            <a:r>
              <a:rPr lang="da-DK" b="0" i="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ATEX kortlægning</a:t>
            </a:r>
            <a:endParaRPr lang="da-DK" dirty="0">
              <a:solidFill>
                <a:schemeClr val="tx1"/>
              </a:solidFill>
              <a:latin typeface="Amasis MT Pro Medium" panose="02040604050005020304" pitchFamily="18" charset="0"/>
            </a:endParaRP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048938F9-4E93-07BD-AF83-0A4625321F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19" y="62161"/>
            <a:ext cx="6513123" cy="6714559"/>
          </a:xfrm>
          <a:prstGeom prst="rect">
            <a:avLst/>
          </a:prstGeom>
        </p:spPr>
      </p:pic>
      <p:pic>
        <p:nvPicPr>
          <p:cNvPr id="10" name="Video 9">
            <a:hlinkClick r:id="" action="ppaction://media"/>
            <a:extLst>
              <a:ext uri="{FF2B5EF4-FFF2-40B4-BE49-F238E27FC236}">
                <a16:creationId xmlns:a16="http://schemas.microsoft.com/office/drawing/2014/main" id="{39350713-80FE-DD57-9904-92635D16C06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8168292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1259"/>
    </mc:Choice>
    <mc:Fallback>
      <p:transition spd="slow" advTm="512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3720BD-18E6-C405-3744-5CC07B311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60" y="856180"/>
            <a:ext cx="8392516" cy="1128068"/>
          </a:xfrm>
        </p:spPr>
        <p:txBody>
          <a:bodyPr anchor="ctr">
            <a:noAutofit/>
          </a:bodyPr>
          <a:lstStyle/>
          <a:p>
            <a:r>
              <a:rPr lang="da-DK" dirty="0">
                <a:solidFill>
                  <a:schemeClr val="tx1"/>
                </a:solidFill>
                <a:latin typeface="Amasis MT Pro Medium" panose="02040604050005020304" pitchFamily="18" charset="0"/>
              </a:rPr>
              <a:t>Styr på tingene – </a:t>
            </a:r>
            <a:br>
              <a:rPr lang="da-DK" dirty="0">
                <a:solidFill>
                  <a:schemeClr val="tx1"/>
                </a:solidFill>
                <a:latin typeface="Amasis MT Pro Medium" panose="02040604050005020304" pitchFamily="18" charset="0"/>
              </a:rPr>
            </a:br>
            <a:r>
              <a:rPr lang="da-DK" dirty="0">
                <a:solidFill>
                  <a:schemeClr val="tx1"/>
                </a:solidFill>
                <a:latin typeface="Amasis MT Pro Medium" panose="02040604050005020304" pitchFamily="18" charset="0"/>
              </a:rPr>
              <a:t>Det er virksomhedsejerens ansvar.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88124A3-84A5-9030-4F43-F5A504D2C5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718" y="1473201"/>
            <a:ext cx="9112081" cy="4836890"/>
          </a:xfrm>
        </p:spPr>
        <p:txBody>
          <a:bodyPr anchor="ctr">
            <a:normAutofit/>
          </a:bodyPr>
          <a:lstStyle/>
          <a:p>
            <a:pPr>
              <a:lnSpc>
                <a:spcPct val="150000"/>
              </a:lnSpc>
            </a:pPr>
            <a:endParaRPr lang="da-DK" dirty="0">
              <a:latin typeface="Amasis MT Pro Medium" panose="02040604050005020304" pitchFamily="18" charset="0"/>
            </a:endParaRPr>
          </a:p>
          <a:p>
            <a:pPr>
              <a:lnSpc>
                <a:spcPct val="150000"/>
              </a:lnSpc>
            </a:pPr>
            <a:r>
              <a:rPr lang="da-DK" dirty="0">
                <a:latin typeface="Amasis MT Pro Medium" panose="02040604050005020304" pitchFamily="18" charset="0"/>
              </a:rPr>
              <a:t>Fare skal identificeres og risici skal vurderes</a:t>
            </a:r>
          </a:p>
          <a:p>
            <a:pPr marL="0" indent="0">
              <a:lnSpc>
                <a:spcPct val="150000"/>
              </a:lnSpc>
              <a:buNone/>
            </a:pPr>
            <a:br>
              <a:rPr lang="da-DK" dirty="0">
                <a:latin typeface="Amasis MT Pro Medium" panose="02040604050005020304" pitchFamily="18" charset="0"/>
              </a:rPr>
            </a:br>
            <a:r>
              <a:rPr lang="da-DK" sz="1400" b="1" i="1" dirty="0">
                <a:latin typeface="Amasis MT Pro Medium" panose="02040604050005020304" pitchFamily="18" charset="0"/>
              </a:rPr>
              <a:t>Eksempler på skiltning ved</a:t>
            </a:r>
            <a:br>
              <a:rPr lang="da-DK" sz="1400" b="1" i="1" dirty="0">
                <a:latin typeface="Amasis MT Pro Medium" panose="02040604050005020304" pitchFamily="18" charset="0"/>
              </a:rPr>
            </a:br>
            <a:r>
              <a:rPr lang="da-DK" sz="1400" b="1" i="1" dirty="0">
                <a:latin typeface="Amasis MT Pro Medium" panose="02040604050005020304" pitchFamily="18" charset="0"/>
              </a:rPr>
              <a:t>adgangsveje og på selve området </a:t>
            </a:r>
            <a:br>
              <a:rPr lang="da-DK" sz="1400" b="1" i="1" dirty="0">
                <a:latin typeface="Amasis MT Pro Medium" panose="02040604050005020304" pitchFamily="18" charset="0"/>
              </a:rPr>
            </a:br>
            <a:br>
              <a:rPr lang="da-DK" sz="1400" b="1" i="1" dirty="0">
                <a:latin typeface="Amasis MT Pro Medium" panose="02040604050005020304" pitchFamily="18" charset="0"/>
              </a:rPr>
            </a:br>
            <a:br>
              <a:rPr lang="da-DK" sz="1400" b="1" i="1" dirty="0">
                <a:latin typeface="Amasis MT Pro Medium" panose="02040604050005020304" pitchFamily="18" charset="0"/>
              </a:rPr>
            </a:br>
            <a:endParaRPr lang="da-DK" sz="1400" b="1" i="1" dirty="0">
              <a:latin typeface="Amasis MT Pro Medium" panose="02040604050005020304" pitchFamily="18" charset="0"/>
            </a:endParaRPr>
          </a:p>
          <a:p>
            <a:pPr>
              <a:lnSpc>
                <a:spcPct val="150000"/>
              </a:lnSpc>
            </a:pPr>
            <a:r>
              <a:rPr lang="da-DK" dirty="0">
                <a:latin typeface="Amasis MT Pro Medium" panose="02040604050005020304" pitchFamily="18" charset="0"/>
              </a:rPr>
              <a:t>Det skal sikres at der er fastlagt de nødvendige og særlige regler og procedurer for et sikkert arbejdsmiljø for de medarbejdere (egne og eksterne) der kan være i fare ved, eller øge risikoen for, en eksplosioner.</a:t>
            </a:r>
          </a:p>
        </p:txBody>
      </p:sp>
      <p:pic>
        <p:nvPicPr>
          <p:cNvPr id="3074" name="Picture 2" descr="Adgang forbudt for uvedkommende forbudsskilt - Plast - 297 x 210 mm">
            <a:extLst>
              <a:ext uri="{FF2B5EF4-FFF2-40B4-BE49-F238E27FC236}">
                <a16:creationId xmlns:a16="http://schemas.microsoft.com/office/drawing/2014/main" id="{C77F74BB-3214-27C3-BA75-A1D2C43D59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2174" y="2730628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Rygning og Åben Ild Forbudt - Køb forbudsskilte online">
            <a:extLst>
              <a:ext uri="{FF2B5EF4-FFF2-40B4-BE49-F238E27FC236}">
                <a16:creationId xmlns:a16="http://schemas.microsoft.com/office/drawing/2014/main" id="{0A3E5A2D-AFB7-356E-4275-1D112D1958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8318" y="2730627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Kør langsomt max 20 km Skilt - E-skilte">
            <a:extLst>
              <a:ext uri="{FF2B5EF4-FFF2-40B4-BE49-F238E27FC236}">
                <a16:creationId xmlns:a16="http://schemas.microsoft.com/office/drawing/2014/main" id="{9591BD37-CBBE-CE45-9DA0-1D4A8A4719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1443" y="2730626"/>
            <a:ext cx="1737816" cy="2044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Video 8">
            <a:hlinkClick r:id="" action="ppaction://media"/>
            <a:extLst>
              <a:ext uri="{FF2B5EF4-FFF2-40B4-BE49-F238E27FC236}">
                <a16:creationId xmlns:a16="http://schemas.microsoft.com/office/drawing/2014/main" id="{6120727A-8F6E-9596-26AD-27A3C5F3455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7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0236427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4689"/>
    </mc:Choice>
    <mc:Fallback>
      <p:transition spd="slow" advTm="546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3720BD-18E6-C405-3744-5CC07B311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60" y="856180"/>
            <a:ext cx="8392516" cy="1128068"/>
          </a:xfrm>
        </p:spPr>
        <p:txBody>
          <a:bodyPr anchor="ctr">
            <a:noAutofit/>
          </a:bodyPr>
          <a:lstStyle/>
          <a:p>
            <a:r>
              <a:rPr lang="da-DK" dirty="0">
                <a:solidFill>
                  <a:schemeClr val="tx1"/>
                </a:solidFill>
                <a:latin typeface="Amasis MT Pro Medium" panose="02040604050005020304" pitchFamily="18" charset="0"/>
              </a:rPr>
              <a:t>Styr på tingene – </a:t>
            </a:r>
            <a:br>
              <a:rPr lang="da-DK" dirty="0">
                <a:solidFill>
                  <a:schemeClr val="tx1"/>
                </a:solidFill>
                <a:latin typeface="Amasis MT Pro Medium" panose="02040604050005020304" pitchFamily="18" charset="0"/>
              </a:rPr>
            </a:br>
            <a:r>
              <a:rPr lang="da-DK" dirty="0">
                <a:solidFill>
                  <a:schemeClr val="tx1"/>
                </a:solidFill>
                <a:latin typeface="Amasis MT Pro Medium" panose="02040604050005020304" pitchFamily="18" charset="0"/>
              </a:rPr>
              <a:t>Det er virksomhedsejerens ansvar.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88124A3-84A5-9030-4F43-F5A504D2C5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278" y="2163715"/>
            <a:ext cx="9488002" cy="253057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da-DK" sz="1400" dirty="0">
              <a:latin typeface="-apple-system"/>
            </a:endParaRPr>
          </a:p>
          <a:p>
            <a:r>
              <a:rPr lang="da-DK" b="1" dirty="0">
                <a:latin typeface="Amasis MT Pro Light" panose="02040304050005020304" pitchFamily="18" charset="0"/>
              </a:rPr>
              <a:t>I forhold til risikovurderingen, sørge for passende overvågning når arbejdstagere opholder sig i risikoområder.</a:t>
            </a:r>
          </a:p>
          <a:p>
            <a:r>
              <a:rPr lang="da-DK" b="1" dirty="0">
                <a:latin typeface="Amasis MT Pro Light" panose="02040304050005020304" pitchFamily="18" charset="0"/>
              </a:rPr>
              <a:t>Fastsætte og sikre at der foregår den nødvendige koordinering samt at regler og procedurer er kendte og overholdes. Dette gælder såvel egne medarbejdere som udefra kommende personer.</a:t>
            </a:r>
          </a:p>
          <a:p>
            <a:r>
              <a:rPr lang="da-DK" b="1" dirty="0">
                <a:latin typeface="Amasis MT Pro Light" panose="02040304050005020304" pitchFamily="18" charset="0"/>
              </a:rPr>
              <a:t>Der skal udarbejdes et eksplosionssikringsdokument.  Dette vil i Danmark være kendt under navne ”Udvidet arbejdspladsvurdering” eller ATEX-APV (APV=Arbejdspladsvurdering)</a:t>
            </a:r>
          </a:p>
          <a:p>
            <a:endParaRPr lang="da-DK" sz="1400" dirty="0">
              <a:latin typeface="-apple-system"/>
            </a:endParaRPr>
          </a:p>
        </p:txBody>
      </p:sp>
      <p:pic>
        <p:nvPicPr>
          <p:cNvPr id="2050" name="Picture 2" descr="Fodværn Påbudt - Bestil dine påbudsskilte i dag!">
            <a:extLst>
              <a:ext uri="{FF2B5EF4-FFF2-40B4-BE49-F238E27FC236}">
                <a16:creationId xmlns:a16="http://schemas.microsoft.com/office/drawing/2014/main" id="{7E579354-1014-D5DE-23BE-E81A0AE7DB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2358" y="4623070"/>
            <a:ext cx="2234930" cy="2234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Øjenværn påbudt | 881063820 | AO.dk">
            <a:extLst>
              <a:ext uri="{FF2B5EF4-FFF2-40B4-BE49-F238E27FC236}">
                <a16:creationId xmlns:a16="http://schemas.microsoft.com/office/drawing/2014/main" id="{4F7ACF34-84E8-C06D-352C-E4D2E592D6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239" y="4673965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Villumsign ApS">
            <a:extLst>
              <a:ext uri="{FF2B5EF4-FFF2-40B4-BE49-F238E27FC236}">
                <a16:creationId xmlns:a16="http://schemas.microsoft.com/office/drawing/2014/main" id="{4EA3F9D0-2F00-C7F9-BCB0-25E8DCF4F2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8678" y="4657796"/>
            <a:ext cx="1505562" cy="2127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Video 8">
            <a:hlinkClick r:id="" action="ppaction://media"/>
            <a:extLst>
              <a:ext uri="{FF2B5EF4-FFF2-40B4-BE49-F238E27FC236}">
                <a16:creationId xmlns:a16="http://schemas.microsoft.com/office/drawing/2014/main" id="{AABB4198-1CF9-8515-5F87-4B9A535D6E1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7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3382357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8534"/>
    </mc:Choice>
    <mc:Fallback>
      <p:transition spd="slow" advTm="8853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3720BD-18E6-C405-3744-5CC07B311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60" y="475258"/>
            <a:ext cx="8392516" cy="1128068"/>
          </a:xfrm>
        </p:spPr>
        <p:txBody>
          <a:bodyPr anchor="ctr">
            <a:noAutofit/>
          </a:bodyPr>
          <a:lstStyle/>
          <a:p>
            <a:r>
              <a:rPr lang="da-DK" dirty="0">
                <a:solidFill>
                  <a:schemeClr val="tx1"/>
                </a:solidFill>
                <a:latin typeface="Amasis MT Pro Medium" panose="02040604050005020304" pitchFamily="18" charset="0"/>
              </a:rPr>
              <a:t>Når virksomheden er omfattet.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88124A3-84A5-9030-4F43-F5A504D2C5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343025"/>
            <a:ext cx="9696562" cy="5514975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da-DK" sz="1400" dirty="0">
              <a:latin typeface="-apple-system"/>
            </a:endParaRPr>
          </a:p>
          <a:p>
            <a:r>
              <a:rPr lang="da-DK" b="1" dirty="0">
                <a:latin typeface="Amasis MT Pro Medium" panose="02040604050005020304" pitchFamily="18" charset="0"/>
              </a:rPr>
              <a:t>Skal ATEX-direktivet 1999/92/EF overholdes og indarbejdes i virksomheden.</a:t>
            </a:r>
          </a:p>
          <a:p>
            <a:r>
              <a:rPr lang="da-DK" b="1" dirty="0">
                <a:latin typeface="Amasis MT Pro Medium" panose="02040604050005020304" pitchFamily="18" charset="0"/>
              </a:rPr>
              <a:t>Det betyder at der skal: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da-DK" sz="1800" b="1" dirty="0">
                <a:latin typeface="Amasis MT Pro Light" panose="02040304050005020304" pitchFamily="18" charset="0"/>
              </a:rPr>
              <a:t>Laves og opbevares en udvidet arbejdspladsvurdering for virksomheden.  </a:t>
            </a:r>
            <a:br>
              <a:rPr lang="da-DK" sz="1800" b="1" dirty="0">
                <a:latin typeface="Amasis MT Pro Light" panose="02040304050005020304" pitchFamily="18" charset="0"/>
              </a:rPr>
            </a:br>
            <a:r>
              <a:rPr lang="da-DK" sz="1800" b="1" dirty="0">
                <a:latin typeface="Amasis MT Pro Light" panose="02040304050005020304" pitchFamily="18" charset="0"/>
              </a:rPr>
              <a:t>Den skal indeholde instrukser for arbejde, regler for håndtering og</a:t>
            </a:r>
            <a:br>
              <a:rPr lang="da-DK" sz="1800" b="1" dirty="0">
                <a:latin typeface="Amasis MT Pro Light" panose="02040304050005020304" pitchFamily="18" charset="0"/>
              </a:rPr>
            </a:br>
            <a:r>
              <a:rPr lang="da-DK" sz="1800" b="1" dirty="0">
                <a:latin typeface="Amasis MT Pro Light" panose="02040304050005020304" pitchFamily="18" charset="0"/>
              </a:rPr>
              <a:t>opbevaring, zoneklassifikationsplaner m.v.</a:t>
            </a:r>
            <a:br>
              <a:rPr lang="da-DK" sz="1800" b="1" dirty="0">
                <a:latin typeface="Amasis MT Pro Light" panose="02040304050005020304" pitchFamily="18" charset="0"/>
              </a:rPr>
            </a:br>
            <a:br>
              <a:rPr lang="da-DK" sz="1800" b="1" dirty="0">
                <a:latin typeface="Amasis MT Pro Light" panose="02040304050005020304" pitchFamily="18" charset="0"/>
              </a:rPr>
            </a:br>
            <a:r>
              <a:rPr lang="da-DK" b="1" i="1" dirty="0">
                <a:latin typeface="Amasis MT Pro Light" panose="02040304050005020304" pitchFamily="18" charset="0"/>
              </a:rPr>
              <a:t>		EX-trekanten anvendes ved skiltning af EX-områder</a:t>
            </a:r>
          </a:p>
          <a:p>
            <a:pPr marL="0" indent="0">
              <a:buNone/>
            </a:pPr>
            <a:endParaRPr lang="da-DK" b="1" dirty="0">
              <a:latin typeface="Amasis MT Pro Light" panose="02040304050005020304" pitchFamily="18" charset="0"/>
            </a:endParaRPr>
          </a:p>
          <a:p>
            <a:r>
              <a:rPr lang="da-DK" b="1" dirty="0">
                <a:latin typeface="Amasis MT Pro" panose="020B0604020202020204" pitchFamily="18" charset="0"/>
              </a:rPr>
              <a:t>Regler for: Udstyr, installationer og vedligeholdelse findes i ATEX-direktiv 2014/34/EU.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da-DK" sz="1800" b="1" dirty="0">
                <a:latin typeface="Amasis MT Pro Light" panose="02040304050005020304" pitchFamily="18" charset="0"/>
              </a:rPr>
              <a:t>Elektrisk og mekanisk udstyr skal være eksplosionsbeskyttet udført.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da-DK" sz="1800" b="1" dirty="0">
                <a:latin typeface="Amasis MT Pro Light" panose="02040304050005020304" pitchFamily="18" charset="0"/>
              </a:rPr>
              <a:t>Elektriske installationer skal udføres og vedligeholdes jf. direktivet</a:t>
            </a:r>
            <a:br>
              <a:rPr lang="da-DK" sz="1800" b="1" dirty="0">
                <a:latin typeface="Amasis MT Pro Light" panose="02040304050005020304" pitchFamily="18" charset="0"/>
              </a:rPr>
            </a:br>
            <a:br>
              <a:rPr lang="da-DK" b="1" dirty="0">
                <a:latin typeface="Amasis MT Pro Light" panose="02040304050005020304" pitchFamily="18" charset="0"/>
              </a:rPr>
            </a:br>
            <a:r>
              <a:rPr lang="da-DK" b="1" dirty="0">
                <a:latin typeface="Amasis MT Pro Light" panose="02040304050005020304" pitchFamily="18" charset="0"/>
              </a:rPr>
              <a:t>		</a:t>
            </a:r>
            <a:r>
              <a:rPr lang="da-DK" sz="1600" b="1" i="1" dirty="0">
                <a:latin typeface="Amasis MT Pro Light" panose="02040304050005020304" pitchFamily="18" charset="0"/>
              </a:rPr>
              <a:t>EX-sekskanten anvendes ved mærkning af udstyr og materiel</a:t>
            </a:r>
          </a:p>
          <a:p>
            <a:endParaRPr lang="da-DK" sz="1400" dirty="0">
              <a:latin typeface="-apple-system"/>
            </a:endParaRPr>
          </a:p>
        </p:txBody>
      </p:sp>
      <p:pic>
        <p:nvPicPr>
          <p:cNvPr id="4" name="Picture 2" descr="Arbejde i forbindelse med eksplosiv atmosfære - Arbejdstilsynet">
            <a:extLst>
              <a:ext uri="{FF2B5EF4-FFF2-40B4-BE49-F238E27FC236}">
                <a16:creationId xmlns:a16="http://schemas.microsoft.com/office/drawing/2014/main" id="{D31C5503-C9A4-E28B-B7AB-4197AAA525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4" r="5123"/>
          <a:stretch/>
        </p:blipFill>
        <p:spPr bwMode="auto">
          <a:xfrm>
            <a:off x="8148638" y="2236189"/>
            <a:ext cx="1533526" cy="1468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ubus-adsl.dk - Mærkning på eksplosionssikret udstyr">
            <a:extLst>
              <a:ext uri="{FF2B5EF4-FFF2-40B4-BE49-F238E27FC236}">
                <a16:creationId xmlns:a16="http://schemas.microsoft.com/office/drawing/2014/main" id="{B463A36E-F2F9-53ED-5D55-90E16F698D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8372" y="5026761"/>
            <a:ext cx="1698013" cy="1459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Video 8">
            <a:hlinkClick r:id="" action="ppaction://media"/>
            <a:extLst>
              <a:ext uri="{FF2B5EF4-FFF2-40B4-BE49-F238E27FC236}">
                <a16:creationId xmlns:a16="http://schemas.microsoft.com/office/drawing/2014/main" id="{A96B13B3-433F-11FA-81AD-681A07EED3A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3506644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4158"/>
    </mc:Choice>
    <mc:Fallback>
      <p:transition spd="slow" advTm="1041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4872</TotalTime>
  <Words>616</Words>
  <Application>Microsoft Office PowerPoint</Application>
  <PresentationFormat>Widescreen</PresentationFormat>
  <Paragraphs>42</Paragraphs>
  <Slides>7</Slides>
  <Notes>0</Notes>
  <HiddenSlides>0</HiddenSlides>
  <MMClips>7</MMClips>
  <ScaleCrop>false</ScaleCrop>
  <HeadingPairs>
    <vt:vector size="6" baseType="variant">
      <vt:variant>
        <vt:lpstr>Benyttede skrifttyper</vt:lpstr>
      </vt:variant>
      <vt:variant>
        <vt:i4>10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8" baseType="lpstr">
      <vt:lpstr>Amasis MT Pro</vt:lpstr>
      <vt:lpstr>Amasis MT Pro Black</vt:lpstr>
      <vt:lpstr>Amasis MT Pro Light</vt:lpstr>
      <vt:lpstr>Amasis MT Pro Medium</vt:lpstr>
      <vt:lpstr>-apple-system</vt:lpstr>
      <vt:lpstr>Arial</vt:lpstr>
      <vt:lpstr>Google Sans</vt:lpstr>
      <vt:lpstr>Trebuchet MS</vt:lpstr>
      <vt:lpstr>Wingdings</vt:lpstr>
      <vt:lpstr>Wingdings 3</vt:lpstr>
      <vt:lpstr>Facet</vt:lpstr>
      <vt:lpstr>Klassificering af eksplosionsfarlige områder</vt:lpstr>
      <vt:lpstr>Vurderingen af farer og risici</vt:lpstr>
      <vt:lpstr>Vurderingen af farer og risici  fortsat</vt:lpstr>
      <vt:lpstr>Tjekliste til ATEX kortlægning</vt:lpstr>
      <vt:lpstr>Styr på tingene –  Det er virksomhedsejerens ansvar.</vt:lpstr>
      <vt:lpstr>Styr på tingene –  Det er virksomhedsejerens ansvar.</vt:lpstr>
      <vt:lpstr>Når virksomheden er omfattet.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Martin Filt</dc:creator>
  <cp:lastModifiedBy>Martin Filt</cp:lastModifiedBy>
  <cp:revision>3</cp:revision>
  <dcterms:created xsi:type="dcterms:W3CDTF">2023-11-21T10:23:35Z</dcterms:created>
  <dcterms:modified xsi:type="dcterms:W3CDTF">2024-02-20T11:38:19Z</dcterms:modified>
</cp:coreProperties>
</file>