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81" r:id="rId24"/>
    <p:sldId id="282" r:id="rId25"/>
    <p:sldId id="284" r:id="rId26"/>
    <p:sldId id="283" r:id="rId2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6600"/>
    <a:srgbClr val="66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7F2DC-47B7-42F9-8168-B8795A62CD26}" type="datetimeFigureOut">
              <a:rPr lang="da-DK" smtClean="0"/>
              <a:t>08-02-2019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4AF5C-5105-45D6-BB46-92626811B04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2572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80" y="2266922"/>
            <a:ext cx="8182728" cy="102161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280" y="3288535"/>
            <a:ext cx="8182728" cy="1246667"/>
          </a:xfrm>
        </p:spPr>
        <p:txBody>
          <a:bodyPr/>
          <a:lstStyle>
            <a:lvl1pPr marL="0" indent="0" algn="ctr">
              <a:buNone/>
              <a:defRPr>
                <a:solidFill>
                  <a:srgbClr val="606B7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7BEEE3F-7ADE-4229-88E5-7770467AFE7D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474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owerpoint_bun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35CBAD-5AF6-4DF8-8329-66B4DE3B72D0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830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C2B3B89-D5B6-4854-8478-F1E174227B3B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013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2352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63286"/>
            <a:ext cx="4040188" cy="2309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62352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63285"/>
            <a:ext cx="4041775" cy="23093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C39968A-C149-4252-B43F-96832872B1B0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099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/>
          <p:cNvSpPr/>
          <p:nvPr/>
        </p:nvSpPr>
        <p:spPr>
          <a:xfrm>
            <a:off x="482600" y="1455738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5" name="Rounded Rectangle 9"/>
          <p:cNvSpPr/>
          <p:nvPr/>
        </p:nvSpPr>
        <p:spPr>
          <a:xfrm>
            <a:off x="6478588" y="1455738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6" name="Rounded Rectangle 10"/>
          <p:cNvSpPr/>
          <p:nvPr/>
        </p:nvSpPr>
        <p:spPr>
          <a:xfrm>
            <a:off x="482600" y="4310063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7" name="Rounded Rectangle 11"/>
          <p:cNvSpPr/>
          <p:nvPr/>
        </p:nvSpPr>
        <p:spPr>
          <a:xfrm>
            <a:off x="6478588" y="4310063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8" name="Rounded Rectangle 12"/>
          <p:cNvSpPr/>
          <p:nvPr/>
        </p:nvSpPr>
        <p:spPr>
          <a:xfrm>
            <a:off x="482600" y="1455738"/>
            <a:ext cx="8204200" cy="3851275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0" y="2828049"/>
            <a:ext cx="8204744" cy="994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4280" y="3585615"/>
            <a:ext cx="8182728" cy="124666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E940958-2976-4049-B9EF-F31A72D1178A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859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1643063" y="2806700"/>
            <a:ext cx="5905500" cy="1598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 dirty="0">
              <a:latin typeface="+mn-lt"/>
              <a:ea typeface="+mn-ea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18D10A0-158B-4000-A3EC-5D6DDF60AD98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271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000"/>
            <a:ext cx="3008313" cy="9670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20000"/>
            <a:ext cx="5111750" cy="3903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0001"/>
            <a:ext cx="3008313" cy="3903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7B77389-C427-448D-AAFE-B8CF45248C76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62123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80" y="730759"/>
            <a:ext cx="5486400" cy="283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4280" y="1491931"/>
            <a:ext cx="8200124" cy="38008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dirty="0" smtClean="0"/>
              <a:t>Klik på ikonet for at tilføje et billede</a:t>
            </a:r>
            <a:endParaRPr lang="da-DK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4280" y="1014128"/>
            <a:ext cx="5486400" cy="48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52EF8F-7586-4A3F-A54D-23E7E01195C1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99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E90F2-F48E-4B46-A189-C59B0EFAAAE4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1B372-3CC5-4B83-99A8-DB2C49775A69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095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82600" y="1619250"/>
            <a:ext cx="82042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2614613"/>
            <a:ext cx="820420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fld id="{8AB82623-5D3D-48DE-A89C-472DACCFDF49}" type="datetime1">
              <a:rPr lang="da-DK" smtClean="0"/>
              <a:t>08-02-2019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Calibri" charset="0"/>
              </a:defRPr>
            </a:lvl1pPr>
          </a:lstStyle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fld id="{A8D2FAD9-B98B-41B9-8841-7074D274660A}" type="slidenum">
              <a:rPr lang="da-DK" smtClean="0"/>
              <a:t>‹nr.›</a:t>
            </a:fld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200" kern="1200">
          <a:solidFill>
            <a:srgbClr val="606B7A"/>
          </a:solidFill>
          <a:latin typeface="Verdana"/>
          <a:ea typeface="Geneva" charset="-128"/>
          <a:cs typeface="Verdan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/>
          <a:ea typeface="Geneva" charset="-128"/>
          <a:cs typeface="Verdan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/>
          <a:ea typeface="Geneva" charset="-128"/>
          <a:cs typeface="Verdan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/>
          <a:ea typeface="Geneva" charset="-128"/>
          <a:cs typeface="Verdan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ile:///D:\Arbejde\Kursusmateriale\Lodde-%20og%20montageteknik\Teori\Lodning\RoHS%20Direktiv%202002-95-EF.pdf" TargetMode="External"/><Relationship Id="rId2" Type="http://schemas.openxmlformats.org/officeDocument/2006/relationships/hyperlink" Target="file:///D:\Arbejde\Kursusmateriale\Lodde-%20og%20montageteknik\Teori\Lodning\WEEE%20Direktiv%202002-96-EF%20om%20affald%20af%20elektriske%20og%20elektronisk%20udstyr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file:///C:\Documents%20and%20Settings\Laurids\Dokumenter\Kursusmateriale\H&#229;ndtering%20af%20overfladekomponenter%20SMD%201\Teori\Milj&#248;\Brugsanvisning%20ASAHI%20liddetin%206337xxFC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Documents%20and%20Settings\lahl\Arbejde\Andet\Teknologi%20og%20kommunikation\Kemiske%20produkter\Till&#230;g%20til%20leverand&#248;r%20brugsanvisning\Till&#230;gsskema%20Stannol%20Sn95,5%20-%20Ag3,8%20-%20Cu0,7%20-%20kristall911.doc" TargetMode="External"/><Relationship Id="rId5" Type="http://schemas.openxmlformats.org/officeDocument/2006/relationships/image" Target="../media/image18.png"/><Relationship Id="rId4" Type="http://schemas.openxmlformats.org/officeDocument/2006/relationships/hyperlink" Target="file:///C:\Documents%20and%20Settings\lahl\Arbejde\Kursus%20materiale\H&#229;ndtering%20af%20overfladekomponenter%20SMD%201\Teori\Milj&#248;\Multicore%20solder%20wire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file:///C:\Documents%20and%20Settings\lahl\Arbejde\Kursus%20materiale\Lodde-%20og%20montageteknik\Lodning%20animation.avi" TargetMode="Externa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cap="all" dirty="0" smtClean="0">
                <a:solidFill>
                  <a:schemeClr val="tx1"/>
                </a:solidFill>
                <a:latin typeface="Arial Black" pitchFamily="34" charset="0"/>
              </a:rPr>
              <a:t>Håndværk og lodning</a:t>
            </a:r>
            <a:endParaRPr lang="da-DK" cap="all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94280" y="3645024"/>
            <a:ext cx="8182728" cy="1584176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  <a:latin typeface="Arial Black" pitchFamily="34" charset="0"/>
              </a:rPr>
              <a:t>GRUNDFORLØB</a:t>
            </a:r>
            <a:endParaRPr lang="da-DK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0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709492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75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323528" y="620688"/>
            <a:ext cx="2880000" cy="2880000"/>
          </a:xfrm>
          <a:prstGeom prst="ellipse">
            <a:avLst/>
          </a:prstGeom>
          <a:solidFill>
            <a:srgbClr val="66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a-DK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MATERIALER</a:t>
            </a:r>
          </a:p>
        </p:txBody>
      </p:sp>
      <p:sp>
        <p:nvSpPr>
          <p:cNvPr id="7" name="Ellipse 6"/>
          <p:cNvSpPr/>
          <p:nvPr/>
        </p:nvSpPr>
        <p:spPr>
          <a:xfrm>
            <a:off x="1547664" y="2636752"/>
            <a:ext cx="2880000" cy="28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a-DK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VÆRKTØJ</a:t>
            </a:r>
            <a:endParaRPr lang="da-DK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984394" y="630529"/>
            <a:ext cx="2880000" cy="2880000"/>
          </a:xfrm>
          <a:prstGeom prst="ellipse">
            <a:avLst/>
          </a:prstGeom>
          <a:solidFill>
            <a:srgbClr val="00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da-DK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HÅNDTERING</a:t>
            </a:r>
          </a:p>
        </p:txBody>
      </p:sp>
      <p:sp>
        <p:nvSpPr>
          <p:cNvPr id="9" name="Tekstboks 8"/>
          <p:cNvSpPr txBox="1"/>
          <p:nvPr/>
        </p:nvSpPr>
        <p:spPr>
          <a:xfrm rot="19560550">
            <a:off x="5184945" y="2976178"/>
            <a:ext cx="3373552" cy="1754326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da-DK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GODKENDELSESKRAV FOR </a:t>
            </a:r>
          </a:p>
          <a:p>
            <a:r>
              <a:rPr lang="da-DK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ELEKTRONIKPRODUKTION</a:t>
            </a:r>
            <a:endParaRPr lang="da-DK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a-DK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a-DK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TYPISK REFERENCE TIL:</a:t>
            </a:r>
          </a:p>
          <a:p>
            <a:endParaRPr lang="da-DK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a-DK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IPC-A-610</a:t>
            </a:r>
            <a:endParaRPr lang="da-DK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010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467544" y="40466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</a:rPr>
              <a:t>Materialer</a:t>
            </a:r>
            <a:endParaRPr lang="da-DK" sz="2400" dirty="0">
              <a:latin typeface="Arial Black" pitchFamily="34" charset="0"/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467544" y="1484784"/>
            <a:ext cx="82809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Komponenter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Printplader enkeltside / gennempletteret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Modstande, faste lineære, variable med ydre- og indre påvirkning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Kondensator </a:t>
            </a:r>
            <a:r>
              <a:rPr lang="da-DK" sz="2000" dirty="0" err="1" smtClean="0">
                <a:latin typeface="Arial" pitchFamily="34" charset="0"/>
                <a:cs typeface="Arial" pitchFamily="34" charset="0"/>
              </a:rPr>
              <a:t>Upolariserede</a:t>
            </a:r>
            <a:r>
              <a:rPr lang="da-DK" sz="2000" dirty="0" smtClean="0">
                <a:latin typeface="Arial" pitchFamily="34" charset="0"/>
                <a:cs typeface="Arial" pitchFamily="34" charset="0"/>
              </a:rPr>
              <a:t> / polariserede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err="1" smtClean="0">
                <a:latin typeface="Arial" pitchFamily="34" charset="0"/>
                <a:cs typeface="Arial" pitchFamily="34" charset="0"/>
              </a:rPr>
              <a:t>Konnektor</a:t>
            </a:r>
            <a:r>
              <a:rPr lang="da-DK" sz="2000" dirty="0" smtClean="0">
                <a:latin typeface="Arial" pitchFamily="34" charset="0"/>
                <a:cs typeface="Arial" pitchFamily="34" charset="0"/>
              </a:rPr>
              <a:t>, stik, fatninger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Mekaniske komponenter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Halvledere, dioder, transistorer, </a:t>
            </a:r>
            <a:r>
              <a:rPr lang="da-DK" sz="2000" dirty="0" err="1" smtClean="0">
                <a:latin typeface="Arial" pitchFamily="34" charset="0"/>
                <a:cs typeface="Arial" pitchFamily="34" charset="0"/>
              </a:rPr>
              <a:t>IC’er</a:t>
            </a:r>
            <a:r>
              <a:rPr lang="da-DK" sz="2000" dirty="0" smtClean="0">
                <a:latin typeface="Arial" pitchFamily="34" charset="0"/>
                <a:cs typeface="Arial" pitchFamily="34" charset="0"/>
              </a:rPr>
              <a:t>, LED,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Kontakter, omskiftere,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Spoler, relæer mm.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Tråd og ledninger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Kabler</a:t>
            </a:r>
            <a:endParaRPr lang="da-D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42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467544" y="40466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</a:rPr>
              <a:t>Håndværktøj</a:t>
            </a:r>
            <a:endParaRPr lang="da-DK" sz="2400" dirty="0"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444">
            <a:off x="6406849" y="1320748"/>
            <a:ext cx="1735003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847">
            <a:off x="2301288" y="2853141"/>
            <a:ext cx="1594871" cy="107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1744">
            <a:off x="668609" y="1036043"/>
            <a:ext cx="1583388" cy="1117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8202">
            <a:off x="6187177" y="4026655"/>
            <a:ext cx="2675384" cy="109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2968">
            <a:off x="4041286" y="648080"/>
            <a:ext cx="1584411" cy="1624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49" y="3551611"/>
            <a:ext cx="1521978" cy="118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798">
            <a:off x="3946010" y="3917175"/>
            <a:ext cx="2023734" cy="11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boks 5"/>
          <p:cNvSpPr txBox="1"/>
          <p:nvPr/>
        </p:nvSpPr>
        <p:spPr>
          <a:xfrm>
            <a:off x="6238055" y="2420908"/>
            <a:ext cx="28135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Alm. Skruetrækker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Krydskærvs skruetrækker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Unbraco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Torx..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kstboks 14"/>
          <p:cNvSpPr txBox="1"/>
          <p:nvPr/>
        </p:nvSpPr>
        <p:spPr>
          <a:xfrm>
            <a:off x="581416" y="2165131"/>
            <a:ext cx="17748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Monteringstang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Fladtang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Spidstang</a:t>
            </a:r>
          </a:p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Rundtang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2606745" y="373382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Bidetang</a:t>
            </a:r>
          </a:p>
        </p:txBody>
      </p:sp>
      <p:sp>
        <p:nvSpPr>
          <p:cNvPr id="17" name="Tekstboks 16"/>
          <p:cNvSpPr txBox="1"/>
          <p:nvPr/>
        </p:nvSpPr>
        <p:spPr>
          <a:xfrm>
            <a:off x="179512" y="4715852"/>
            <a:ext cx="217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Afisoleringstang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kstboks 17"/>
          <p:cNvSpPr txBox="1"/>
          <p:nvPr/>
        </p:nvSpPr>
        <p:spPr>
          <a:xfrm>
            <a:off x="3499769" y="5231010"/>
            <a:ext cx="217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Printholder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kstboks 18"/>
          <p:cNvSpPr txBox="1"/>
          <p:nvPr/>
        </p:nvSpPr>
        <p:spPr>
          <a:xfrm>
            <a:off x="6185975" y="4885441"/>
            <a:ext cx="217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Skydelære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kstboks 19"/>
          <p:cNvSpPr txBox="1"/>
          <p:nvPr/>
        </p:nvSpPr>
        <p:spPr>
          <a:xfrm>
            <a:off x="3499770" y="2236242"/>
            <a:ext cx="252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 smtClean="0">
                <a:latin typeface="Arial" pitchFamily="34" charset="0"/>
                <a:cs typeface="Arial" pitchFamily="34" charset="0"/>
              </a:rPr>
              <a:t>Standard bukkeklods til komponenter</a:t>
            </a:r>
            <a:endParaRPr lang="da-D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71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00213"/>
            <a:ext cx="4610100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29828" y="304800"/>
            <a:ext cx="82026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2000" rIns="270000" bIns="0" anchor="ctr"/>
          <a:lstStyle/>
          <a:p>
            <a:r>
              <a:rPr lang="da-DK" sz="2400" b="1" dirty="0" smtClean="0">
                <a:latin typeface="Arial Black" pitchFamily="34" charset="0"/>
              </a:rPr>
              <a:t>Værktøj</a:t>
            </a:r>
            <a:endParaRPr lang="da-DK" sz="2400" b="1" dirty="0">
              <a:latin typeface="Arial Black" pitchFamily="34" charset="0"/>
            </a:endParaRPr>
          </a:p>
        </p:txBody>
      </p:sp>
      <p:sp>
        <p:nvSpPr>
          <p:cNvPr id="23557" name="AutoShape 6"/>
          <p:cNvSpPr>
            <a:spLocks/>
          </p:cNvSpPr>
          <p:nvPr/>
        </p:nvSpPr>
        <p:spPr bwMode="auto">
          <a:xfrm>
            <a:off x="5219700" y="4514820"/>
            <a:ext cx="2303463" cy="400110"/>
          </a:xfrm>
          <a:prstGeom prst="borderCallout2">
            <a:avLst>
              <a:gd name="adj1" fmla="val 40907"/>
              <a:gd name="adj2" fmla="val -3310"/>
              <a:gd name="adj3" fmla="val 40907"/>
              <a:gd name="adj4" fmla="val -9375"/>
              <a:gd name="adj5" fmla="val 3847"/>
              <a:gd name="adj6" fmla="val -15644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da-DK" sz="2000" dirty="0"/>
              <a:t>Afbryder</a:t>
            </a:r>
          </a:p>
        </p:txBody>
      </p:sp>
      <p:sp>
        <p:nvSpPr>
          <p:cNvPr id="23558" name="AutoShape 7"/>
          <p:cNvSpPr>
            <a:spLocks/>
          </p:cNvSpPr>
          <p:nvPr/>
        </p:nvSpPr>
        <p:spPr bwMode="auto">
          <a:xfrm>
            <a:off x="107950" y="5089495"/>
            <a:ext cx="3092450" cy="400110"/>
          </a:xfrm>
          <a:prstGeom prst="borderCallout2">
            <a:avLst>
              <a:gd name="adj1" fmla="val 40907"/>
              <a:gd name="adj2" fmla="val 102463"/>
              <a:gd name="adj3" fmla="val 40907"/>
              <a:gd name="adj4" fmla="val 108880"/>
              <a:gd name="adj5" fmla="val -84968"/>
              <a:gd name="adj6" fmla="val 111500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da-DK" sz="2000" dirty="0"/>
              <a:t>Tilslutning for loddekolbe</a:t>
            </a:r>
          </a:p>
        </p:txBody>
      </p:sp>
      <p:sp>
        <p:nvSpPr>
          <p:cNvPr id="23559" name="AutoShape 8"/>
          <p:cNvSpPr>
            <a:spLocks/>
          </p:cNvSpPr>
          <p:nvPr/>
        </p:nvSpPr>
        <p:spPr bwMode="auto">
          <a:xfrm>
            <a:off x="4787900" y="5089495"/>
            <a:ext cx="2663825" cy="400110"/>
          </a:xfrm>
          <a:prstGeom prst="borderCallout2">
            <a:avLst>
              <a:gd name="adj1" fmla="val 40907"/>
              <a:gd name="adj2" fmla="val -2861"/>
              <a:gd name="adj3" fmla="val 40907"/>
              <a:gd name="adj4" fmla="val -11144"/>
              <a:gd name="adj5" fmla="val -91259"/>
              <a:gd name="adj6" fmla="val -15019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da-DK" sz="2000" dirty="0"/>
              <a:t>Potentialeudligning</a:t>
            </a:r>
          </a:p>
        </p:txBody>
      </p:sp>
      <p:sp>
        <p:nvSpPr>
          <p:cNvPr id="23560" name="Oval 9"/>
          <p:cNvSpPr>
            <a:spLocks noChangeArrowheads="1"/>
          </p:cNvSpPr>
          <p:nvPr/>
        </p:nvSpPr>
        <p:spPr bwMode="auto">
          <a:xfrm rot="1643846">
            <a:off x="3177553" y="2204073"/>
            <a:ext cx="1564760" cy="1297727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da-DK" dirty="0"/>
          </a:p>
        </p:txBody>
      </p:sp>
      <p:sp>
        <p:nvSpPr>
          <p:cNvPr id="23561" name="AutoShape 10"/>
          <p:cNvSpPr>
            <a:spLocks/>
          </p:cNvSpPr>
          <p:nvPr/>
        </p:nvSpPr>
        <p:spPr bwMode="auto">
          <a:xfrm>
            <a:off x="5652120" y="2991713"/>
            <a:ext cx="3096344" cy="707886"/>
          </a:xfrm>
          <a:prstGeom prst="borderCallout2">
            <a:avLst>
              <a:gd name="adj1" fmla="val 24477"/>
              <a:gd name="adj2" fmla="val -3310"/>
              <a:gd name="adj3" fmla="val 44049"/>
              <a:gd name="adj4" fmla="val -26413"/>
              <a:gd name="adj5" fmla="val 37354"/>
              <a:gd name="adj6" fmla="val -32096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da-DK" sz="2000" dirty="0"/>
              <a:t>Info center og </a:t>
            </a:r>
            <a:r>
              <a:rPr lang="da-DK" sz="2000" dirty="0" smtClean="0"/>
              <a:t>betjeningspanel</a:t>
            </a:r>
            <a:endParaRPr lang="da-DK" sz="2000" dirty="0"/>
          </a:p>
        </p:txBody>
      </p:sp>
      <p:sp>
        <p:nvSpPr>
          <p:cNvPr id="10" name="AutoShape 10"/>
          <p:cNvSpPr>
            <a:spLocks/>
          </p:cNvSpPr>
          <p:nvPr/>
        </p:nvSpPr>
        <p:spPr bwMode="auto">
          <a:xfrm>
            <a:off x="6078538" y="1700213"/>
            <a:ext cx="2669926" cy="707886"/>
          </a:xfrm>
          <a:prstGeom prst="borderCallout2">
            <a:avLst>
              <a:gd name="adj1" fmla="val 24477"/>
              <a:gd name="adj2" fmla="val -3310"/>
              <a:gd name="adj3" fmla="val 24477"/>
              <a:gd name="adj4" fmla="val -9097"/>
              <a:gd name="adj5" fmla="val 94113"/>
              <a:gd name="adj6" fmla="val -45531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da-DK" sz="2000" dirty="0" smtClean="0"/>
              <a:t>UP / DOVN knapper</a:t>
            </a:r>
          </a:p>
          <a:p>
            <a:pPr eaLnBrk="0" hangingPunct="0"/>
            <a:r>
              <a:rPr lang="da-DK" sz="2000" dirty="0" smtClean="0"/>
              <a:t>Temperaturindstilling</a:t>
            </a:r>
            <a:endParaRPr lang="da-DK" sz="2000" dirty="0"/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2624970" y="1003351"/>
            <a:ext cx="2669926" cy="400110"/>
          </a:xfrm>
          <a:prstGeom prst="borderCallout2">
            <a:avLst>
              <a:gd name="adj1" fmla="val 24477"/>
              <a:gd name="adj2" fmla="val -3310"/>
              <a:gd name="adj3" fmla="val 24477"/>
              <a:gd name="adj4" fmla="val -9097"/>
              <a:gd name="adj5" fmla="val 366762"/>
              <a:gd name="adj6" fmla="val -28407"/>
            </a:avLst>
          </a:prstGeom>
          <a:noFill/>
          <a:ln w="57150" algn="ctr">
            <a:solidFill>
              <a:srgbClr val="FF0000"/>
            </a:solidFill>
            <a:miter lim="800000"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da-DK" sz="2000" dirty="0" smtClean="0"/>
              <a:t>Loddekolbe og holder</a:t>
            </a:r>
            <a:endParaRPr lang="da-DK" sz="2000" dirty="0"/>
          </a:p>
        </p:txBody>
      </p:sp>
      <p:sp>
        <p:nvSpPr>
          <p:cNvPr id="2" name="Tekstboks 1"/>
          <p:cNvSpPr txBox="1"/>
          <p:nvPr/>
        </p:nvSpPr>
        <p:spPr>
          <a:xfrm>
            <a:off x="323528" y="1018740"/>
            <a:ext cx="189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Weller loddekolbe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3887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557338"/>
            <a:ext cx="5943600" cy="360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ladsholder til sidefod 2"/>
          <p:cNvSpPr>
            <a:spLocks noGrp="1"/>
          </p:cNvSpPr>
          <p:nvPr>
            <p:ph type="ftr" sz="quarter" idx="11"/>
          </p:nvPr>
        </p:nvSpPr>
        <p:spPr>
          <a:ln>
            <a:noFill/>
          </a:ln>
        </p:spPr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95536" y="304800"/>
            <a:ext cx="725621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2000" rIns="270000" bIns="0" anchor="ctr"/>
          <a:lstStyle/>
          <a:p>
            <a:r>
              <a:rPr lang="da-DK" sz="2400" b="1" dirty="0" smtClean="0">
                <a:latin typeface="Arial Black" pitchFamily="34" charset="0"/>
              </a:rPr>
              <a:t>Værktøj</a:t>
            </a:r>
            <a:endParaRPr lang="da-DK" sz="2400" b="1" dirty="0">
              <a:latin typeface="Arial Black" pitchFamily="34" charset="0"/>
            </a:endParaRPr>
          </a:p>
        </p:txBody>
      </p:sp>
      <p:sp>
        <p:nvSpPr>
          <p:cNvPr id="26629" name="AutoShape 7"/>
          <p:cNvSpPr>
            <a:spLocks/>
          </p:cNvSpPr>
          <p:nvPr/>
        </p:nvSpPr>
        <p:spPr bwMode="auto">
          <a:xfrm>
            <a:off x="3698875" y="4797425"/>
            <a:ext cx="3113088" cy="504825"/>
          </a:xfrm>
          <a:prstGeom prst="borderCallout2">
            <a:avLst>
              <a:gd name="adj1" fmla="val 34616"/>
              <a:gd name="adj2" fmla="val -3954"/>
              <a:gd name="adj3" fmla="val 34616"/>
              <a:gd name="adj4" fmla="val -15074"/>
              <a:gd name="adj5" fmla="val -61481"/>
              <a:gd name="adj6" fmla="val -2036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 hangingPunct="0"/>
            <a:r>
              <a:rPr lang="da-DK" sz="4000" dirty="0"/>
              <a:t>Omløber</a:t>
            </a:r>
          </a:p>
        </p:txBody>
      </p:sp>
      <p:sp>
        <p:nvSpPr>
          <p:cNvPr id="26630" name="AutoShape 8"/>
          <p:cNvSpPr>
            <a:spLocks/>
          </p:cNvSpPr>
          <p:nvPr/>
        </p:nvSpPr>
        <p:spPr bwMode="auto">
          <a:xfrm>
            <a:off x="107950" y="3998913"/>
            <a:ext cx="1135063" cy="582612"/>
          </a:xfrm>
          <a:prstGeom prst="borderCallout2">
            <a:avLst>
              <a:gd name="adj1" fmla="val 19231"/>
              <a:gd name="adj2" fmla="val 107412"/>
              <a:gd name="adj3" fmla="val 22806"/>
              <a:gd name="adj4" fmla="val 135926"/>
              <a:gd name="adj5" fmla="val 109977"/>
              <a:gd name="adj6" fmla="val 1601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eaLnBrk="0" hangingPunct="0"/>
            <a:r>
              <a:rPr lang="da-DK" sz="4000" dirty="0"/>
              <a:t>Rør</a:t>
            </a:r>
          </a:p>
        </p:txBody>
      </p:sp>
      <p:sp>
        <p:nvSpPr>
          <p:cNvPr id="26631" name="AutoShape 9"/>
          <p:cNvSpPr>
            <a:spLocks/>
          </p:cNvSpPr>
          <p:nvPr/>
        </p:nvSpPr>
        <p:spPr bwMode="auto">
          <a:xfrm>
            <a:off x="314325" y="2924175"/>
            <a:ext cx="2722563" cy="639763"/>
          </a:xfrm>
          <a:prstGeom prst="borderCallout2">
            <a:avLst>
              <a:gd name="adj1" fmla="val 34616"/>
              <a:gd name="adj2" fmla="val 103954"/>
              <a:gd name="adj3" fmla="val 34616"/>
              <a:gd name="adj4" fmla="val 104282"/>
              <a:gd name="adj5" fmla="val 146222"/>
              <a:gd name="adj6" fmla="val 11738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eaLnBrk="0" hangingPunct="0"/>
            <a:r>
              <a:rPr lang="da-DK" sz="4000" dirty="0"/>
              <a:t>Loddespids</a:t>
            </a:r>
          </a:p>
        </p:txBody>
      </p:sp>
      <p:sp>
        <p:nvSpPr>
          <p:cNvPr id="26632" name="AutoShape 10"/>
          <p:cNvSpPr>
            <a:spLocks/>
          </p:cNvSpPr>
          <p:nvPr/>
        </p:nvSpPr>
        <p:spPr bwMode="auto">
          <a:xfrm>
            <a:off x="2043113" y="1773238"/>
            <a:ext cx="2071687" cy="719137"/>
          </a:xfrm>
          <a:prstGeom prst="borderCallout2">
            <a:avLst>
              <a:gd name="adj1" fmla="val 34616"/>
              <a:gd name="adj2" fmla="val 102417"/>
              <a:gd name="adj3" fmla="val 29190"/>
              <a:gd name="adj4" fmla="val 137130"/>
              <a:gd name="adj5" fmla="val 69755"/>
              <a:gd name="adj6" fmla="val 19788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eaLnBrk="0" hangingPunct="0"/>
            <a:r>
              <a:rPr lang="da-DK" sz="4000" dirty="0"/>
              <a:t>Håndtag</a:t>
            </a:r>
          </a:p>
        </p:txBody>
      </p:sp>
      <p:pic>
        <p:nvPicPr>
          <p:cNvPr id="2663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4232">
            <a:off x="5753100" y="2968625"/>
            <a:ext cx="30607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>
            <a:off x="484084" y="980728"/>
            <a:ext cx="5077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400" dirty="0">
                <a:latin typeface="Arial" pitchFamily="34" charset="0"/>
                <a:cs typeface="Arial" pitchFamily="34" charset="0"/>
              </a:rPr>
              <a:t>Weller loddekolbe FE75 med holder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56203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467544" y="40466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</a:rPr>
              <a:t>Håndtering</a:t>
            </a:r>
            <a:endParaRPr lang="da-DK" sz="2400" dirty="0">
              <a:latin typeface="Arial Black" pitchFamily="34" charset="0"/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502505" y="1228690"/>
            <a:ext cx="38763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Komponenthåndtering: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Mekaniske forhold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Axial / radial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Bukning af terminaler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Termiske forhold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Stress aflastning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Fiksering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Elektriske forhold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Isolationsafstand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ESD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Loddebarhed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Loddefyldning</a:t>
            </a:r>
            <a:endParaRPr lang="da-D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kstboks 4"/>
          <p:cNvSpPr txBox="1"/>
          <p:nvPr/>
        </p:nvSpPr>
        <p:spPr>
          <a:xfrm>
            <a:off x="4845224" y="1243467"/>
            <a:ext cx="390324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Redskaber: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Tænger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Efterladte klemme mærker </a:t>
            </a:r>
            <a:r>
              <a:rPr lang="da-DK" sz="2000" baseline="-25000" dirty="0" smtClean="0">
                <a:latin typeface="Arial" pitchFamily="34" charset="0"/>
                <a:cs typeface="Arial" pitchFamily="34" charset="0"/>
              </a:rPr>
              <a:t>(Fladtang – Spidstand – Rundtang)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Bidetang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Med fas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Uden fas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Loddematerialer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Tin legering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Flus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Loddespids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5045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852738"/>
            <a:ext cx="8064500" cy="1752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da-DK" sz="4200" dirty="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Blyfri lodning</a:t>
            </a:r>
          </a:p>
        </p:txBody>
      </p:sp>
    </p:spTree>
    <p:extLst>
      <p:ext uri="{BB962C8B-B14F-4D97-AF65-F5344CB8AC3E}">
        <p14:creationId xmlns:p14="http://schemas.microsoft.com/office/powerpoint/2010/main" val="1296605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sidefod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smtClean="0">
                <a:latin typeface="Calibri" pitchFamily="34" charset="0"/>
              </a:rPr>
              <a:t>Laurids H. Lauridsen / Oluf R. Cramer</a:t>
            </a:r>
            <a:endParaRPr lang="da-DK" dirty="0" smtClean="0">
              <a:latin typeface="Calibri" pitchFamily="34" charset="0"/>
            </a:endParaRPr>
          </a:p>
        </p:txBody>
      </p:sp>
      <p:grpSp>
        <p:nvGrpSpPr>
          <p:cNvPr id="20598" name="Group 118"/>
          <p:cNvGrpSpPr>
            <a:grpSpLocks/>
          </p:cNvGrpSpPr>
          <p:nvPr/>
        </p:nvGrpSpPr>
        <p:grpSpPr bwMode="auto">
          <a:xfrm>
            <a:off x="1187450" y="1412875"/>
            <a:ext cx="5546725" cy="644525"/>
            <a:chOff x="1104" y="1392"/>
            <a:chExt cx="3494" cy="406"/>
          </a:xfrm>
        </p:grpSpPr>
        <p:sp>
          <p:nvSpPr>
            <p:cNvPr id="32866" name="Freeform 10"/>
            <p:cNvSpPr>
              <a:spLocks/>
            </p:cNvSpPr>
            <p:nvPr/>
          </p:nvSpPr>
          <p:spPr bwMode="auto">
            <a:xfrm>
              <a:off x="1104" y="1392"/>
              <a:ext cx="3494" cy="406"/>
            </a:xfrm>
            <a:custGeom>
              <a:avLst/>
              <a:gdLst>
                <a:gd name="T0" fmla="*/ 3452 w 3494"/>
                <a:gd name="T1" fmla="*/ 0 h 406"/>
                <a:gd name="T2" fmla="*/ 168 w 3494"/>
                <a:gd name="T3" fmla="*/ 0 h 406"/>
                <a:gd name="T4" fmla="*/ 377 w 3494"/>
                <a:gd name="T5" fmla="*/ 203 h 406"/>
                <a:gd name="T6" fmla="*/ 0 w 3494"/>
                <a:gd name="T7" fmla="*/ 406 h 406"/>
                <a:gd name="T8" fmla="*/ 3369 w 3494"/>
                <a:gd name="T9" fmla="*/ 406 h 406"/>
                <a:gd name="T10" fmla="*/ 2992 w 3494"/>
                <a:gd name="T11" fmla="*/ 203 h 406"/>
                <a:gd name="T12" fmla="*/ 3494 w 3494"/>
                <a:gd name="T13" fmla="*/ 0 h 406"/>
                <a:gd name="T14" fmla="*/ 3452 w 3494"/>
                <a:gd name="T15" fmla="*/ 0 h 4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94" h="406">
                  <a:moveTo>
                    <a:pt x="3452" y="0"/>
                  </a:moveTo>
                  <a:lnTo>
                    <a:pt x="168" y="0"/>
                  </a:lnTo>
                  <a:lnTo>
                    <a:pt x="377" y="203"/>
                  </a:lnTo>
                  <a:lnTo>
                    <a:pt x="0" y="406"/>
                  </a:lnTo>
                  <a:lnTo>
                    <a:pt x="3369" y="406"/>
                  </a:lnTo>
                  <a:lnTo>
                    <a:pt x="2992" y="203"/>
                  </a:lnTo>
                  <a:lnTo>
                    <a:pt x="3494" y="0"/>
                  </a:lnTo>
                  <a:lnTo>
                    <a:pt x="3452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7" name="Freeform 11"/>
            <p:cNvSpPr>
              <a:spLocks/>
            </p:cNvSpPr>
            <p:nvPr/>
          </p:nvSpPr>
          <p:spPr bwMode="auto">
            <a:xfrm>
              <a:off x="1104" y="1392"/>
              <a:ext cx="3494" cy="406"/>
            </a:xfrm>
            <a:custGeom>
              <a:avLst/>
              <a:gdLst>
                <a:gd name="T0" fmla="*/ 3452 w 3494"/>
                <a:gd name="T1" fmla="*/ 0 h 406"/>
                <a:gd name="T2" fmla="*/ 168 w 3494"/>
                <a:gd name="T3" fmla="*/ 0 h 406"/>
                <a:gd name="T4" fmla="*/ 377 w 3494"/>
                <a:gd name="T5" fmla="*/ 203 h 406"/>
                <a:gd name="T6" fmla="*/ 0 w 3494"/>
                <a:gd name="T7" fmla="*/ 406 h 406"/>
                <a:gd name="T8" fmla="*/ 3369 w 3494"/>
                <a:gd name="T9" fmla="*/ 406 h 406"/>
                <a:gd name="T10" fmla="*/ 2992 w 3494"/>
                <a:gd name="T11" fmla="*/ 203 h 406"/>
                <a:gd name="T12" fmla="*/ 3494 w 3494"/>
                <a:gd name="T13" fmla="*/ 0 h 406"/>
                <a:gd name="T14" fmla="*/ 3452 w 3494"/>
                <a:gd name="T15" fmla="*/ 0 h 4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94" h="406">
                  <a:moveTo>
                    <a:pt x="3452" y="0"/>
                  </a:moveTo>
                  <a:lnTo>
                    <a:pt x="168" y="0"/>
                  </a:lnTo>
                  <a:lnTo>
                    <a:pt x="377" y="203"/>
                  </a:lnTo>
                  <a:lnTo>
                    <a:pt x="0" y="406"/>
                  </a:lnTo>
                  <a:lnTo>
                    <a:pt x="3369" y="406"/>
                  </a:lnTo>
                  <a:lnTo>
                    <a:pt x="2992" y="203"/>
                  </a:lnTo>
                  <a:lnTo>
                    <a:pt x="3494" y="0"/>
                  </a:lnTo>
                  <a:lnTo>
                    <a:pt x="345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390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22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o</a:t>
              </a:r>
              <a:endParaRPr lang="da-DK" sz="2000" dirty="0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618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d</a:t>
              </a:r>
              <a:endParaRPr lang="da-DK" sz="2000" dirty="0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2725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d</a:t>
              </a:r>
              <a:endParaRPr lang="da-DK" sz="2000" dirty="0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2833" y="1434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2917" y="1434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t</a:t>
              </a:r>
              <a:endParaRPr lang="da-DK" sz="2000" dirty="0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2983" y="1434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i</a:t>
              </a:r>
              <a:endParaRPr lang="da-DK" sz="2000" dirty="0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3037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n</a:t>
              </a:r>
              <a:endParaRPr lang="da-DK" sz="2000" dirty="0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3144" y="1434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n</a:t>
              </a:r>
              <a:endParaRPr lang="da-DK" sz="2000" dirty="0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3252" y="1434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3336" y="1434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t</a:t>
              </a:r>
              <a:endParaRPr lang="da-DK" sz="2000" dirty="0"/>
            </a:p>
          </p:txBody>
        </p:sp>
      </p:grpSp>
      <p:grpSp>
        <p:nvGrpSpPr>
          <p:cNvPr id="32772" name="Group 115"/>
          <p:cNvGrpSpPr>
            <a:grpSpLocks/>
          </p:cNvGrpSpPr>
          <p:nvPr/>
        </p:nvGrpSpPr>
        <p:grpSpPr bwMode="auto">
          <a:xfrm>
            <a:off x="2441575" y="3736975"/>
            <a:ext cx="3257550" cy="1565275"/>
            <a:chOff x="1894" y="2856"/>
            <a:chExt cx="2052" cy="986"/>
          </a:xfrm>
        </p:grpSpPr>
        <p:sp>
          <p:nvSpPr>
            <p:cNvPr id="32845" name="Oval 9"/>
            <p:cNvSpPr>
              <a:spLocks noChangeArrowheads="1"/>
            </p:cNvSpPr>
            <p:nvPr/>
          </p:nvSpPr>
          <p:spPr bwMode="auto">
            <a:xfrm>
              <a:off x="2366" y="3304"/>
              <a:ext cx="228" cy="180"/>
            </a:xfrm>
            <a:prstGeom prst="ellipse">
              <a:avLst/>
            </a:prstGeom>
            <a:solidFill>
              <a:srgbClr val="FFFF00"/>
            </a:solidFill>
            <a:ln w="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46" name="Freeform 13"/>
            <p:cNvSpPr>
              <a:spLocks/>
            </p:cNvSpPr>
            <p:nvPr/>
          </p:nvSpPr>
          <p:spPr bwMode="auto">
            <a:xfrm>
              <a:off x="2779" y="3513"/>
              <a:ext cx="658" cy="329"/>
            </a:xfrm>
            <a:custGeom>
              <a:avLst/>
              <a:gdLst>
                <a:gd name="T0" fmla="*/ 551 w 658"/>
                <a:gd name="T1" fmla="*/ 0 h 329"/>
                <a:gd name="T2" fmla="*/ 48 w 658"/>
                <a:gd name="T3" fmla="*/ 0 h 329"/>
                <a:gd name="T4" fmla="*/ 42 w 658"/>
                <a:gd name="T5" fmla="*/ 0 h 329"/>
                <a:gd name="T6" fmla="*/ 36 w 658"/>
                <a:gd name="T7" fmla="*/ 6 h 329"/>
                <a:gd name="T8" fmla="*/ 36 w 658"/>
                <a:gd name="T9" fmla="*/ 6 h 329"/>
                <a:gd name="T10" fmla="*/ 30 w 658"/>
                <a:gd name="T11" fmla="*/ 6 h 329"/>
                <a:gd name="T12" fmla="*/ 30 w 658"/>
                <a:gd name="T13" fmla="*/ 6 h 329"/>
                <a:gd name="T14" fmla="*/ 30 w 658"/>
                <a:gd name="T15" fmla="*/ 6 h 329"/>
                <a:gd name="T16" fmla="*/ 24 w 658"/>
                <a:gd name="T17" fmla="*/ 6 h 329"/>
                <a:gd name="T18" fmla="*/ 24 w 658"/>
                <a:gd name="T19" fmla="*/ 12 h 329"/>
                <a:gd name="T20" fmla="*/ 24 w 658"/>
                <a:gd name="T21" fmla="*/ 12 h 329"/>
                <a:gd name="T22" fmla="*/ 18 w 658"/>
                <a:gd name="T23" fmla="*/ 12 h 329"/>
                <a:gd name="T24" fmla="*/ 18 w 658"/>
                <a:gd name="T25" fmla="*/ 12 h 329"/>
                <a:gd name="T26" fmla="*/ 12 w 658"/>
                <a:gd name="T27" fmla="*/ 18 h 329"/>
                <a:gd name="T28" fmla="*/ 12 w 658"/>
                <a:gd name="T29" fmla="*/ 18 h 329"/>
                <a:gd name="T30" fmla="*/ 12 w 658"/>
                <a:gd name="T31" fmla="*/ 24 h 329"/>
                <a:gd name="T32" fmla="*/ 12 w 658"/>
                <a:gd name="T33" fmla="*/ 24 h 329"/>
                <a:gd name="T34" fmla="*/ 6 w 658"/>
                <a:gd name="T35" fmla="*/ 24 h 329"/>
                <a:gd name="T36" fmla="*/ 6 w 658"/>
                <a:gd name="T37" fmla="*/ 30 h 329"/>
                <a:gd name="T38" fmla="*/ 6 w 658"/>
                <a:gd name="T39" fmla="*/ 30 h 329"/>
                <a:gd name="T40" fmla="*/ 6 w 658"/>
                <a:gd name="T41" fmla="*/ 30 h 329"/>
                <a:gd name="T42" fmla="*/ 6 w 658"/>
                <a:gd name="T43" fmla="*/ 36 h 329"/>
                <a:gd name="T44" fmla="*/ 6 w 658"/>
                <a:gd name="T45" fmla="*/ 36 h 329"/>
                <a:gd name="T46" fmla="*/ 0 w 658"/>
                <a:gd name="T47" fmla="*/ 42 h 329"/>
                <a:gd name="T48" fmla="*/ 0 w 658"/>
                <a:gd name="T49" fmla="*/ 42 h 329"/>
                <a:gd name="T50" fmla="*/ 0 w 658"/>
                <a:gd name="T51" fmla="*/ 54 h 329"/>
                <a:gd name="T52" fmla="*/ 0 w 658"/>
                <a:gd name="T53" fmla="*/ 281 h 329"/>
                <a:gd name="T54" fmla="*/ 0 w 658"/>
                <a:gd name="T55" fmla="*/ 287 h 329"/>
                <a:gd name="T56" fmla="*/ 6 w 658"/>
                <a:gd name="T57" fmla="*/ 293 h 329"/>
                <a:gd name="T58" fmla="*/ 6 w 658"/>
                <a:gd name="T59" fmla="*/ 293 h 329"/>
                <a:gd name="T60" fmla="*/ 6 w 658"/>
                <a:gd name="T61" fmla="*/ 299 h 329"/>
                <a:gd name="T62" fmla="*/ 6 w 658"/>
                <a:gd name="T63" fmla="*/ 299 h 329"/>
                <a:gd name="T64" fmla="*/ 6 w 658"/>
                <a:gd name="T65" fmla="*/ 299 h 329"/>
                <a:gd name="T66" fmla="*/ 6 w 658"/>
                <a:gd name="T67" fmla="*/ 305 h 329"/>
                <a:gd name="T68" fmla="*/ 12 w 658"/>
                <a:gd name="T69" fmla="*/ 305 h 329"/>
                <a:gd name="T70" fmla="*/ 12 w 658"/>
                <a:gd name="T71" fmla="*/ 305 h 329"/>
                <a:gd name="T72" fmla="*/ 12 w 658"/>
                <a:gd name="T73" fmla="*/ 311 h 329"/>
                <a:gd name="T74" fmla="*/ 12 w 658"/>
                <a:gd name="T75" fmla="*/ 311 h 329"/>
                <a:gd name="T76" fmla="*/ 18 w 658"/>
                <a:gd name="T77" fmla="*/ 311 h 329"/>
                <a:gd name="T78" fmla="*/ 18 w 658"/>
                <a:gd name="T79" fmla="*/ 317 h 329"/>
                <a:gd name="T80" fmla="*/ 24 w 658"/>
                <a:gd name="T81" fmla="*/ 317 h 329"/>
                <a:gd name="T82" fmla="*/ 24 w 658"/>
                <a:gd name="T83" fmla="*/ 317 h 329"/>
                <a:gd name="T84" fmla="*/ 24 w 658"/>
                <a:gd name="T85" fmla="*/ 317 h 329"/>
                <a:gd name="T86" fmla="*/ 30 w 658"/>
                <a:gd name="T87" fmla="*/ 323 h 329"/>
                <a:gd name="T88" fmla="*/ 30 w 658"/>
                <a:gd name="T89" fmla="*/ 323 h 329"/>
                <a:gd name="T90" fmla="*/ 30 w 658"/>
                <a:gd name="T91" fmla="*/ 323 h 329"/>
                <a:gd name="T92" fmla="*/ 36 w 658"/>
                <a:gd name="T93" fmla="*/ 323 h 329"/>
                <a:gd name="T94" fmla="*/ 36 w 658"/>
                <a:gd name="T95" fmla="*/ 323 h 329"/>
                <a:gd name="T96" fmla="*/ 42 w 658"/>
                <a:gd name="T97" fmla="*/ 329 h 329"/>
                <a:gd name="T98" fmla="*/ 42 w 658"/>
                <a:gd name="T99" fmla="*/ 329 h 329"/>
                <a:gd name="T100" fmla="*/ 54 w 658"/>
                <a:gd name="T101" fmla="*/ 329 h 3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58" h="329">
                  <a:moveTo>
                    <a:pt x="658" y="329"/>
                  </a:moveTo>
                  <a:lnTo>
                    <a:pt x="383" y="162"/>
                  </a:lnTo>
                  <a:lnTo>
                    <a:pt x="551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6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0" y="275"/>
                  </a:lnTo>
                  <a:lnTo>
                    <a:pt x="0" y="281"/>
                  </a:lnTo>
                  <a:lnTo>
                    <a:pt x="0" y="287"/>
                  </a:lnTo>
                  <a:lnTo>
                    <a:pt x="6" y="293"/>
                  </a:lnTo>
                  <a:lnTo>
                    <a:pt x="6" y="299"/>
                  </a:lnTo>
                  <a:lnTo>
                    <a:pt x="6" y="305"/>
                  </a:lnTo>
                  <a:lnTo>
                    <a:pt x="12" y="305"/>
                  </a:lnTo>
                  <a:lnTo>
                    <a:pt x="12" y="311"/>
                  </a:lnTo>
                  <a:lnTo>
                    <a:pt x="18" y="311"/>
                  </a:lnTo>
                  <a:lnTo>
                    <a:pt x="18" y="317"/>
                  </a:lnTo>
                  <a:lnTo>
                    <a:pt x="24" y="317"/>
                  </a:lnTo>
                  <a:lnTo>
                    <a:pt x="24" y="323"/>
                  </a:lnTo>
                  <a:lnTo>
                    <a:pt x="30" y="323"/>
                  </a:lnTo>
                  <a:lnTo>
                    <a:pt x="36" y="323"/>
                  </a:lnTo>
                  <a:lnTo>
                    <a:pt x="36" y="329"/>
                  </a:lnTo>
                  <a:lnTo>
                    <a:pt x="42" y="329"/>
                  </a:lnTo>
                  <a:lnTo>
                    <a:pt x="48" y="329"/>
                  </a:lnTo>
                  <a:lnTo>
                    <a:pt x="54" y="329"/>
                  </a:lnTo>
                  <a:lnTo>
                    <a:pt x="646" y="329"/>
                  </a:lnTo>
                  <a:lnTo>
                    <a:pt x="658" y="32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47" name="Freeform 14"/>
            <p:cNvSpPr>
              <a:spLocks/>
            </p:cNvSpPr>
            <p:nvPr/>
          </p:nvSpPr>
          <p:spPr bwMode="auto">
            <a:xfrm>
              <a:off x="2779" y="3513"/>
              <a:ext cx="658" cy="329"/>
            </a:xfrm>
            <a:custGeom>
              <a:avLst/>
              <a:gdLst>
                <a:gd name="T0" fmla="*/ 551 w 658"/>
                <a:gd name="T1" fmla="*/ 0 h 329"/>
                <a:gd name="T2" fmla="*/ 48 w 658"/>
                <a:gd name="T3" fmla="*/ 0 h 329"/>
                <a:gd name="T4" fmla="*/ 42 w 658"/>
                <a:gd name="T5" fmla="*/ 0 h 329"/>
                <a:gd name="T6" fmla="*/ 36 w 658"/>
                <a:gd name="T7" fmla="*/ 6 h 329"/>
                <a:gd name="T8" fmla="*/ 36 w 658"/>
                <a:gd name="T9" fmla="*/ 6 h 329"/>
                <a:gd name="T10" fmla="*/ 30 w 658"/>
                <a:gd name="T11" fmla="*/ 6 h 329"/>
                <a:gd name="T12" fmla="*/ 30 w 658"/>
                <a:gd name="T13" fmla="*/ 6 h 329"/>
                <a:gd name="T14" fmla="*/ 30 w 658"/>
                <a:gd name="T15" fmla="*/ 6 h 329"/>
                <a:gd name="T16" fmla="*/ 24 w 658"/>
                <a:gd name="T17" fmla="*/ 6 h 329"/>
                <a:gd name="T18" fmla="*/ 24 w 658"/>
                <a:gd name="T19" fmla="*/ 12 h 329"/>
                <a:gd name="T20" fmla="*/ 24 w 658"/>
                <a:gd name="T21" fmla="*/ 12 h 329"/>
                <a:gd name="T22" fmla="*/ 18 w 658"/>
                <a:gd name="T23" fmla="*/ 12 h 329"/>
                <a:gd name="T24" fmla="*/ 18 w 658"/>
                <a:gd name="T25" fmla="*/ 12 h 329"/>
                <a:gd name="T26" fmla="*/ 12 w 658"/>
                <a:gd name="T27" fmla="*/ 18 h 329"/>
                <a:gd name="T28" fmla="*/ 12 w 658"/>
                <a:gd name="T29" fmla="*/ 18 h 329"/>
                <a:gd name="T30" fmla="*/ 12 w 658"/>
                <a:gd name="T31" fmla="*/ 24 h 329"/>
                <a:gd name="T32" fmla="*/ 12 w 658"/>
                <a:gd name="T33" fmla="*/ 24 h 329"/>
                <a:gd name="T34" fmla="*/ 6 w 658"/>
                <a:gd name="T35" fmla="*/ 24 h 329"/>
                <a:gd name="T36" fmla="*/ 6 w 658"/>
                <a:gd name="T37" fmla="*/ 30 h 329"/>
                <a:gd name="T38" fmla="*/ 6 w 658"/>
                <a:gd name="T39" fmla="*/ 30 h 329"/>
                <a:gd name="T40" fmla="*/ 6 w 658"/>
                <a:gd name="T41" fmla="*/ 30 h 329"/>
                <a:gd name="T42" fmla="*/ 6 w 658"/>
                <a:gd name="T43" fmla="*/ 36 h 329"/>
                <a:gd name="T44" fmla="*/ 6 w 658"/>
                <a:gd name="T45" fmla="*/ 36 h 329"/>
                <a:gd name="T46" fmla="*/ 0 w 658"/>
                <a:gd name="T47" fmla="*/ 42 h 329"/>
                <a:gd name="T48" fmla="*/ 0 w 658"/>
                <a:gd name="T49" fmla="*/ 42 h 329"/>
                <a:gd name="T50" fmla="*/ 0 w 658"/>
                <a:gd name="T51" fmla="*/ 54 h 329"/>
                <a:gd name="T52" fmla="*/ 0 w 658"/>
                <a:gd name="T53" fmla="*/ 281 h 329"/>
                <a:gd name="T54" fmla="*/ 0 w 658"/>
                <a:gd name="T55" fmla="*/ 287 h 329"/>
                <a:gd name="T56" fmla="*/ 6 w 658"/>
                <a:gd name="T57" fmla="*/ 293 h 329"/>
                <a:gd name="T58" fmla="*/ 6 w 658"/>
                <a:gd name="T59" fmla="*/ 293 h 329"/>
                <a:gd name="T60" fmla="*/ 6 w 658"/>
                <a:gd name="T61" fmla="*/ 299 h 329"/>
                <a:gd name="T62" fmla="*/ 6 w 658"/>
                <a:gd name="T63" fmla="*/ 299 h 329"/>
                <a:gd name="T64" fmla="*/ 6 w 658"/>
                <a:gd name="T65" fmla="*/ 299 h 329"/>
                <a:gd name="T66" fmla="*/ 6 w 658"/>
                <a:gd name="T67" fmla="*/ 305 h 329"/>
                <a:gd name="T68" fmla="*/ 12 w 658"/>
                <a:gd name="T69" fmla="*/ 305 h 329"/>
                <a:gd name="T70" fmla="*/ 12 w 658"/>
                <a:gd name="T71" fmla="*/ 305 h 329"/>
                <a:gd name="T72" fmla="*/ 12 w 658"/>
                <a:gd name="T73" fmla="*/ 311 h 329"/>
                <a:gd name="T74" fmla="*/ 12 w 658"/>
                <a:gd name="T75" fmla="*/ 311 h 329"/>
                <a:gd name="T76" fmla="*/ 18 w 658"/>
                <a:gd name="T77" fmla="*/ 311 h 329"/>
                <a:gd name="T78" fmla="*/ 18 w 658"/>
                <a:gd name="T79" fmla="*/ 317 h 329"/>
                <a:gd name="T80" fmla="*/ 24 w 658"/>
                <a:gd name="T81" fmla="*/ 317 h 329"/>
                <a:gd name="T82" fmla="*/ 24 w 658"/>
                <a:gd name="T83" fmla="*/ 317 h 329"/>
                <a:gd name="T84" fmla="*/ 24 w 658"/>
                <a:gd name="T85" fmla="*/ 317 h 329"/>
                <a:gd name="T86" fmla="*/ 30 w 658"/>
                <a:gd name="T87" fmla="*/ 323 h 329"/>
                <a:gd name="T88" fmla="*/ 30 w 658"/>
                <a:gd name="T89" fmla="*/ 323 h 329"/>
                <a:gd name="T90" fmla="*/ 30 w 658"/>
                <a:gd name="T91" fmla="*/ 323 h 329"/>
                <a:gd name="T92" fmla="*/ 36 w 658"/>
                <a:gd name="T93" fmla="*/ 323 h 329"/>
                <a:gd name="T94" fmla="*/ 36 w 658"/>
                <a:gd name="T95" fmla="*/ 323 h 329"/>
                <a:gd name="T96" fmla="*/ 42 w 658"/>
                <a:gd name="T97" fmla="*/ 329 h 329"/>
                <a:gd name="T98" fmla="*/ 42 w 658"/>
                <a:gd name="T99" fmla="*/ 329 h 329"/>
                <a:gd name="T100" fmla="*/ 54 w 658"/>
                <a:gd name="T101" fmla="*/ 329 h 3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58" h="329">
                  <a:moveTo>
                    <a:pt x="658" y="329"/>
                  </a:moveTo>
                  <a:lnTo>
                    <a:pt x="383" y="162"/>
                  </a:lnTo>
                  <a:lnTo>
                    <a:pt x="551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6" y="6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0" y="275"/>
                  </a:lnTo>
                  <a:lnTo>
                    <a:pt x="0" y="281"/>
                  </a:lnTo>
                  <a:lnTo>
                    <a:pt x="0" y="287"/>
                  </a:lnTo>
                  <a:lnTo>
                    <a:pt x="6" y="293"/>
                  </a:lnTo>
                  <a:lnTo>
                    <a:pt x="6" y="299"/>
                  </a:lnTo>
                  <a:lnTo>
                    <a:pt x="6" y="305"/>
                  </a:lnTo>
                  <a:lnTo>
                    <a:pt x="12" y="305"/>
                  </a:lnTo>
                  <a:lnTo>
                    <a:pt x="12" y="311"/>
                  </a:lnTo>
                  <a:lnTo>
                    <a:pt x="18" y="311"/>
                  </a:lnTo>
                  <a:lnTo>
                    <a:pt x="18" y="317"/>
                  </a:lnTo>
                  <a:lnTo>
                    <a:pt x="24" y="317"/>
                  </a:lnTo>
                  <a:lnTo>
                    <a:pt x="24" y="323"/>
                  </a:lnTo>
                  <a:lnTo>
                    <a:pt x="30" y="323"/>
                  </a:lnTo>
                  <a:lnTo>
                    <a:pt x="36" y="323"/>
                  </a:lnTo>
                  <a:lnTo>
                    <a:pt x="36" y="329"/>
                  </a:lnTo>
                  <a:lnTo>
                    <a:pt x="42" y="329"/>
                  </a:lnTo>
                  <a:lnTo>
                    <a:pt x="48" y="329"/>
                  </a:lnTo>
                  <a:lnTo>
                    <a:pt x="54" y="329"/>
                  </a:lnTo>
                  <a:lnTo>
                    <a:pt x="646" y="329"/>
                  </a:lnTo>
                  <a:lnTo>
                    <a:pt x="658" y="32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48" name="Rectangle 15"/>
            <p:cNvSpPr>
              <a:spLocks noChangeArrowheads="1"/>
            </p:cNvSpPr>
            <p:nvPr/>
          </p:nvSpPr>
          <p:spPr bwMode="auto">
            <a:xfrm>
              <a:off x="2073" y="3406"/>
              <a:ext cx="533" cy="2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49" name="Freeform 16"/>
            <p:cNvSpPr>
              <a:spLocks/>
            </p:cNvSpPr>
            <p:nvPr/>
          </p:nvSpPr>
          <p:spPr bwMode="auto">
            <a:xfrm>
              <a:off x="1894" y="3430"/>
              <a:ext cx="712" cy="71"/>
            </a:xfrm>
            <a:custGeom>
              <a:avLst/>
              <a:gdLst>
                <a:gd name="T0" fmla="*/ 712 w 712"/>
                <a:gd name="T1" fmla="*/ 0 h 71"/>
                <a:gd name="T2" fmla="*/ 712 w 712"/>
                <a:gd name="T3" fmla="*/ 71 h 71"/>
                <a:gd name="T4" fmla="*/ 0 w 712"/>
                <a:gd name="T5" fmla="*/ 71 h 71"/>
                <a:gd name="T6" fmla="*/ 30 w 712"/>
                <a:gd name="T7" fmla="*/ 36 h 71"/>
                <a:gd name="T8" fmla="*/ 12 w 712"/>
                <a:gd name="T9" fmla="*/ 0 h 71"/>
                <a:gd name="T10" fmla="*/ 712 w 712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2" h="71">
                  <a:moveTo>
                    <a:pt x="712" y="0"/>
                  </a:moveTo>
                  <a:lnTo>
                    <a:pt x="712" y="71"/>
                  </a:lnTo>
                  <a:lnTo>
                    <a:pt x="0" y="71"/>
                  </a:lnTo>
                  <a:lnTo>
                    <a:pt x="30" y="36"/>
                  </a:lnTo>
                  <a:lnTo>
                    <a:pt x="12" y="0"/>
                  </a:lnTo>
                  <a:lnTo>
                    <a:pt x="712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0" name="Freeform 17"/>
            <p:cNvSpPr>
              <a:spLocks/>
            </p:cNvSpPr>
            <p:nvPr/>
          </p:nvSpPr>
          <p:spPr bwMode="auto">
            <a:xfrm>
              <a:off x="1894" y="3430"/>
              <a:ext cx="712" cy="71"/>
            </a:xfrm>
            <a:custGeom>
              <a:avLst/>
              <a:gdLst>
                <a:gd name="T0" fmla="*/ 712 w 712"/>
                <a:gd name="T1" fmla="*/ 0 h 71"/>
                <a:gd name="T2" fmla="*/ 712 w 712"/>
                <a:gd name="T3" fmla="*/ 71 h 71"/>
                <a:gd name="T4" fmla="*/ 0 w 712"/>
                <a:gd name="T5" fmla="*/ 71 h 71"/>
                <a:gd name="T6" fmla="*/ 30 w 712"/>
                <a:gd name="T7" fmla="*/ 36 h 71"/>
                <a:gd name="T8" fmla="*/ 12 w 712"/>
                <a:gd name="T9" fmla="*/ 0 h 71"/>
                <a:gd name="T10" fmla="*/ 712 w 712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2" h="71">
                  <a:moveTo>
                    <a:pt x="712" y="0"/>
                  </a:moveTo>
                  <a:lnTo>
                    <a:pt x="712" y="71"/>
                  </a:lnTo>
                  <a:lnTo>
                    <a:pt x="0" y="71"/>
                  </a:lnTo>
                  <a:lnTo>
                    <a:pt x="30" y="36"/>
                  </a:lnTo>
                  <a:lnTo>
                    <a:pt x="12" y="0"/>
                  </a:lnTo>
                  <a:lnTo>
                    <a:pt x="71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1" name="Freeform 18"/>
            <p:cNvSpPr>
              <a:spLocks/>
            </p:cNvSpPr>
            <p:nvPr/>
          </p:nvSpPr>
          <p:spPr bwMode="auto">
            <a:xfrm>
              <a:off x="2743" y="3430"/>
              <a:ext cx="1203" cy="71"/>
            </a:xfrm>
            <a:custGeom>
              <a:avLst/>
              <a:gdLst>
                <a:gd name="T0" fmla="*/ 0 w 1203"/>
                <a:gd name="T1" fmla="*/ 0 h 71"/>
                <a:gd name="T2" fmla="*/ 0 w 1203"/>
                <a:gd name="T3" fmla="*/ 71 h 71"/>
                <a:gd name="T4" fmla="*/ 1203 w 1203"/>
                <a:gd name="T5" fmla="*/ 71 h 71"/>
                <a:gd name="T6" fmla="*/ 1191 w 1203"/>
                <a:gd name="T7" fmla="*/ 36 h 71"/>
                <a:gd name="T8" fmla="*/ 1203 w 1203"/>
                <a:gd name="T9" fmla="*/ 0 h 71"/>
                <a:gd name="T10" fmla="*/ 0 w 1203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3" h="71">
                  <a:moveTo>
                    <a:pt x="0" y="0"/>
                  </a:moveTo>
                  <a:lnTo>
                    <a:pt x="0" y="71"/>
                  </a:lnTo>
                  <a:lnTo>
                    <a:pt x="1203" y="71"/>
                  </a:lnTo>
                  <a:lnTo>
                    <a:pt x="1191" y="36"/>
                  </a:lnTo>
                  <a:lnTo>
                    <a:pt x="120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2" name="Freeform 19"/>
            <p:cNvSpPr>
              <a:spLocks/>
            </p:cNvSpPr>
            <p:nvPr/>
          </p:nvSpPr>
          <p:spPr bwMode="auto">
            <a:xfrm>
              <a:off x="2743" y="3430"/>
              <a:ext cx="1203" cy="71"/>
            </a:xfrm>
            <a:custGeom>
              <a:avLst/>
              <a:gdLst>
                <a:gd name="T0" fmla="*/ 0 w 1203"/>
                <a:gd name="T1" fmla="*/ 0 h 71"/>
                <a:gd name="T2" fmla="*/ 0 w 1203"/>
                <a:gd name="T3" fmla="*/ 71 h 71"/>
                <a:gd name="T4" fmla="*/ 1203 w 1203"/>
                <a:gd name="T5" fmla="*/ 71 h 71"/>
                <a:gd name="T6" fmla="*/ 1191 w 1203"/>
                <a:gd name="T7" fmla="*/ 36 h 71"/>
                <a:gd name="T8" fmla="*/ 1203 w 1203"/>
                <a:gd name="T9" fmla="*/ 0 h 71"/>
                <a:gd name="T10" fmla="*/ 0 w 1203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3" h="71">
                  <a:moveTo>
                    <a:pt x="0" y="0"/>
                  </a:moveTo>
                  <a:lnTo>
                    <a:pt x="0" y="71"/>
                  </a:lnTo>
                  <a:lnTo>
                    <a:pt x="1203" y="71"/>
                  </a:lnTo>
                  <a:lnTo>
                    <a:pt x="1191" y="36"/>
                  </a:lnTo>
                  <a:lnTo>
                    <a:pt x="120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3" name="Freeform 20"/>
            <p:cNvSpPr>
              <a:spLocks/>
            </p:cNvSpPr>
            <p:nvPr/>
          </p:nvSpPr>
          <p:spPr bwMode="auto">
            <a:xfrm>
              <a:off x="2618" y="2964"/>
              <a:ext cx="161" cy="771"/>
            </a:xfrm>
            <a:custGeom>
              <a:avLst/>
              <a:gdLst>
                <a:gd name="T0" fmla="*/ 137 w 161"/>
                <a:gd name="T1" fmla="*/ 771 h 771"/>
                <a:gd name="T2" fmla="*/ 125 w 161"/>
                <a:gd name="T3" fmla="*/ 765 h 771"/>
                <a:gd name="T4" fmla="*/ 113 w 161"/>
                <a:gd name="T5" fmla="*/ 765 h 771"/>
                <a:gd name="T6" fmla="*/ 95 w 161"/>
                <a:gd name="T7" fmla="*/ 759 h 771"/>
                <a:gd name="T8" fmla="*/ 84 w 161"/>
                <a:gd name="T9" fmla="*/ 747 h 771"/>
                <a:gd name="T10" fmla="*/ 72 w 161"/>
                <a:gd name="T11" fmla="*/ 741 h 771"/>
                <a:gd name="T12" fmla="*/ 60 w 161"/>
                <a:gd name="T13" fmla="*/ 735 h 771"/>
                <a:gd name="T14" fmla="*/ 54 w 161"/>
                <a:gd name="T15" fmla="*/ 729 h 771"/>
                <a:gd name="T16" fmla="*/ 48 w 161"/>
                <a:gd name="T17" fmla="*/ 723 h 771"/>
                <a:gd name="T18" fmla="*/ 36 w 161"/>
                <a:gd name="T19" fmla="*/ 711 h 771"/>
                <a:gd name="T20" fmla="*/ 30 w 161"/>
                <a:gd name="T21" fmla="*/ 705 h 771"/>
                <a:gd name="T22" fmla="*/ 24 w 161"/>
                <a:gd name="T23" fmla="*/ 693 h 771"/>
                <a:gd name="T24" fmla="*/ 18 w 161"/>
                <a:gd name="T25" fmla="*/ 675 h 771"/>
                <a:gd name="T26" fmla="*/ 12 w 161"/>
                <a:gd name="T27" fmla="*/ 663 h 771"/>
                <a:gd name="T28" fmla="*/ 6 w 161"/>
                <a:gd name="T29" fmla="*/ 651 h 771"/>
                <a:gd name="T30" fmla="*/ 0 w 161"/>
                <a:gd name="T31" fmla="*/ 639 h 771"/>
                <a:gd name="T32" fmla="*/ 0 w 161"/>
                <a:gd name="T33" fmla="*/ 621 h 771"/>
                <a:gd name="T34" fmla="*/ 6 w 161"/>
                <a:gd name="T35" fmla="*/ 53 h 771"/>
                <a:gd name="T36" fmla="*/ 18 w 161"/>
                <a:gd name="T37" fmla="*/ 53 h 771"/>
                <a:gd name="T38" fmla="*/ 24 w 161"/>
                <a:gd name="T39" fmla="*/ 47 h 771"/>
                <a:gd name="T40" fmla="*/ 24 w 161"/>
                <a:gd name="T41" fmla="*/ 47 h 771"/>
                <a:gd name="T42" fmla="*/ 30 w 161"/>
                <a:gd name="T43" fmla="*/ 47 h 771"/>
                <a:gd name="T44" fmla="*/ 36 w 161"/>
                <a:gd name="T45" fmla="*/ 41 h 771"/>
                <a:gd name="T46" fmla="*/ 36 w 161"/>
                <a:gd name="T47" fmla="*/ 41 h 771"/>
                <a:gd name="T48" fmla="*/ 42 w 161"/>
                <a:gd name="T49" fmla="*/ 35 h 771"/>
                <a:gd name="T50" fmla="*/ 48 w 161"/>
                <a:gd name="T51" fmla="*/ 30 h 771"/>
                <a:gd name="T52" fmla="*/ 48 w 161"/>
                <a:gd name="T53" fmla="*/ 24 h 771"/>
                <a:gd name="T54" fmla="*/ 48 w 161"/>
                <a:gd name="T55" fmla="*/ 24 h 771"/>
                <a:gd name="T56" fmla="*/ 54 w 161"/>
                <a:gd name="T57" fmla="*/ 18 h 771"/>
                <a:gd name="T58" fmla="*/ 54 w 161"/>
                <a:gd name="T59" fmla="*/ 6 h 771"/>
                <a:gd name="T60" fmla="*/ 54 w 161"/>
                <a:gd name="T61" fmla="*/ 12 h 771"/>
                <a:gd name="T62" fmla="*/ 60 w 161"/>
                <a:gd name="T63" fmla="*/ 18 h 771"/>
                <a:gd name="T64" fmla="*/ 60 w 161"/>
                <a:gd name="T65" fmla="*/ 24 h 771"/>
                <a:gd name="T66" fmla="*/ 60 w 161"/>
                <a:gd name="T67" fmla="*/ 30 h 771"/>
                <a:gd name="T68" fmla="*/ 66 w 161"/>
                <a:gd name="T69" fmla="*/ 30 h 771"/>
                <a:gd name="T70" fmla="*/ 66 w 161"/>
                <a:gd name="T71" fmla="*/ 35 h 771"/>
                <a:gd name="T72" fmla="*/ 72 w 161"/>
                <a:gd name="T73" fmla="*/ 41 h 771"/>
                <a:gd name="T74" fmla="*/ 78 w 161"/>
                <a:gd name="T75" fmla="*/ 47 h 771"/>
                <a:gd name="T76" fmla="*/ 78 w 161"/>
                <a:gd name="T77" fmla="*/ 47 h 771"/>
                <a:gd name="T78" fmla="*/ 84 w 161"/>
                <a:gd name="T79" fmla="*/ 47 h 771"/>
                <a:gd name="T80" fmla="*/ 89 w 161"/>
                <a:gd name="T81" fmla="*/ 53 h 771"/>
                <a:gd name="T82" fmla="*/ 95 w 161"/>
                <a:gd name="T83" fmla="*/ 53 h 771"/>
                <a:gd name="T84" fmla="*/ 107 w 161"/>
                <a:gd name="T85" fmla="*/ 609 h 771"/>
                <a:gd name="T86" fmla="*/ 107 w 161"/>
                <a:gd name="T87" fmla="*/ 621 h 771"/>
                <a:gd name="T88" fmla="*/ 113 w 161"/>
                <a:gd name="T89" fmla="*/ 627 h 771"/>
                <a:gd name="T90" fmla="*/ 113 w 161"/>
                <a:gd name="T91" fmla="*/ 633 h 771"/>
                <a:gd name="T92" fmla="*/ 113 w 161"/>
                <a:gd name="T93" fmla="*/ 633 h 771"/>
                <a:gd name="T94" fmla="*/ 119 w 161"/>
                <a:gd name="T95" fmla="*/ 639 h 771"/>
                <a:gd name="T96" fmla="*/ 119 w 161"/>
                <a:gd name="T97" fmla="*/ 645 h 771"/>
                <a:gd name="T98" fmla="*/ 125 w 161"/>
                <a:gd name="T99" fmla="*/ 645 h 771"/>
                <a:gd name="T100" fmla="*/ 131 w 161"/>
                <a:gd name="T101" fmla="*/ 651 h 771"/>
                <a:gd name="T102" fmla="*/ 131 w 161"/>
                <a:gd name="T103" fmla="*/ 651 h 771"/>
                <a:gd name="T104" fmla="*/ 137 w 161"/>
                <a:gd name="T105" fmla="*/ 657 h 771"/>
                <a:gd name="T106" fmla="*/ 143 w 161"/>
                <a:gd name="T107" fmla="*/ 657 h 771"/>
                <a:gd name="T108" fmla="*/ 149 w 161"/>
                <a:gd name="T109" fmla="*/ 657 h 771"/>
                <a:gd name="T110" fmla="*/ 161 w 161"/>
                <a:gd name="T111" fmla="*/ 663 h 77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1" h="771">
                  <a:moveTo>
                    <a:pt x="161" y="771"/>
                  </a:moveTo>
                  <a:lnTo>
                    <a:pt x="149" y="771"/>
                  </a:lnTo>
                  <a:lnTo>
                    <a:pt x="143" y="771"/>
                  </a:lnTo>
                  <a:lnTo>
                    <a:pt x="137" y="771"/>
                  </a:lnTo>
                  <a:lnTo>
                    <a:pt x="137" y="765"/>
                  </a:lnTo>
                  <a:lnTo>
                    <a:pt x="131" y="765"/>
                  </a:lnTo>
                  <a:lnTo>
                    <a:pt x="125" y="765"/>
                  </a:lnTo>
                  <a:lnTo>
                    <a:pt x="119" y="765"/>
                  </a:lnTo>
                  <a:lnTo>
                    <a:pt x="113" y="765"/>
                  </a:lnTo>
                  <a:lnTo>
                    <a:pt x="107" y="759"/>
                  </a:lnTo>
                  <a:lnTo>
                    <a:pt x="101" y="759"/>
                  </a:lnTo>
                  <a:lnTo>
                    <a:pt x="95" y="759"/>
                  </a:lnTo>
                  <a:lnTo>
                    <a:pt x="95" y="753"/>
                  </a:lnTo>
                  <a:lnTo>
                    <a:pt x="89" y="753"/>
                  </a:lnTo>
                  <a:lnTo>
                    <a:pt x="84" y="753"/>
                  </a:lnTo>
                  <a:lnTo>
                    <a:pt x="84" y="747"/>
                  </a:lnTo>
                  <a:lnTo>
                    <a:pt x="78" y="747"/>
                  </a:lnTo>
                  <a:lnTo>
                    <a:pt x="72" y="741"/>
                  </a:lnTo>
                  <a:lnTo>
                    <a:pt x="66" y="741"/>
                  </a:lnTo>
                  <a:lnTo>
                    <a:pt x="66" y="735"/>
                  </a:lnTo>
                  <a:lnTo>
                    <a:pt x="60" y="735"/>
                  </a:lnTo>
                  <a:lnTo>
                    <a:pt x="60" y="729"/>
                  </a:lnTo>
                  <a:lnTo>
                    <a:pt x="54" y="729"/>
                  </a:lnTo>
                  <a:lnTo>
                    <a:pt x="48" y="723"/>
                  </a:lnTo>
                  <a:lnTo>
                    <a:pt x="42" y="717"/>
                  </a:lnTo>
                  <a:lnTo>
                    <a:pt x="42" y="711"/>
                  </a:lnTo>
                  <a:lnTo>
                    <a:pt x="36" y="711"/>
                  </a:lnTo>
                  <a:lnTo>
                    <a:pt x="36" y="705"/>
                  </a:lnTo>
                  <a:lnTo>
                    <a:pt x="30" y="705"/>
                  </a:lnTo>
                  <a:lnTo>
                    <a:pt x="30" y="699"/>
                  </a:lnTo>
                  <a:lnTo>
                    <a:pt x="24" y="693"/>
                  </a:lnTo>
                  <a:lnTo>
                    <a:pt x="24" y="687"/>
                  </a:lnTo>
                  <a:lnTo>
                    <a:pt x="18" y="687"/>
                  </a:lnTo>
                  <a:lnTo>
                    <a:pt x="18" y="681"/>
                  </a:lnTo>
                  <a:lnTo>
                    <a:pt x="18" y="675"/>
                  </a:lnTo>
                  <a:lnTo>
                    <a:pt x="12" y="669"/>
                  </a:lnTo>
                  <a:lnTo>
                    <a:pt x="12" y="663"/>
                  </a:lnTo>
                  <a:lnTo>
                    <a:pt x="12" y="657"/>
                  </a:lnTo>
                  <a:lnTo>
                    <a:pt x="6" y="657"/>
                  </a:lnTo>
                  <a:lnTo>
                    <a:pt x="6" y="651"/>
                  </a:lnTo>
                  <a:lnTo>
                    <a:pt x="6" y="645"/>
                  </a:lnTo>
                  <a:lnTo>
                    <a:pt x="6" y="639"/>
                  </a:lnTo>
                  <a:lnTo>
                    <a:pt x="0" y="639"/>
                  </a:lnTo>
                  <a:lnTo>
                    <a:pt x="0" y="633"/>
                  </a:lnTo>
                  <a:lnTo>
                    <a:pt x="0" y="627"/>
                  </a:lnTo>
                  <a:lnTo>
                    <a:pt x="0" y="621"/>
                  </a:lnTo>
                  <a:lnTo>
                    <a:pt x="0" y="615"/>
                  </a:lnTo>
                  <a:lnTo>
                    <a:pt x="0" y="603"/>
                  </a:lnTo>
                  <a:lnTo>
                    <a:pt x="0" y="53"/>
                  </a:lnTo>
                  <a:lnTo>
                    <a:pt x="6" y="53"/>
                  </a:lnTo>
                  <a:lnTo>
                    <a:pt x="12" y="53"/>
                  </a:lnTo>
                  <a:lnTo>
                    <a:pt x="18" y="53"/>
                  </a:lnTo>
                  <a:lnTo>
                    <a:pt x="18" y="47"/>
                  </a:lnTo>
                  <a:lnTo>
                    <a:pt x="24" y="47"/>
                  </a:lnTo>
                  <a:lnTo>
                    <a:pt x="30" y="47"/>
                  </a:lnTo>
                  <a:lnTo>
                    <a:pt x="30" y="41"/>
                  </a:lnTo>
                  <a:lnTo>
                    <a:pt x="36" y="41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8" y="30"/>
                  </a:lnTo>
                  <a:lnTo>
                    <a:pt x="48" y="24"/>
                  </a:lnTo>
                  <a:lnTo>
                    <a:pt x="48" y="18"/>
                  </a:lnTo>
                  <a:lnTo>
                    <a:pt x="54" y="18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54" y="0"/>
                  </a:lnTo>
                  <a:lnTo>
                    <a:pt x="54" y="6"/>
                  </a:lnTo>
                  <a:lnTo>
                    <a:pt x="54" y="12"/>
                  </a:lnTo>
                  <a:lnTo>
                    <a:pt x="54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6" y="30"/>
                  </a:lnTo>
                  <a:lnTo>
                    <a:pt x="66" y="35"/>
                  </a:lnTo>
                  <a:lnTo>
                    <a:pt x="72" y="41"/>
                  </a:lnTo>
                  <a:lnTo>
                    <a:pt x="78" y="41"/>
                  </a:lnTo>
                  <a:lnTo>
                    <a:pt x="78" y="47"/>
                  </a:lnTo>
                  <a:lnTo>
                    <a:pt x="84" y="47"/>
                  </a:lnTo>
                  <a:lnTo>
                    <a:pt x="89" y="47"/>
                  </a:lnTo>
                  <a:lnTo>
                    <a:pt x="89" y="53"/>
                  </a:lnTo>
                  <a:lnTo>
                    <a:pt x="95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603"/>
                  </a:lnTo>
                  <a:lnTo>
                    <a:pt x="107" y="609"/>
                  </a:lnTo>
                  <a:lnTo>
                    <a:pt x="107" y="615"/>
                  </a:lnTo>
                  <a:lnTo>
                    <a:pt x="107" y="621"/>
                  </a:lnTo>
                  <a:lnTo>
                    <a:pt x="113" y="627"/>
                  </a:lnTo>
                  <a:lnTo>
                    <a:pt x="113" y="633"/>
                  </a:lnTo>
                  <a:lnTo>
                    <a:pt x="119" y="639"/>
                  </a:lnTo>
                  <a:lnTo>
                    <a:pt x="119" y="645"/>
                  </a:lnTo>
                  <a:lnTo>
                    <a:pt x="125" y="645"/>
                  </a:lnTo>
                  <a:lnTo>
                    <a:pt x="125" y="651"/>
                  </a:lnTo>
                  <a:lnTo>
                    <a:pt x="131" y="651"/>
                  </a:lnTo>
                  <a:lnTo>
                    <a:pt x="137" y="651"/>
                  </a:lnTo>
                  <a:lnTo>
                    <a:pt x="137" y="657"/>
                  </a:lnTo>
                  <a:lnTo>
                    <a:pt x="143" y="657"/>
                  </a:lnTo>
                  <a:lnTo>
                    <a:pt x="149" y="657"/>
                  </a:lnTo>
                  <a:lnTo>
                    <a:pt x="155" y="657"/>
                  </a:lnTo>
                  <a:lnTo>
                    <a:pt x="155" y="663"/>
                  </a:lnTo>
                  <a:lnTo>
                    <a:pt x="161" y="663"/>
                  </a:lnTo>
                  <a:lnTo>
                    <a:pt x="161" y="771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4" name="Freeform 21"/>
            <p:cNvSpPr>
              <a:spLocks/>
            </p:cNvSpPr>
            <p:nvPr/>
          </p:nvSpPr>
          <p:spPr bwMode="auto">
            <a:xfrm>
              <a:off x="2618" y="2964"/>
              <a:ext cx="161" cy="771"/>
            </a:xfrm>
            <a:custGeom>
              <a:avLst/>
              <a:gdLst>
                <a:gd name="T0" fmla="*/ 137 w 161"/>
                <a:gd name="T1" fmla="*/ 771 h 771"/>
                <a:gd name="T2" fmla="*/ 125 w 161"/>
                <a:gd name="T3" fmla="*/ 765 h 771"/>
                <a:gd name="T4" fmla="*/ 113 w 161"/>
                <a:gd name="T5" fmla="*/ 765 h 771"/>
                <a:gd name="T6" fmla="*/ 95 w 161"/>
                <a:gd name="T7" fmla="*/ 759 h 771"/>
                <a:gd name="T8" fmla="*/ 84 w 161"/>
                <a:gd name="T9" fmla="*/ 747 h 771"/>
                <a:gd name="T10" fmla="*/ 72 w 161"/>
                <a:gd name="T11" fmla="*/ 741 h 771"/>
                <a:gd name="T12" fmla="*/ 60 w 161"/>
                <a:gd name="T13" fmla="*/ 735 h 771"/>
                <a:gd name="T14" fmla="*/ 54 w 161"/>
                <a:gd name="T15" fmla="*/ 729 h 771"/>
                <a:gd name="T16" fmla="*/ 48 w 161"/>
                <a:gd name="T17" fmla="*/ 723 h 771"/>
                <a:gd name="T18" fmla="*/ 36 w 161"/>
                <a:gd name="T19" fmla="*/ 711 h 771"/>
                <a:gd name="T20" fmla="*/ 30 w 161"/>
                <a:gd name="T21" fmla="*/ 705 h 771"/>
                <a:gd name="T22" fmla="*/ 24 w 161"/>
                <a:gd name="T23" fmla="*/ 693 h 771"/>
                <a:gd name="T24" fmla="*/ 18 w 161"/>
                <a:gd name="T25" fmla="*/ 675 h 771"/>
                <a:gd name="T26" fmla="*/ 12 w 161"/>
                <a:gd name="T27" fmla="*/ 663 h 771"/>
                <a:gd name="T28" fmla="*/ 6 w 161"/>
                <a:gd name="T29" fmla="*/ 651 h 771"/>
                <a:gd name="T30" fmla="*/ 0 w 161"/>
                <a:gd name="T31" fmla="*/ 639 h 771"/>
                <a:gd name="T32" fmla="*/ 0 w 161"/>
                <a:gd name="T33" fmla="*/ 621 h 771"/>
                <a:gd name="T34" fmla="*/ 6 w 161"/>
                <a:gd name="T35" fmla="*/ 53 h 771"/>
                <a:gd name="T36" fmla="*/ 18 w 161"/>
                <a:gd name="T37" fmla="*/ 53 h 771"/>
                <a:gd name="T38" fmla="*/ 24 w 161"/>
                <a:gd name="T39" fmla="*/ 47 h 771"/>
                <a:gd name="T40" fmla="*/ 24 w 161"/>
                <a:gd name="T41" fmla="*/ 47 h 771"/>
                <a:gd name="T42" fmla="*/ 30 w 161"/>
                <a:gd name="T43" fmla="*/ 47 h 771"/>
                <a:gd name="T44" fmla="*/ 36 w 161"/>
                <a:gd name="T45" fmla="*/ 41 h 771"/>
                <a:gd name="T46" fmla="*/ 36 w 161"/>
                <a:gd name="T47" fmla="*/ 41 h 771"/>
                <a:gd name="T48" fmla="*/ 42 w 161"/>
                <a:gd name="T49" fmla="*/ 35 h 771"/>
                <a:gd name="T50" fmla="*/ 48 w 161"/>
                <a:gd name="T51" fmla="*/ 30 h 771"/>
                <a:gd name="T52" fmla="*/ 48 w 161"/>
                <a:gd name="T53" fmla="*/ 24 h 771"/>
                <a:gd name="T54" fmla="*/ 48 w 161"/>
                <a:gd name="T55" fmla="*/ 24 h 771"/>
                <a:gd name="T56" fmla="*/ 54 w 161"/>
                <a:gd name="T57" fmla="*/ 18 h 771"/>
                <a:gd name="T58" fmla="*/ 54 w 161"/>
                <a:gd name="T59" fmla="*/ 6 h 771"/>
                <a:gd name="T60" fmla="*/ 54 w 161"/>
                <a:gd name="T61" fmla="*/ 12 h 771"/>
                <a:gd name="T62" fmla="*/ 60 w 161"/>
                <a:gd name="T63" fmla="*/ 18 h 771"/>
                <a:gd name="T64" fmla="*/ 60 w 161"/>
                <a:gd name="T65" fmla="*/ 24 h 771"/>
                <a:gd name="T66" fmla="*/ 60 w 161"/>
                <a:gd name="T67" fmla="*/ 30 h 771"/>
                <a:gd name="T68" fmla="*/ 66 w 161"/>
                <a:gd name="T69" fmla="*/ 30 h 771"/>
                <a:gd name="T70" fmla="*/ 66 w 161"/>
                <a:gd name="T71" fmla="*/ 35 h 771"/>
                <a:gd name="T72" fmla="*/ 72 w 161"/>
                <a:gd name="T73" fmla="*/ 41 h 771"/>
                <a:gd name="T74" fmla="*/ 78 w 161"/>
                <a:gd name="T75" fmla="*/ 47 h 771"/>
                <a:gd name="T76" fmla="*/ 78 w 161"/>
                <a:gd name="T77" fmla="*/ 47 h 771"/>
                <a:gd name="T78" fmla="*/ 84 w 161"/>
                <a:gd name="T79" fmla="*/ 47 h 771"/>
                <a:gd name="T80" fmla="*/ 89 w 161"/>
                <a:gd name="T81" fmla="*/ 53 h 771"/>
                <a:gd name="T82" fmla="*/ 95 w 161"/>
                <a:gd name="T83" fmla="*/ 53 h 771"/>
                <a:gd name="T84" fmla="*/ 107 w 161"/>
                <a:gd name="T85" fmla="*/ 609 h 771"/>
                <a:gd name="T86" fmla="*/ 107 w 161"/>
                <a:gd name="T87" fmla="*/ 621 h 771"/>
                <a:gd name="T88" fmla="*/ 113 w 161"/>
                <a:gd name="T89" fmla="*/ 627 h 771"/>
                <a:gd name="T90" fmla="*/ 113 w 161"/>
                <a:gd name="T91" fmla="*/ 633 h 771"/>
                <a:gd name="T92" fmla="*/ 113 w 161"/>
                <a:gd name="T93" fmla="*/ 633 h 771"/>
                <a:gd name="T94" fmla="*/ 119 w 161"/>
                <a:gd name="T95" fmla="*/ 639 h 771"/>
                <a:gd name="T96" fmla="*/ 119 w 161"/>
                <a:gd name="T97" fmla="*/ 645 h 771"/>
                <a:gd name="T98" fmla="*/ 125 w 161"/>
                <a:gd name="T99" fmla="*/ 645 h 771"/>
                <a:gd name="T100" fmla="*/ 131 w 161"/>
                <a:gd name="T101" fmla="*/ 651 h 771"/>
                <a:gd name="T102" fmla="*/ 131 w 161"/>
                <a:gd name="T103" fmla="*/ 651 h 771"/>
                <a:gd name="T104" fmla="*/ 137 w 161"/>
                <a:gd name="T105" fmla="*/ 657 h 771"/>
                <a:gd name="T106" fmla="*/ 143 w 161"/>
                <a:gd name="T107" fmla="*/ 657 h 771"/>
                <a:gd name="T108" fmla="*/ 149 w 161"/>
                <a:gd name="T109" fmla="*/ 657 h 771"/>
                <a:gd name="T110" fmla="*/ 161 w 161"/>
                <a:gd name="T111" fmla="*/ 663 h 77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1" h="771">
                  <a:moveTo>
                    <a:pt x="161" y="771"/>
                  </a:moveTo>
                  <a:lnTo>
                    <a:pt x="149" y="771"/>
                  </a:lnTo>
                  <a:lnTo>
                    <a:pt x="143" y="771"/>
                  </a:lnTo>
                  <a:lnTo>
                    <a:pt x="137" y="771"/>
                  </a:lnTo>
                  <a:lnTo>
                    <a:pt x="137" y="765"/>
                  </a:lnTo>
                  <a:lnTo>
                    <a:pt x="131" y="765"/>
                  </a:lnTo>
                  <a:lnTo>
                    <a:pt x="125" y="765"/>
                  </a:lnTo>
                  <a:lnTo>
                    <a:pt x="119" y="765"/>
                  </a:lnTo>
                  <a:lnTo>
                    <a:pt x="113" y="765"/>
                  </a:lnTo>
                  <a:lnTo>
                    <a:pt x="107" y="759"/>
                  </a:lnTo>
                  <a:lnTo>
                    <a:pt x="101" y="759"/>
                  </a:lnTo>
                  <a:lnTo>
                    <a:pt x="95" y="759"/>
                  </a:lnTo>
                  <a:lnTo>
                    <a:pt x="95" y="753"/>
                  </a:lnTo>
                  <a:lnTo>
                    <a:pt x="89" y="753"/>
                  </a:lnTo>
                  <a:lnTo>
                    <a:pt x="84" y="753"/>
                  </a:lnTo>
                  <a:lnTo>
                    <a:pt x="84" y="747"/>
                  </a:lnTo>
                  <a:lnTo>
                    <a:pt x="78" y="747"/>
                  </a:lnTo>
                  <a:lnTo>
                    <a:pt x="72" y="741"/>
                  </a:lnTo>
                  <a:lnTo>
                    <a:pt x="66" y="741"/>
                  </a:lnTo>
                  <a:lnTo>
                    <a:pt x="66" y="735"/>
                  </a:lnTo>
                  <a:lnTo>
                    <a:pt x="60" y="735"/>
                  </a:lnTo>
                  <a:lnTo>
                    <a:pt x="60" y="729"/>
                  </a:lnTo>
                  <a:lnTo>
                    <a:pt x="54" y="729"/>
                  </a:lnTo>
                  <a:lnTo>
                    <a:pt x="48" y="723"/>
                  </a:lnTo>
                  <a:lnTo>
                    <a:pt x="42" y="717"/>
                  </a:lnTo>
                  <a:lnTo>
                    <a:pt x="42" y="711"/>
                  </a:lnTo>
                  <a:lnTo>
                    <a:pt x="36" y="711"/>
                  </a:lnTo>
                  <a:lnTo>
                    <a:pt x="36" y="705"/>
                  </a:lnTo>
                  <a:lnTo>
                    <a:pt x="30" y="705"/>
                  </a:lnTo>
                  <a:lnTo>
                    <a:pt x="30" y="699"/>
                  </a:lnTo>
                  <a:lnTo>
                    <a:pt x="24" y="693"/>
                  </a:lnTo>
                  <a:lnTo>
                    <a:pt x="24" y="687"/>
                  </a:lnTo>
                  <a:lnTo>
                    <a:pt x="18" y="687"/>
                  </a:lnTo>
                  <a:lnTo>
                    <a:pt x="18" y="681"/>
                  </a:lnTo>
                  <a:lnTo>
                    <a:pt x="18" y="675"/>
                  </a:lnTo>
                  <a:lnTo>
                    <a:pt x="12" y="669"/>
                  </a:lnTo>
                  <a:lnTo>
                    <a:pt x="12" y="663"/>
                  </a:lnTo>
                  <a:lnTo>
                    <a:pt x="12" y="657"/>
                  </a:lnTo>
                  <a:lnTo>
                    <a:pt x="6" y="657"/>
                  </a:lnTo>
                  <a:lnTo>
                    <a:pt x="6" y="651"/>
                  </a:lnTo>
                  <a:lnTo>
                    <a:pt x="6" y="645"/>
                  </a:lnTo>
                  <a:lnTo>
                    <a:pt x="6" y="639"/>
                  </a:lnTo>
                  <a:lnTo>
                    <a:pt x="0" y="639"/>
                  </a:lnTo>
                  <a:lnTo>
                    <a:pt x="0" y="633"/>
                  </a:lnTo>
                  <a:lnTo>
                    <a:pt x="0" y="627"/>
                  </a:lnTo>
                  <a:lnTo>
                    <a:pt x="0" y="621"/>
                  </a:lnTo>
                  <a:lnTo>
                    <a:pt x="0" y="615"/>
                  </a:lnTo>
                  <a:lnTo>
                    <a:pt x="0" y="603"/>
                  </a:lnTo>
                  <a:lnTo>
                    <a:pt x="0" y="53"/>
                  </a:lnTo>
                  <a:lnTo>
                    <a:pt x="6" y="53"/>
                  </a:lnTo>
                  <a:lnTo>
                    <a:pt x="12" y="53"/>
                  </a:lnTo>
                  <a:lnTo>
                    <a:pt x="18" y="53"/>
                  </a:lnTo>
                  <a:lnTo>
                    <a:pt x="18" y="47"/>
                  </a:lnTo>
                  <a:lnTo>
                    <a:pt x="24" y="47"/>
                  </a:lnTo>
                  <a:lnTo>
                    <a:pt x="30" y="47"/>
                  </a:lnTo>
                  <a:lnTo>
                    <a:pt x="30" y="41"/>
                  </a:lnTo>
                  <a:lnTo>
                    <a:pt x="36" y="41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8" y="30"/>
                  </a:lnTo>
                  <a:lnTo>
                    <a:pt x="48" y="24"/>
                  </a:lnTo>
                  <a:lnTo>
                    <a:pt x="48" y="18"/>
                  </a:lnTo>
                  <a:lnTo>
                    <a:pt x="54" y="18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54" y="0"/>
                  </a:lnTo>
                  <a:lnTo>
                    <a:pt x="54" y="6"/>
                  </a:lnTo>
                  <a:lnTo>
                    <a:pt x="54" y="12"/>
                  </a:lnTo>
                  <a:lnTo>
                    <a:pt x="54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6" y="30"/>
                  </a:lnTo>
                  <a:lnTo>
                    <a:pt x="66" y="35"/>
                  </a:lnTo>
                  <a:lnTo>
                    <a:pt x="72" y="41"/>
                  </a:lnTo>
                  <a:lnTo>
                    <a:pt x="78" y="41"/>
                  </a:lnTo>
                  <a:lnTo>
                    <a:pt x="78" y="47"/>
                  </a:lnTo>
                  <a:lnTo>
                    <a:pt x="84" y="47"/>
                  </a:lnTo>
                  <a:lnTo>
                    <a:pt x="89" y="47"/>
                  </a:lnTo>
                  <a:lnTo>
                    <a:pt x="89" y="53"/>
                  </a:lnTo>
                  <a:lnTo>
                    <a:pt x="95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603"/>
                  </a:lnTo>
                  <a:lnTo>
                    <a:pt x="107" y="609"/>
                  </a:lnTo>
                  <a:lnTo>
                    <a:pt x="107" y="615"/>
                  </a:lnTo>
                  <a:lnTo>
                    <a:pt x="107" y="621"/>
                  </a:lnTo>
                  <a:lnTo>
                    <a:pt x="113" y="627"/>
                  </a:lnTo>
                  <a:lnTo>
                    <a:pt x="113" y="633"/>
                  </a:lnTo>
                  <a:lnTo>
                    <a:pt x="119" y="639"/>
                  </a:lnTo>
                  <a:lnTo>
                    <a:pt x="119" y="645"/>
                  </a:lnTo>
                  <a:lnTo>
                    <a:pt x="125" y="645"/>
                  </a:lnTo>
                  <a:lnTo>
                    <a:pt x="125" y="651"/>
                  </a:lnTo>
                  <a:lnTo>
                    <a:pt x="131" y="651"/>
                  </a:lnTo>
                  <a:lnTo>
                    <a:pt x="137" y="651"/>
                  </a:lnTo>
                  <a:lnTo>
                    <a:pt x="137" y="657"/>
                  </a:lnTo>
                  <a:lnTo>
                    <a:pt x="143" y="657"/>
                  </a:lnTo>
                  <a:lnTo>
                    <a:pt x="149" y="657"/>
                  </a:lnTo>
                  <a:lnTo>
                    <a:pt x="155" y="657"/>
                  </a:lnTo>
                  <a:lnTo>
                    <a:pt x="155" y="663"/>
                  </a:lnTo>
                  <a:lnTo>
                    <a:pt x="161" y="663"/>
                  </a:lnTo>
                  <a:lnTo>
                    <a:pt x="161" y="77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5" name="Rectangle 22"/>
            <p:cNvSpPr>
              <a:spLocks noChangeArrowheads="1"/>
            </p:cNvSpPr>
            <p:nvPr/>
          </p:nvSpPr>
          <p:spPr bwMode="auto">
            <a:xfrm>
              <a:off x="2743" y="3406"/>
              <a:ext cx="533" cy="2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6" name="Freeform 23"/>
            <p:cNvSpPr>
              <a:spLocks/>
            </p:cNvSpPr>
            <p:nvPr/>
          </p:nvSpPr>
          <p:spPr bwMode="auto">
            <a:xfrm>
              <a:off x="2725" y="3017"/>
              <a:ext cx="551" cy="401"/>
            </a:xfrm>
            <a:custGeom>
              <a:avLst/>
              <a:gdLst>
                <a:gd name="T0" fmla="*/ 521 w 551"/>
                <a:gd name="T1" fmla="*/ 389 h 401"/>
                <a:gd name="T2" fmla="*/ 497 w 551"/>
                <a:gd name="T3" fmla="*/ 383 h 401"/>
                <a:gd name="T4" fmla="*/ 485 w 551"/>
                <a:gd name="T5" fmla="*/ 383 h 401"/>
                <a:gd name="T6" fmla="*/ 461 w 551"/>
                <a:gd name="T7" fmla="*/ 383 h 401"/>
                <a:gd name="T8" fmla="*/ 437 w 551"/>
                <a:gd name="T9" fmla="*/ 377 h 401"/>
                <a:gd name="T10" fmla="*/ 413 w 551"/>
                <a:gd name="T11" fmla="*/ 377 h 401"/>
                <a:gd name="T12" fmla="*/ 395 w 551"/>
                <a:gd name="T13" fmla="*/ 371 h 401"/>
                <a:gd name="T14" fmla="*/ 383 w 551"/>
                <a:gd name="T15" fmla="*/ 371 h 401"/>
                <a:gd name="T16" fmla="*/ 365 w 551"/>
                <a:gd name="T17" fmla="*/ 365 h 401"/>
                <a:gd name="T18" fmla="*/ 341 w 551"/>
                <a:gd name="T19" fmla="*/ 359 h 401"/>
                <a:gd name="T20" fmla="*/ 330 w 551"/>
                <a:gd name="T21" fmla="*/ 353 h 401"/>
                <a:gd name="T22" fmla="*/ 300 w 551"/>
                <a:gd name="T23" fmla="*/ 347 h 401"/>
                <a:gd name="T24" fmla="*/ 276 w 551"/>
                <a:gd name="T25" fmla="*/ 335 h 401"/>
                <a:gd name="T26" fmla="*/ 264 w 551"/>
                <a:gd name="T27" fmla="*/ 329 h 401"/>
                <a:gd name="T28" fmla="*/ 240 w 551"/>
                <a:gd name="T29" fmla="*/ 323 h 401"/>
                <a:gd name="T30" fmla="*/ 228 w 551"/>
                <a:gd name="T31" fmla="*/ 311 h 401"/>
                <a:gd name="T32" fmla="*/ 216 w 551"/>
                <a:gd name="T33" fmla="*/ 305 h 401"/>
                <a:gd name="T34" fmla="*/ 198 w 551"/>
                <a:gd name="T35" fmla="*/ 299 h 401"/>
                <a:gd name="T36" fmla="*/ 174 w 551"/>
                <a:gd name="T37" fmla="*/ 281 h 401"/>
                <a:gd name="T38" fmla="*/ 162 w 551"/>
                <a:gd name="T39" fmla="*/ 275 h 401"/>
                <a:gd name="T40" fmla="*/ 150 w 551"/>
                <a:gd name="T41" fmla="*/ 263 h 401"/>
                <a:gd name="T42" fmla="*/ 132 w 551"/>
                <a:gd name="T43" fmla="*/ 251 h 401"/>
                <a:gd name="T44" fmla="*/ 120 w 551"/>
                <a:gd name="T45" fmla="*/ 239 h 401"/>
                <a:gd name="T46" fmla="*/ 108 w 551"/>
                <a:gd name="T47" fmla="*/ 227 h 401"/>
                <a:gd name="T48" fmla="*/ 96 w 551"/>
                <a:gd name="T49" fmla="*/ 216 h 401"/>
                <a:gd name="T50" fmla="*/ 84 w 551"/>
                <a:gd name="T51" fmla="*/ 210 h 401"/>
                <a:gd name="T52" fmla="*/ 72 w 551"/>
                <a:gd name="T53" fmla="*/ 192 h 401"/>
                <a:gd name="T54" fmla="*/ 66 w 551"/>
                <a:gd name="T55" fmla="*/ 180 h 401"/>
                <a:gd name="T56" fmla="*/ 48 w 551"/>
                <a:gd name="T57" fmla="*/ 162 h 401"/>
                <a:gd name="T58" fmla="*/ 36 w 551"/>
                <a:gd name="T59" fmla="*/ 138 h 401"/>
                <a:gd name="T60" fmla="*/ 30 w 551"/>
                <a:gd name="T61" fmla="*/ 126 h 401"/>
                <a:gd name="T62" fmla="*/ 24 w 551"/>
                <a:gd name="T63" fmla="*/ 114 h 401"/>
                <a:gd name="T64" fmla="*/ 18 w 551"/>
                <a:gd name="T65" fmla="*/ 96 h 401"/>
                <a:gd name="T66" fmla="*/ 12 w 551"/>
                <a:gd name="T67" fmla="*/ 78 h 401"/>
                <a:gd name="T68" fmla="*/ 6 w 551"/>
                <a:gd name="T69" fmla="*/ 66 h 401"/>
                <a:gd name="T70" fmla="*/ 6 w 551"/>
                <a:gd name="T71" fmla="*/ 48 h 401"/>
                <a:gd name="T72" fmla="*/ 0 w 551"/>
                <a:gd name="T73" fmla="*/ 36 h 401"/>
                <a:gd name="T74" fmla="*/ 0 w 551"/>
                <a:gd name="T75" fmla="*/ 24 h 401"/>
                <a:gd name="T76" fmla="*/ 0 w 551"/>
                <a:gd name="T77" fmla="*/ 0 h 401"/>
                <a:gd name="T78" fmla="*/ 0 w 551"/>
                <a:gd name="T79" fmla="*/ 401 h 401"/>
                <a:gd name="T80" fmla="*/ 0 w 551"/>
                <a:gd name="T81" fmla="*/ 395 h 401"/>
                <a:gd name="T82" fmla="*/ 0 w 551"/>
                <a:gd name="T83" fmla="*/ 395 h 401"/>
                <a:gd name="T84" fmla="*/ 6 w 551"/>
                <a:gd name="T85" fmla="*/ 389 h 401"/>
                <a:gd name="T86" fmla="*/ 6 w 551"/>
                <a:gd name="T87" fmla="*/ 389 h 401"/>
                <a:gd name="T88" fmla="*/ 6 w 551"/>
                <a:gd name="T89" fmla="*/ 389 h 401"/>
                <a:gd name="T90" fmla="*/ 6 w 551"/>
                <a:gd name="T91" fmla="*/ 389 h 401"/>
                <a:gd name="T92" fmla="*/ 12 w 551"/>
                <a:gd name="T93" fmla="*/ 389 h 401"/>
                <a:gd name="T94" fmla="*/ 551 w 551"/>
                <a:gd name="T95" fmla="*/ 389 h 40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51" h="401">
                  <a:moveTo>
                    <a:pt x="551" y="389"/>
                  </a:moveTo>
                  <a:lnTo>
                    <a:pt x="527" y="389"/>
                  </a:lnTo>
                  <a:lnTo>
                    <a:pt x="521" y="389"/>
                  </a:lnTo>
                  <a:lnTo>
                    <a:pt x="509" y="389"/>
                  </a:lnTo>
                  <a:lnTo>
                    <a:pt x="503" y="383"/>
                  </a:lnTo>
                  <a:lnTo>
                    <a:pt x="497" y="383"/>
                  </a:lnTo>
                  <a:lnTo>
                    <a:pt x="491" y="383"/>
                  </a:lnTo>
                  <a:lnTo>
                    <a:pt x="485" y="383"/>
                  </a:lnTo>
                  <a:lnTo>
                    <a:pt x="473" y="383"/>
                  </a:lnTo>
                  <a:lnTo>
                    <a:pt x="467" y="383"/>
                  </a:lnTo>
                  <a:lnTo>
                    <a:pt x="461" y="383"/>
                  </a:lnTo>
                  <a:lnTo>
                    <a:pt x="449" y="383"/>
                  </a:lnTo>
                  <a:lnTo>
                    <a:pt x="443" y="377"/>
                  </a:lnTo>
                  <a:lnTo>
                    <a:pt x="437" y="377"/>
                  </a:lnTo>
                  <a:lnTo>
                    <a:pt x="425" y="377"/>
                  </a:lnTo>
                  <a:lnTo>
                    <a:pt x="419" y="377"/>
                  </a:lnTo>
                  <a:lnTo>
                    <a:pt x="413" y="377"/>
                  </a:lnTo>
                  <a:lnTo>
                    <a:pt x="407" y="377"/>
                  </a:lnTo>
                  <a:lnTo>
                    <a:pt x="401" y="371"/>
                  </a:lnTo>
                  <a:lnTo>
                    <a:pt x="395" y="371"/>
                  </a:lnTo>
                  <a:lnTo>
                    <a:pt x="389" y="371"/>
                  </a:lnTo>
                  <a:lnTo>
                    <a:pt x="383" y="371"/>
                  </a:lnTo>
                  <a:lnTo>
                    <a:pt x="377" y="365"/>
                  </a:lnTo>
                  <a:lnTo>
                    <a:pt x="371" y="365"/>
                  </a:lnTo>
                  <a:lnTo>
                    <a:pt x="365" y="365"/>
                  </a:lnTo>
                  <a:lnTo>
                    <a:pt x="359" y="365"/>
                  </a:lnTo>
                  <a:lnTo>
                    <a:pt x="353" y="359"/>
                  </a:lnTo>
                  <a:lnTo>
                    <a:pt x="341" y="359"/>
                  </a:lnTo>
                  <a:lnTo>
                    <a:pt x="336" y="359"/>
                  </a:lnTo>
                  <a:lnTo>
                    <a:pt x="330" y="353"/>
                  </a:lnTo>
                  <a:lnTo>
                    <a:pt x="318" y="353"/>
                  </a:lnTo>
                  <a:lnTo>
                    <a:pt x="312" y="347"/>
                  </a:lnTo>
                  <a:lnTo>
                    <a:pt x="300" y="347"/>
                  </a:lnTo>
                  <a:lnTo>
                    <a:pt x="294" y="341"/>
                  </a:lnTo>
                  <a:lnTo>
                    <a:pt x="288" y="341"/>
                  </a:lnTo>
                  <a:lnTo>
                    <a:pt x="276" y="335"/>
                  </a:lnTo>
                  <a:lnTo>
                    <a:pt x="270" y="335"/>
                  </a:lnTo>
                  <a:lnTo>
                    <a:pt x="264" y="329"/>
                  </a:lnTo>
                  <a:lnTo>
                    <a:pt x="252" y="323"/>
                  </a:lnTo>
                  <a:lnTo>
                    <a:pt x="246" y="323"/>
                  </a:lnTo>
                  <a:lnTo>
                    <a:pt x="240" y="323"/>
                  </a:lnTo>
                  <a:lnTo>
                    <a:pt x="240" y="317"/>
                  </a:lnTo>
                  <a:lnTo>
                    <a:pt x="234" y="317"/>
                  </a:lnTo>
                  <a:lnTo>
                    <a:pt x="228" y="311"/>
                  </a:lnTo>
                  <a:lnTo>
                    <a:pt x="222" y="311"/>
                  </a:lnTo>
                  <a:lnTo>
                    <a:pt x="216" y="311"/>
                  </a:lnTo>
                  <a:lnTo>
                    <a:pt x="216" y="305"/>
                  </a:lnTo>
                  <a:lnTo>
                    <a:pt x="204" y="299"/>
                  </a:lnTo>
                  <a:lnTo>
                    <a:pt x="198" y="299"/>
                  </a:lnTo>
                  <a:lnTo>
                    <a:pt x="186" y="293"/>
                  </a:lnTo>
                  <a:lnTo>
                    <a:pt x="180" y="287"/>
                  </a:lnTo>
                  <a:lnTo>
                    <a:pt x="174" y="281"/>
                  </a:lnTo>
                  <a:lnTo>
                    <a:pt x="168" y="281"/>
                  </a:lnTo>
                  <a:lnTo>
                    <a:pt x="168" y="275"/>
                  </a:lnTo>
                  <a:lnTo>
                    <a:pt x="162" y="275"/>
                  </a:lnTo>
                  <a:lnTo>
                    <a:pt x="156" y="269"/>
                  </a:lnTo>
                  <a:lnTo>
                    <a:pt x="150" y="263"/>
                  </a:lnTo>
                  <a:lnTo>
                    <a:pt x="144" y="263"/>
                  </a:lnTo>
                  <a:lnTo>
                    <a:pt x="138" y="257"/>
                  </a:lnTo>
                  <a:lnTo>
                    <a:pt x="132" y="251"/>
                  </a:lnTo>
                  <a:lnTo>
                    <a:pt x="126" y="245"/>
                  </a:lnTo>
                  <a:lnTo>
                    <a:pt x="120" y="239"/>
                  </a:lnTo>
                  <a:lnTo>
                    <a:pt x="114" y="233"/>
                  </a:lnTo>
                  <a:lnTo>
                    <a:pt x="108" y="233"/>
                  </a:lnTo>
                  <a:lnTo>
                    <a:pt x="108" y="227"/>
                  </a:lnTo>
                  <a:lnTo>
                    <a:pt x="102" y="222"/>
                  </a:lnTo>
                  <a:lnTo>
                    <a:pt x="96" y="222"/>
                  </a:lnTo>
                  <a:lnTo>
                    <a:pt x="96" y="216"/>
                  </a:lnTo>
                  <a:lnTo>
                    <a:pt x="90" y="216"/>
                  </a:lnTo>
                  <a:lnTo>
                    <a:pt x="90" y="210"/>
                  </a:lnTo>
                  <a:lnTo>
                    <a:pt x="84" y="210"/>
                  </a:lnTo>
                  <a:lnTo>
                    <a:pt x="84" y="204"/>
                  </a:lnTo>
                  <a:lnTo>
                    <a:pt x="78" y="198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66" y="180"/>
                  </a:lnTo>
                  <a:lnTo>
                    <a:pt x="60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8" y="156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30" y="120"/>
                  </a:lnTo>
                  <a:lnTo>
                    <a:pt x="24" y="114"/>
                  </a:lnTo>
                  <a:lnTo>
                    <a:pt x="18" y="102"/>
                  </a:lnTo>
                  <a:lnTo>
                    <a:pt x="18" y="96"/>
                  </a:lnTo>
                  <a:lnTo>
                    <a:pt x="12" y="90"/>
                  </a:lnTo>
                  <a:lnTo>
                    <a:pt x="12" y="84"/>
                  </a:lnTo>
                  <a:lnTo>
                    <a:pt x="12" y="78"/>
                  </a:lnTo>
                  <a:lnTo>
                    <a:pt x="12" y="72"/>
                  </a:lnTo>
                  <a:lnTo>
                    <a:pt x="6" y="66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6" y="48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0"/>
                  </a:lnTo>
                  <a:lnTo>
                    <a:pt x="0" y="401"/>
                  </a:lnTo>
                  <a:lnTo>
                    <a:pt x="0" y="395"/>
                  </a:lnTo>
                  <a:lnTo>
                    <a:pt x="6" y="395"/>
                  </a:lnTo>
                  <a:lnTo>
                    <a:pt x="6" y="389"/>
                  </a:lnTo>
                  <a:lnTo>
                    <a:pt x="12" y="389"/>
                  </a:lnTo>
                  <a:lnTo>
                    <a:pt x="509" y="389"/>
                  </a:lnTo>
                  <a:lnTo>
                    <a:pt x="551" y="389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7" name="Freeform 24"/>
            <p:cNvSpPr>
              <a:spLocks/>
            </p:cNvSpPr>
            <p:nvPr/>
          </p:nvSpPr>
          <p:spPr bwMode="auto">
            <a:xfrm>
              <a:off x="2725" y="3017"/>
              <a:ext cx="551" cy="401"/>
            </a:xfrm>
            <a:custGeom>
              <a:avLst/>
              <a:gdLst>
                <a:gd name="T0" fmla="*/ 521 w 551"/>
                <a:gd name="T1" fmla="*/ 389 h 401"/>
                <a:gd name="T2" fmla="*/ 497 w 551"/>
                <a:gd name="T3" fmla="*/ 383 h 401"/>
                <a:gd name="T4" fmla="*/ 485 w 551"/>
                <a:gd name="T5" fmla="*/ 383 h 401"/>
                <a:gd name="T6" fmla="*/ 461 w 551"/>
                <a:gd name="T7" fmla="*/ 383 h 401"/>
                <a:gd name="T8" fmla="*/ 437 w 551"/>
                <a:gd name="T9" fmla="*/ 377 h 401"/>
                <a:gd name="T10" fmla="*/ 413 w 551"/>
                <a:gd name="T11" fmla="*/ 377 h 401"/>
                <a:gd name="T12" fmla="*/ 395 w 551"/>
                <a:gd name="T13" fmla="*/ 371 h 401"/>
                <a:gd name="T14" fmla="*/ 383 w 551"/>
                <a:gd name="T15" fmla="*/ 371 h 401"/>
                <a:gd name="T16" fmla="*/ 365 w 551"/>
                <a:gd name="T17" fmla="*/ 365 h 401"/>
                <a:gd name="T18" fmla="*/ 341 w 551"/>
                <a:gd name="T19" fmla="*/ 359 h 401"/>
                <a:gd name="T20" fmla="*/ 330 w 551"/>
                <a:gd name="T21" fmla="*/ 353 h 401"/>
                <a:gd name="T22" fmla="*/ 300 w 551"/>
                <a:gd name="T23" fmla="*/ 347 h 401"/>
                <a:gd name="T24" fmla="*/ 276 w 551"/>
                <a:gd name="T25" fmla="*/ 335 h 401"/>
                <a:gd name="T26" fmla="*/ 264 w 551"/>
                <a:gd name="T27" fmla="*/ 329 h 401"/>
                <a:gd name="T28" fmla="*/ 240 w 551"/>
                <a:gd name="T29" fmla="*/ 323 h 401"/>
                <a:gd name="T30" fmla="*/ 228 w 551"/>
                <a:gd name="T31" fmla="*/ 311 h 401"/>
                <a:gd name="T32" fmla="*/ 216 w 551"/>
                <a:gd name="T33" fmla="*/ 305 h 401"/>
                <a:gd name="T34" fmla="*/ 198 w 551"/>
                <a:gd name="T35" fmla="*/ 299 h 401"/>
                <a:gd name="T36" fmla="*/ 174 w 551"/>
                <a:gd name="T37" fmla="*/ 281 h 401"/>
                <a:gd name="T38" fmla="*/ 162 w 551"/>
                <a:gd name="T39" fmla="*/ 275 h 401"/>
                <a:gd name="T40" fmla="*/ 150 w 551"/>
                <a:gd name="T41" fmla="*/ 263 h 401"/>
                <a:gd name="T42" fmla="*/ 132 w 551"/>
                <a:gd name="T43" fmla="*/ 251 h 401"/>
                <a:gd name="T44" fmla="*/ 120 w 551"/>
                <a:gd name="T45" fmla="*/ 239 h 401"/>
                <a:gd name="T46" fmla="*/ 108 w 551"/>
                <a:gd name="T47" fmla="*/ 227 h 401"/>
                <a:gd name="T48" fmla="*/ 96 w 551"/>
                <a:gd name="T49" fmla="*/ 216 h 401"/>
                <a:gd name="T50" fmla="*/ 84 w 551"/>
                <a:gd name="T51" fmla="*/ 210 h 401"/>
                <a:gd name="T52" fmla="*/ 72 w 551"/>
                <a:gd name="T53" fmla="*/ 192 h 401"/>
                <a:gd name="T54" fmla="*/ 66 w 551"/>
                <a:gd name="T55" fmla="*/ 180 h 401"/>
                <a:gd name="T56" fmla="*/ 48 w 551"/>
                <a:gd name="T57" fmla="*/ 162 h 401"/>
                <a:gd name="T58" fmla="*/ 36 w 551"/>
                <a:gd name="T59" fmla="*/ 138 h 401"/>
                <a:gd name="T60" fmla="*/ 30 w 551"/>
                <a:gd name="T61" fmla="*/ 126 h 401"/>
                <a:gd name="T62" fmla="*/ 24 w 551"/>
                <a:gd name="T63" fmla="*/ 114 h 401"/>
                <a:gd name="T64" fmla="*/ 18 w 551"/>
                <a:gd name="T65" fmla="*/ 96 h 401"/>
                <a:gd name="T66" fmla="*/ 12 w 551"/>
                <a:gd name="T67" fmla="*/ 78 h 401"/>
                <a:gd name="T68" fmla="*/ 6 w 551"/>
                <a:gd name="T69" fmla="*/ 66 h 401"/>
                <a:gd name="T70" fmla="*/ 6 w 551"/>
                <a:gd name="T71" fmla="*/ 48 h 401"/>
                <a:gd name="T72" fmla="*/ 0 w 551"/>
                <a:gd name="T73" fmla="*/ 36 h 401"/>
                <a:gd name="T74" fmla="*/ 0 w 551"/>
                <a:gd name="T75" fmla="*/ 24 h 401"/>
                <a:gd name="T76" fmla="*/ 0 w 551"/>
                <a:gd name="T77" fmla="*/ 0 h 401"/>
                <a:gd name="T78" fmla="*/ 0 w 551"/>
                <a:gd name="T79" fmla="*/ 401 h 401"/>
                <a:gd name="T80" fmla="*/ 0 w 551"/>
                <a:gd name="T81" fmla="*/ 395 h 401"/>
                <a:gd name="T82" fmla="*/ 0 w 551"/>
                <a:gd name="T83" fmla="*/ 395 h 401"/>
                <a:gd name="T84" fmla="*/ 6 w 551"/>
                <a:gd name="T85" fmla="*/ 389 h 401"/>
                <a:gd name="T86" fmla="*/ 6 w 551"/>
                <a:gd name="T87" fmla="*/ 389 h 401"/>
                <a:gd name="T88" fmla="*/ 6 w 551"/>
                <a:gd name="T89" fmla="*/ 389 h 401"/>
                <a:gd name="T90" fmla="*/ 6 w 551"/>
                <a:gd name="T91" fmla="*/ 389 h 401"/>
                <a:gd name="T92" fmla="*/ 12 w 551"/>
                <a:gd name="T93" fmla="*/ 389 h 401"/>
                <a:gd name="T94" fmla="*/ 551 w 551"/>
                <a:gd name="T95" fmla="*/ 389 h 40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51" h="401">
                  <a:moveTo>
                    <a:pt x="551" y="389"/>
                  </a:moveTo>
                  <a:lnTo>
                    <a:pt x="527" y="389"/>
                  </a:lnTo>
                  <a:lnTo>
                    <a:pt x="521" y="389"/>
                  </a:lnTo>
                  <a:lnTo>
                    <a:pt x="509" y="389"/>
                  </a:lnTo>
                  <a:lnTo>
                    <a:pt x="503" y="383"/>
                  </a:lnTo>
                  <a:lnTo>
                    <a:pt x="497" y="383"/>
                  </a:lnTo>
                  <a:lnTo>
                    <a:pt x="491" y="383"/>
                  </a:lnTo>
                  <a:lnTo>
                    <a:pt x="485" y="383"/>
                  </a:lnTo>
                  <a:lnTo>
                    <a:pt x="473" y="383"/>
                  </a:lnTo>
                  <a:lnTo>
                    <a:pt x="467" y="383"/>
                  </a:lnTo>
                  <a:lnTo>
                    <a:pt x="461" y="383"/>
                  </a:lnTo>
                  <a:lnTo>
                    <a:pt x="449" y="383"/>
                  </a:lnTo>
                  <a:lnTo>
                    <a:pt x="443" y="377"/>
                  </a:lnTo>
                  <a:lnTo>
                    <a:pt x="437" y="377"/>
                  </a:lnTo>
                  <a:lnTo>
                    <a:pt x="425" y="377"/>
                  </a:lnTo>
                  <a:lnTo>
                    <a:pt x="419" y="377"/>
                  </a:lnTo>
                  <a:lnTo>
                    <a:pt x="413" y="377"/>
                  </a:lnTo>
                  <a:lnTo>
                    <a:pt x="407" y="377"/>
                  </a:lnTo>
                  <a:lnTo>
                    <a:pt x="401" y="371"/>
                  </a:lnTo>
                  <a:lnTo>
                    <a:pt x="395" y="371"/>
                  </a:lnTo>
                  <a:lnTo>
                    <a:pt x="389" y="371"/>
                  </a:lnTo>
                  <a:lnTo>
                    <a:pt x="383" y="371"/>
                  </a:lnTo>
                  <a:lnTo>
                    <a:pt x="377" y="365"/>
                  </a:lnTo>
                  <a:lnTo>
                    <a:pt x="371" y="365"/>
                  </a:lnTo>
                  <a:lnTo>
                    <a:pt x="365" y="365"/>
                  </a:lnTo>
                  <a:lnTo>
                    <a:pt x="359" y="365"/>
                  </a:lnTo>
                  <a:lnTo>
                    <a:pt x="353" y="359"/>
                  </a:lnTo>
                  <a:lnTo>
                    <a:pt x="341" y="359"/>
                  </a:lnTo>
                  <a:lnTo>
                    <a:pt x="336" y="359"/>
                  </a:lnTo>
                  <a:lnTo>
                    <a:pt x="330" y="353"/>
                  </a:lnTo>
                  <a:lnTo>
                    <a:pt x="318" y="353"/>
                  </a:lnTo>
                  <a:lnTo>
                    <a:pt x="312" y="347"/>
                  </a:lnTo>
                  <a:lnTo>
                    <a:pt x="300" y="347"/>
                  </a:lnTo>
                  <a:lnTo>
                    <a:pt x="294" y="341"/>
                  </a:lnTo>
                  <a:lnTo>
                    <a:pt x="288" y="341"/>
                  </a:lnTo>
                  <a:lnTo>
                    <a:pt x="276" y="335"/>
                  </a:lnTo>
                  <a:lnTo>
                    <a:pt x="270" y="335"/>
                  </a:lnTo>
                  <a:lnTo>
                    <a:pt x="264" y="329"/>
                  </a:lnTo>
                  <a:lnTo>
                    <a:pt x="252" y="323"/>
                  </a:lnTo>
                  <a:lnTo>
                    <a:pt x="246" y="323"/>
                  </a:lnTo>
                  <a:lnTo>
                    <a:pt x="240" y="323"/>
                  </a:lnTo>
                  <a:lnTo>
                    <a:pt x="240" y="317"/>
                  </a:lnTo>
                  <a:lnTo>
                    <a:pt x="234" y="317"/>
                  </a:lnTo>
                  <a:lnTo>
                    <a:pt x="228" y="311"/>
                  </a:lnTo>
                  <a:lnTo>
                    <a:pt x="222" y="311"/>
                  </a:lnTo>
                  <a:lnTo>
                    <a:pt x="216" y="311"/>
                  </a:lnTo>
                  <a:lnTo>
                    <a:pt x="216" y="305"/>
                  </a:lnTo>
                  <a:lnTo>
                    <a:pt x="204" y="299"/>
                  </a:lnTo>
                  <a:lnTo>
                    <a:pt x="198" y="299"/>
                  </a:lnTo>
                  <a:lnTo>
                    <a:pt x="186" y="293"/>
                  </a:lnTo>
                  <a:lnTo>
                    <a:pt x="180" y="287"/>
                  </a:lnTo>
                  <a:lnTo>
                    <a:pt x="174" y="281"/>
                  </a:lnTo>
                  <a:lnTo>
                    <a:pt x="168" y="281"/>
                  </a:lnTo>
                  <a:lnTo>
                    <a:pt x="168" y="275"/>
                  </a:lnTo>
                  <a:lnTo>
                    <a:pt x="162" y="275"/>
                  </a:lnTo>
                  <a:lnTo>
                    <a:pt x="156" y="269"/>
                  </a:lnTo>
                  <a:lnTo>
                    <a:pt x="150" y="263"/>
                  </a:lnTo>
                  <a:lnTo>
                    <a:pt x="144" y="263"/>
                  </a:lnTo>
                  <a:lnTo>
                    <a:pt x="138" y="257"/>
                  </a:lnTo>
                  <a:lnTo>
                    <a:pt x="132" y="251"/>
                  </a:lnTo>
                  <a:lnTo>
                    <a:pt x="126" y="245"/>
                  </a:lnTo>
                  <a:lnTo>
                    <a:pt x="120" y="239"/>
                  </a:lnTo>
                  <a:lnTo>
                    <a:pt x="114" y="233"/>
                  </a:lnTo>
                  <a:lnTo>
                    <a:pt x="108" y="233"/>
                  </a:lnTo>
                  <a:lnTo>
                    <a:pt x="108" y="227"/>
                  </a:lnTo>
                  <a:lnTo>
                    <a:pt x="102" y="222"/>
                  </a:lnTo>
                  <a:lnTo>
                    <a:pt x="96" y="222"/>
                  </a:lnTo>
                  <a:lnTo>
                    <a:pt x="96" y="216"/>
                  </a:lnTo>
                  <a:lnTo>
                    <a:pt x="90" y="216"/>
                  </a:lnTo>
                  <a:lnTo>
                    <a:pt x="90" y="210"/>
                  </a:lnTo>
                  <a:lnTo>
                    <a:pt x="84" y="210"/>
                  </a:lnTo>
                  <a:lnTo>
                    <a:pt x="84" y="204"/>
                  </a:lnTo>
                  <a:lnTo>
                    <a:pt x="78" y="198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66" y="180"/>
                  </a:lnTo>
                  <a:lnTo>
                    <a:pt x="60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8" y="156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30" y="120"/>
                  </a:lnTo>
                  <a:lnTo>
                    <a:pt x="24" y="114"/>
                  </a:lnTo>
                  <a:lnTo>
                    <a:pt x="18" y="102"/>
                  </a:lnTo>
                  <a:lnTo>
                    <a:pt x="18" y="96"/>
                  </a:lnTo>
                  <a:lnTo>
                    <a:pt x="12" y="90"/>
                  </a:lnTo>
                  <a:lnTo>
                    <a:pt x="12" y="84"/>
                  </a:lnTo>
                  <a:lnTo>
                    <a:pt x="12" y="78"/>
                  </a:lnTo>
                  <a:lnTo>
                    <a:pt x="12" y="72"/>
                  </a:lnTo>
                  <a:lnTo>
                    <a:pt x="6" y="66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6" y="48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0"/>
                  </a:lnTo>
                  <a:lnTo>
                    <a:pt x="0" y="401"/>
                  </a:lnTo>
                  <a:lnTo>
                    <a:pt x="0" y="395"/>
                  </a:lnTo>
                  <a:lnTo>
                    <a:pt x="6" y="395"/>
                  </a:lnTo>
                  <a:lnTo>
                    <a:pt x="6" y="389"/>
                  </a:lnTo>
                  <a:lnTo>
                    <a:pt x="12" y="389"/>
                  </a:lnTo>
                  <a:lnTo>
                    <a:pt x="509" y="389"/>
                  </a:lnTo>
                  <a:lnTo>
                    <a:pt x="551" y="38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8" name="Freeform 25"/>
            <p:cNvSpPr>
              <a:spLocks/>
            </p:cNvSpPr>
            <p:nvPr/>
          </p:nvSpPr>
          <p:spPr bwMode="auto">
            <a:xfrm>
              <a:off x="2073" y="3017"/>
              <a:ext cx="545" cy="401"/>
            </a:xfrm>
            <a:custGeom>
              <a:avLst/>
              <a:gdLst>
                <a:gd name="T0" fmla="*/ 545 w 545"/>
                <a:gd name="T1" fmla="*/ 12 h 401"/>
                <a:gd name="T2" fmla="*/ 545 w 545"/>
                <a:gd name="T3" fmla="*/ 30 h 401"/>
                <a:gd name="T4" fmla="*/ 539 w 545"/>
                <a:gd name="T5" fmla="*/ 42 h 401"/>
                <a:gd name="T6" fmla="*/ 539 w 545"/>
                <a:gd name="T7" fmla="*/ 54 h 401"/>
                <a:gd name="T8" fmla="*/ 533 w 545"/>
                <a:gd name="T9" fmla="*/ 66 h 401"/>
                <a:gd name="T10" fmla="*/ 533 w 545"/>
                <a:gd name="T11" fmla="*/ 84 h 401"/>
                <a:gd name="T12" fmla="*/ 527 w 545"/>
                <a:gd name="T13" fmla="*/ 102 h 401"/>
                <a:gd name="T14" fmla="*/ 521 w 545"/>
                <a:gd name="T15" fmla="*/ 114 h 401"/>
                <a:gd name="T16" fmla="*/ 515 w 545"/>
                <a:gd name="T17" fmla="*/ 126 h 401"/>
                <a:gd name="T18" fmla="*/ 503 w 545"/>
                <a:gd name="T19" fmla="*/ 144 h 401"/>
                <a:gd name="T20" fmla="*/ 491 w 545"/>
                <a:gd name="T21" fmla="*/ 168 h 401"/>
                <a:gd name="T22" fmla="*/ 479 w 545"/>
                <a:gd name="T23" fmla="*/ 186 h 401"/>
                <a:gd name="T24" fmla="*/ 467 w 545"/>
                <a:gd name="T25" fmla="*/ 198 h 401"/>
                <a:gd name="T26" fmla="*/ 455 w 545"/>
                <a:gd name="T27" fmla="*/ 210 h 401"/>
                <a:gd name="T28" fmla="*/ 449 w 545"/>
                <a:gd name="T29" fmla="*/ 222 h 401"/>
                <a:gd name="T30" fmla="*/ 437 w 545"/>
                <a:gd name="T31" fmla="*/ 233 h 401"/>
                <a:gd name="T32" fmla="*/ 425 w 545"/>
                <a:gd name="T33" fmla="*/ 245 h 401"/>
                <a:gd name="T34" fmla="*/ 407 w 545"/>
                <a:gd name="T35" fmla="*/ 257 h 401"/>
                <a:gd name="T36" fmla="*/ 395 w 545"/>
                <a:gd name="T37" fmla="*/ 269 h 401"/>
                <a:gd name="T38" fmla="*/ 383 w 545"/>
                <a:gd name="T39" fmla="*/ 275 h 401"/>
                <a:gd name="T40" fmla="*/ 365 w 545"/>
                <a:gd name="T41" fmla="*/ 287 h 401"/>
                <a:gd name="T42" fmla="*/ 347 w 545"/>
                <a:gd name="T43" fmla="*/ 299 h 401"/>
                <a:gd name="T44" fmla="*/ 329 w 545"/>
                <a:gd name="T45" fmla="*/ 311 h 401"/>
                <a:gd name="T46" fmla="*/ 317 w 545"/>
                <a:gd name="T47" fmla="*/ 317 h 401"/>
                <a:gd name="T48" fmla="*/ 299 w 545"/>
                <a:gd name="T49" fmla="*/ 323 h 401"/>
                <a:gd name="T50" fmla="*/ 281 w 545"/>
                <a:gd name="T51" fmla="*/ 329 h 401"/>
                <a:gd name="T52" fmla="*/ 264 w 545"/>
                <a:gd name="T53" fmla="*/ 341 h 401"/>
                <a:gd name="T54" fmla="*/ 240 w 545"/>
                <a:gd name="T55" fmla="*/ 347 h 401"/>
                <a:gd name="T56" fmla="*/ 216 w 545"/>
                <a:gd name="T57" fmla="*/ 353 h 401"/>
                <a:gd name="T58" fmla="*/ 198 w 545"/>
                <a:gd name="T59" fmla="*/ 359 h 401"/>
                <a:gd name="T60" fmla="*/ 180 w 545"/>
                <a:gd name="T61" fmla="*/ 365 h 401"/>
                <a:gd name="T62" fmla="*/ 162 w 545"/>
                <a:gd name="T63" fmla="*/ 371 h 401"/>
                <a:gd name="T64" fmla="*/ 144 w 545"/>
                <a:gd name="T65" fmla="*/ 371 h 401"/>
                <a:gd name="T66" fmla="*/ 132 w 545"/>
                <a:gd name="T67" fmla="*/ 377 h 401"/>
                <a:gd name="T68" fmla="*/ 108 w 545"/>
                <a:gd name="T69" fmla="*/ 377 h 401"/>
                <a:gd name="T70" fmla="*/ 84 w 545"/>
                <a:gd name="T71" fmla="*/ 383 h 401"/>
                <a:gd name="T72" fmla="*/ 60 w 545"/>
                <a:gd name="T73" fmla="*/ 383 h 401"/>
                <a:gd name="T74" fmla="*/ 48 w 545"/>
                <a:gd name="T75" fmla="*/ 383 h 401"/>
                <a:gd name="T76" fmla="*/ 24 w 545"/>
                <a:gd name="T77" fmla="*/ 389 h 401"/>
                <a:gd name="T78" fmla="*/ 533 w 545"/>
                <a:gd name="T79" fmla="*/ 389 h 401"/>
                <a:gd name="T80" fmla="*/ 539 w 545"/>
                <a:gd name="T81" fmla="*/ 389 h 401"/>
                <a:gd name="T82" fmla="*/ 539 w 545"/>
                <a:gd name="T83" fmla="*/ 389 h 401"/>
                <a:gd name="T84" fmla="*/ 539 w 545"/>
                <a:gd name="T85" fmla="*/ 389 h 401"/>
                <a:gd name="T86" fmla="*/ 539 w 545"/>
                <a:gd name="T87" fmla="*/ 389 h 401"/>
                <a:gd name="T88" fmla="*/ 539 w 545"/>
                <a:gd name="T89" fmla="*/ 395 h 401"/>
                <a:gd name="T90" fmla="*/ 545 w 545"/>
                <a:gd name="T91" fmla="*/ 395 h 401"/>
                <a:gd name="T92" fmla="*/ 545 w 545"/>
                <a:gd name="T93" fmla="*/ 401 h 40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5" h="401">
                  <a:moveTo>
                    <a:pt x="545" y="401"/>
                  </a:moveTo>
                  <a:lnTo>
                    <a:pt x="545" y="0"/>
                  </a:lnTo>
                  <a:lnTo>
                    <a:pt x="545" y="12"/>
                  </a:lnTo>
                  <a:lnTo>
                    <a:pt x="545" y="18"/>
                  </a:lnTo>
                  <a:lnTo>
                    <a:pt x="545" y="24"/>
                  </a:lnTo>
                  <a:lnTo>
                    <a:pt x="545" y="30"/>
                  </a:lnTo>
                  <a:lnTo>
                    <a:pt x="545" y="36"/>
                  </a:lnTo>
                  <a:lnTo>
                    <a:pt x="539" y="42"/>
                  </a:lnTo>
                  <a:lnTo>
                    <a:pt x="539" y="48"/>
                  </a:lnTo>
                  <a:lnTo>
                    <a:pt x="539" y="54"/>
                  </a:lnTo>
                  <a:lnTo>
                    <a:pt x="539" y="60"/>
                  </a:lnTo>
                  <a:lnTo>
                    <a:pt x="539" y="66"/>
                  </a:lnTo>
                  <a:lnTo>
                    <a:pt x="533" y="66"/>
                  </a:lnTo>
                  <a:lnTo>
                    <a:pt x="533" y="72"/>
                  </a:lnTo>
                  <a:lnTo>
                    <a:pt x="533" y="78"/>
                  </a:lnTo>
                  <a:lnTo>
                    <a:pt x="533" y="84"/>
                  </a:lnTo>
                  <a:lnTo>
                    <a:pt x="527" y="90"/>
                  </a:lnTo>
                  <a:lnTo>
                    <a:pt x="527" y="96"/>
                  </a:lnTo>
                  <a:lnTo>
                    <a:pt x="527" y="102"/>
                  </a:lnTo>
                  <a:lnTo>
                    <a:pt x="521" y="114"/>
                  </a:lnTo>
                  <a:lnTo>
                    <a:pt x="515" y="120"/>
                  </a:lnTo>
                  <a:lnTo>
                    <a:pt x="515" y="126"/>
                  </a:lnTo>
                  <a:lnTo>
                    <a:pt x="515" y="132"/>
                  </a:lnTo>
                  <a:lnTo>
                    <a:pt x="509" y="138"/>
                  </a:lnTo>
                  <a:lnTo>
                    <a:pt x="503" y="144"/>
                  </a:lnTo>
                  <a:lnTo>
                    <a:pt x="497" y="156"/>
                  </a:lnTo>
                  <a:lnTo>
                    <a:pt x="497" y="162"/>
                  </a:lnTo>
                  <a:lnTo>
                    <a:pt x="491" y="168"/>
                  </a:lnTo>
                  <a:lnTo>
                    <a:pt x="485" y="174"/>
                  </a:lnTo>
                  <a:lnTo>
                    <a:pt x="479" y="180"/>
                  </a:lnTo>
                  <a:lnTo>
                    <a:pt x="479" y="186"/>
                  </a:lnTo>
                  <a:lnTo>
                    <a:pt x="473" y="192"/>
                  </a:lnTo>
                  <a:lnTo>
                    <a:pt x="467" y="198"/>
                  </a:lnTo>
                  <a:lnTo>
                    <a:pt x="461" y="204"/>
                  </a:lnTo>
                  <a:lnTo>
                    <a:pt x="461" y="210"/>
                  </a:lnTo>
                  <a:lnTo>
                    <a:pt x="455" y="210"/>
                  </a:lnTo>
                  <a:lnTo>
                    <a:pt x="455" y="216"/>
                  </a:lnTo>
                  <a:lnTo>
                    <a:pt x="449" y="216"/>
                  </a:lnTo>
                  <a:lnTo>
                    <a:pt x="449" y="222"/>
                  </a:lnTo>
                  <a:lnTo>
                    <a:pt x="443" y="222"/>
                  </a:lnTo>
                  <a:lnTo>
                    <a:pt x="437" y="227"/>
                  </a:lnTo>
                  <a:lnTo>
                    <a:pt x="437" y="233"/>
                  </a:lnTo>
                  <a:lnTo>
                    <a:pt x="431" y="233"/>
                  </a:lnTo>
                  <a:lnTo>
                    <a:pt x="425" y="239"/>
                  </a:lnTo>
                  <a:lnTo>
                    <a:pt x="425" y="245"/>
                  </a:lnTo>
                  <a:lnTo>
                    <a:pt x="413" y="251"/>
                  </a:lnTo>
                  <a:lnTo>
                    <a:pt x="407" y="257"/>
                  </a:lnTo>
                  <a:lnTo>
                    <a:pt x="401" y="263"/>
                  </a:lnTo>
                  <a:lnTo>
                    <a:pt x="395" y="263"/>
                  </a:lnTo>
                  <a:lnTo>
                    <a:pt x="395" y="269"/>
                  </a:lnTo>
                  <a:lnTo>
                    <a:pt x="389" y="269"/>
                  </a:lnTo>
                  <a:lnTo>
                    <a:pt x="383" y="275"/>
                  </a:lnTo>
                  <a:lnTo>
                    <a:pt x="377" y="281"/>
                  </a:lnTo>
                  <a:lnTo>
                    <a:pt x="371" y="281"/>
                  </a:lnTo>
                  <a:lnTo>
                    <a:pt x="365" y="287"/>
                  </a:lnTo>
                  <a:lnTo>
                    <a:pt x="359" y="293"/>
                  </a:lnTo>
                  <a:lnTo>
                    <a:pt x="353" y="299"/>
                  </a:lnTo>
                  <a:lnTo>
                    <a:pt x="347" y="299"/>
                  </a:lnTo>
                  <a:lnTo>
                    <a:pt x="341" y="299"/>
                  </a:lnTo>
                  <a:lnTo>
                    <a:pt x="335" y="305"/>
                  </a:lnTo>
                  <a:lnTo>
                    <a:pt x="329" y="311"/>
                  </a:lnTo>
                  <a:lnTo>
                    <a:pt x="323" y="311"/>
                  </a:lnTo>
                  <a:lnTo>
                    <a:pt x="317" y="311"/>
                  </a:lnTo>
                  <a:lnTo>
                    <a:pt x="317" y="317"/>
                  </a:lnTo>
                  <a:lnTo>
                    <a:pt x="311" y="317"/>
                  </a:lnTo>
                  <a:lnTo>
                    <a:pt x="305" y="323"/>
                  </a:lnTo>
                  <a:lnTo>
                    <a:pt x="299" y="323"/>
                  </a:lnTo>
                  <a:lnTo>
                    <a:pt x="287" y="329"/>
                  </a:lnTo>
                  <a:lnTo>
                    <a:pt x="281" y="329"/>
                  </a:lnTo>
                  <a:lnTo>
                    <a:pt x="276" y="335"/>
                  </a:lnTo>
                  <a:lnTo>
                    <a:pt x="270" y="335"/>
                  </a:lnTo>
                  <a:lnTo>
                    <a:pt x="264" y="341"/>
                  </a:lnTo>
                  <a:lnTo>
                    <a:pt x="258" y="341"/>
                  </a:lnTo>
                  <a:lnTo>
                    <a:pt x="246" y="347"/>
                  </a:lnTo>
                  <a:lnTo>
                    <a:pt x="240" y="347"/>
                  </a:lnTo>
                  <a:lnTo>
                    <a:pt x="234" y="353"/>
                  </a:lnTo>
                  <a:lnTo>
                    <a:pt x="222" y="353"/>
                  </a:lnTo>
                  <a:lnTo>
                    <a:pt x="216" y="353"/>
                  </a:lnTo>
                  <a:lnTo>
                    <a:pt x="210" y="359"/>
                  </a:lnTo>
                  <a:lnTo>
                    <a:pt x="198" y="359"/>
                  </a:lnTo>
                  <a:lnTo>
                    <a:pt x="192" y="365"/>
                  </a:lnTo>
                  <a:lnTo>
                    <a:pt x="186" y="365"/>
                  </a:lnTo>
                  <a:lnTo>
                    <a:pt x="180" y="365"/>
                  </a:lnTo>
                  <a:lnTo>
                    <a:pt x="174" y="365"/>
                  </a:lnTo>
                  <a:lnTo>
                    <a:pt x="168" y="371"/>
                  </a:lnTo>
                  <a:lnTo>
                    <a:pt x="162" y="371"/>
                  </a:lnTo>
                  <a:lnTo>
                    <a:pt x="156" y="371"/>
                  </a:lnTo>
                  <a:lnTo>
                    <a:pt x="150" y="371"/>
                  </a:lnTo>
                  <a:lnTo>
                    <a:pt x="144" y="371"/>
                  </a:lnTo>
                  <a:lnTo>
                    <a:pt x="144" y="377"/>
                  </a:lnTo>
                  <a:lnTo>
                    <a:pt x="138" y="377"/>
                  </a:lnTo>
                  <a:lnTo>
                    <a:pt x="132" y="377"/>
                  </a:lnTo>
                  <a:lnTo>
                    <a:pt x="126" y="377"/>
                  </a:lnTo>
                  <a:lnTo>
                    <a:pt x="114" y="377"/>
                  </a:lnTo>
                  <a:lnTo>
                    <a:pt x="108" y="377"/>
                  </a:lnTo>
                  <a:lnTo>
                    <a:pt x="96" y="383"/>
                  </a:lnTo>
                  <a:lnTo>
                    <a:pt x="90" y="383"/>
                  </a:lnTo>
                  <a:lnTo>
                    <a:pt x="84" y="383"/>
                  </a:lnTo>
                  <a:lnTo>
                    <a:pt x="78" y="383"/>
                  </a:lnTo>
                  <a:lnTo>
                    <a:pt x="66" y="383"/>
                  </a:lnTo>
                  <a:lnTo>
                    <a:pt x="60" y="383"/>
                  </a:lnTo>
                  <a:lnTo>
                    <a:pt x="54" y="383"/>
                  </a:lnTo>
                  <a:lnTo>
                    <a:pt x="48" y="383"/>
                  </a:lnTo>
                  <a:lnTo>
                    <a:pt x="42" y="389"/>
                  </a:lnTo>
                  <a:lnTo>
                    <a:pt x="30" y="389"/>
                  </a:lnTo>
                  <a:lnTo>
                    <a:pt x="24" y="389"/>
                  </a:lnTo>
                  <a:lnTo>
                    <a:pt x="0" y="389"/>
                  </a:lnTo>
                  <a:lnTo>
                    <a:pt x="533" y="389"/>
                  </a:lnTo>
                  <a:lnTo>
                    <a:pt x="539" y="389"/>
                  </a:lnTo>
                  <a:lnTo>
                    <a:pt x="539" y="395"/>
                  </a:lnTo>
                  <a:lnTo>
                    <a:pt x="545" y="395"/>
                  </a:lnTo>
                  <a:lnTo>
                    <a:pt x="545" y="401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59" name="Freeform 26"/>
            <p:cNvSpPr>
              <a:spLocks/>
            </p:cNvSpPr>
            <p:nvPr/>
          </p:nvSpPr>
          <p:spPr bwMode="auto">
            <a:xfrm>
              <a:off x="2073" y="3017"/>
              <a:ext cx="545" cy="401"/>
            </a:xfrm>
            <a:custGeom>
              <a:avLst/>
              <a:gdLst>
                <a:gd name="T0" fmla="*/ 545 w 545"/>
                <a:gd name="T1" fmla="*/ 12 h 401"/>
                <a:gd name="T2" fmla="*/ 545 w 545"/>
                <a:gd name="T3" fmla="*/ 30 h 401"/>
                <a:gd name="T4" fmla="*/ 539 w 545"/>
                <a:gd name="T5" fmla="*/ 42 h 401"/>
                <a:gd name="T6" fmla="*/ 539 w 545"/>
                <a:gd name="T7" fmla="*/ 54 h 401"/>
                <a:gd name="T8" fmla="*/ 533 w 545"/>
                <a:gd name="T9" fmla="*/ 66 h 401"/>
                <a:gd name="T10" fmla="*/ 533 w 545"/>
                <a:gd name="T11" fmla="*/ 84 h 401"/>
                <a:gd name="T12" fmla="*/ 527 w 545"/>
                <a:gd name="T13" fmla="*/ 102 h 401"/>
                <a:gd name="T14" fmla="*/ 521 w 545"/>
                <a:gd name="T15" fmla="*/ 114 h 401"/>
                <a:gd name="T16" fmla="*/ 515 w 545"/>
                <a:gd name="T17" fmla="*/ 126 h 401"/>
                <a:gd name="T18" fmla="*/ 503 w 545"/>
                <a:gd name="T19" fmla="*/ 144 h 401"/>
                <a:gd name="T20" fmla="*/ 491 w 545"/>
                <a:gd name="T21" fmla="*/ 168 h 401"/>
                <a:gd name="T22" fmla="*/ 479 w 545"/>
                <a:gd name="T23" fmla="*/ 186 h 401"/>
                <a:gd name="T24" fmla="*/ 467 w 545"/>
                <a:gd name="T25" fmla="*/ 198 h 401"/>
                <a:gd name="T26" fmla="*/ 455 w 545"/>
                <a:gd name="T27" fmla="*/ 210 h 401"/>
                <a:gd name="T28" fmla="*/ 449 w 545"/>
                <a:gd name="T29" fmla="*/ 222 h 401"/>
                <a:gd name="T30" fmla="*/ 437 w 545"/>
                <a:gd name="T31" fmla="*/ 233 h 401"/>
                <a:gd name="T32" fmla="*/ 425 w 545"/>
                <a:gd name="T33" fmla="*/ 245 h 401"/>
                <a:gd name="T34" fmla="*/ 407 w 545"/>
                <a:gd name="T35" fmla="*/ 257 h 401"/>
                <a:gd name="T36" fmla="*/ 395 w 545"/>
                <a:gd name="T37" fmla="*/ 269 h 401"/>
                <a:gd name="T38" fmla="*/ 383 w 545"/>
                <a:gd name="T39" fmla="*/ 275 h 401"/>
                <a:gd name="T40" fmla="*/ 365 w 545"/>
                <a:gd name="T41" fmla="*/ 287 h 401"/>
                <a:gd name="T42" fmla="*/ 347 w 545"/>
                <a:gd name="T43" fmla="*/ 299 h 401"/>
                <a:gd name="T44" fmla="*/ 329 w 545"/>
                <a:gd name="T45" fmla="*/ 311 h 401"/>
                <a:gd name="T46" fmla="*/ 317 w 545"/>
                <a:gd name="T47" fmla="*/ 317 h 401"/>
                <a:gd name="T48" fmla="*/ 299 w 545"/>
                <a:gd name="T49" fmla="*/ 323 h 401"/>
                <a:gd name="T50" fmla="*/ 281 w 545"/>
                <a:gd name="T51" fmla="*/ 329 h 401"/>
                <a:gd name="T52" fmla="*/ 264 w 545"/>
                <a:gd name="T53" fmla="*/ 341 h 401"/>
                <a:gd name="T54" fmla="*/ 240 w 545"/>
                <a:gd name="T55" fmla="*/ 347 h 401"/>
                <a:gd name="T56" fmla="*/ 216 w 545"/>
                <a:gd name="T57" fmla="*/ 353 h 401"/>
                <a:gd name="T58" fmla="*/ 198 w 545"/>
                <a:gd name="T59" fmla="*/ 359 h 401"/>
                <a:gd name="T60" fmla="*/ 180 w 545"/>
                <a:gd name="T61" fmla="*/ 365 h 401"/>
                <a:gd name="T62" fmla="*/ 162 w 545"/>
                <a:gd name="T63" fmla="*/ 371 h 401"/>
                <a:gd name="T64" fmla="*/ 144 w 545"/>
                <a:gd name="T65" fmla="*/ 371 h 401"/>
                <a:gd name="T66" fmla="*/ 132 w 545"/>
                <a:gd name="T67" fmla="*/ 377 h 401"/>
                <a:gd name="T68" fmla="*/ 108 w 545"/>
                <a:gd name="T69" fmla="*/ 377 h 401"/>
                <a:gd name="T70" fmla="*/ 84 w 545"/>
                <a:gd name="T71" fmla="*/ 383 h 401"/>
                <a:gd name="T72" fmla="*/ 60 w 545"/>
                <a:gd name="T73" fmla="*/ 383 h 401"/>
                <a:gd name="T74" fmla="*/ 48 w 545"/>
                <a:gd name="T75" fmla="*/ 383 h 401"/>
                <a:gd name="T76" fmla="*/ 24 w 545"/>
                <a:gd name="T77" fmla="*/ 389 h 401"/>
                <a:gd name="T78" fmla="*/ 533 w 545"/>
                <a:gd name="T79" fmla="*/ 389 h 401"/>
                <a:gd name="T80" fmla="*/ 539 w 545"/>
                <a:gd name="T81" fmla="*/ 389 h 401"/>
                <a:gd name="T82" fmla="*/ 539 w 545"/>
                <a:gd name="T83" fmla="*/ 389 h 401"/>
                <a:gd name="T84" fmla="*/ 539 w 545"/>
                <a:gd name="T85" fmla="*/ 389 h 401"/>
                <a:gd name="T86" fmla="*/ 539 w 545"/>
                <a:gd name="T87" fmla="*/ 389 h 401"/>
                <a:gd name="T88" fmla="*/ 539 w 545"/>
                <a:gd name="T89" fmla="*/ 395 h 401"/>
                <a:gd name="T90" fmla="*/ 545 w 545"/>
                <a:gd name="T91" fmla="*/ 395 h 401"/>
                <a:gd name="T92" fmla="*/ 545 w 545"/>
                <a:gd name="T93" fmla="*/ 401 h 40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5" h="401">
                  <a:moveTo>
                    <a:pt x="545" y="401"/>
                  </a:moveTo>
                  <a:lnTo>
                    <a:pt x="545" y="0"/>
                  </a:lnTo>
                  <a:lnTo>
                    <a:pt x="545" y="12"/>
                  </a:lnTo>
                  <a:lnTo>
                    <a:pt x="545" y="18"/>
                  </a:lnTo>
                  <a:lnTo>
                    <a:pt x="545" y="24"/>
                  </a:lnTo>
                  <a:lnTo>
                    <a:pt x="545" y="30"/>
                  </a:lnTo>
                  <a:lnTo>
                    <a:pt x="545" y="36"/>
                  </a:lnTo>
                  <a:lnTo>
                    <a:pt x="539" y="42"/>
                  </a:lnTo>
                  <a:lnTo>
                    <a:pt x="539" y="48"/>
                  </a:lnTo>
                  <a:lnTo>
                    <a:pt x="539" y="54"/>
                  </a:lnTo>
                  <a:lnTo>
                    <a:pt x="539" y="60"/>
                  </a:lnTo>
                  <a:lnTo>
                    <a:pt x="539" y="66"/>
                  </a:lnTo>
                  <a:lnTo>
                    <a:pt x="533" y="66"/>
                  </a:lnTo>
                  <a:lnTo>
                    <a:pt x="533" y="72"/>
                  </a:lnTo>
                  <a:lnTo>
                    <a:pt x="533" y="78"/>
                  </a:lnTo>
                  <a:lnTo>
                    <a:pt x="533" y="84"/>
                  </a:lnTo>
                  <a:lnTo>
                    <a:pt x="527" y="90"/>
                  </a:lnTo>
                  <a:lnTo>
                    <a:pt x="527" y="96"/>
                  </a:lnTo>
                  <a:lnTo>
                    <a:pt x="527" y="102"/>
                  </a:lnTo>
                  <a:lnTo>
                    <a:pt x="521" y="114"/>
                  </a:lnTo>
                  <a:lnTo>
                    <a:pt x="515" y="120"/>
                  </a:lnTo>
                  <a:lnTo>
                    <a:pt x="515" y="126"/>
                  </a:lnTo>
                  <a:lnTo>
                    <a:pt x="515" y="132"/>
                  </a:lnTo>
                  <a:lnTo>
                    <a:pt x="509" y="138"/>
                  </a:lnTo>
                  <a:lnTo>
                    <a:pt x="503" y="144"/>
                  </a:lnTo>
                  <a:lnTo>
                    <a:pt x="497" y="156"/>
                  </a:lnTo>
                  <a:lnTo>
                    <a:pt x="497" y="162"/>
                  </a:lnTo>
                  <a:lnTo>
                    <a:pt x="491" y="168"/>
                  </a:lnTo>
                  <a:lnTo>
                    <a:pt x="485" y="174"/>
                  </a:lnTo>
                  <a:lnTo>
                    <a:pt x="479" y="180"/>
                  </a:lnTo>
                  <a:lnTo>
                    <a:pt x="479" y="186"/>
                  </a:lnTo>
                  <a:lnTo>
                    <a:pt x="473" y="192"/>
                  </a:lnTo>
                  <a:lnTo>
                    <a:pt x="467" y="198"/>
                  </a:lnTo>
                  <a:lnTo>
                    <a:pt x="461" y="204"/>
                  </a:lnTo>
                  <a:lnTo>
                    <a:pt x="461" y="210"/>
                  </a:lnTo>
                  <a:lnTo>
                    <a:pt x="455" y="210"/>
                  </a:lnTo>
                  <a:lnTo>
                    <a:pt x="455" y="216"/>
                  </a:lnTo>
                  <a:lnTo>
                    <a:pt x="449" y="216"/>
                  </a:lnTo>
                  <a:lnTo>
                    <a:pt x="449" y="222"/>
                  </a:lnTo>
                  <a:lnTo>
                    <a:pt x="443" y="222"/>
                  </a:lnTo>
                  <a:lnTo>
                    <a:pt x="437" y="227"/>
                  </a:lnTo>
                  <a:lnTo>
                    <a:pt x="437" y="233"/>
                  </a:lnTo>
                  <a:lnTo>
                    <a:pt x="431" y="233"/>
                  </a:lnTo>
                  <a:lnTo>
                    <a:pt x="425" y="239"/>
                  </a:lnTo>
                  <a:lnTo>
                    <a:pt x="425" y="245"/>
                  </a:lnTo>
                  <a:lnTo>
                    <a:pt x="413" y="251"/>
                  </a:lnTo>
                  <a:lnTo>
                    <a:pt x="407" y="257"/>
                  </a:lnTo>
                  <a:lnTo>
                    <a:pt x="401" y="263"/>
                  </a:lnTo>
                  <a:lnTo>
                    <a:pt x="395" y="263"/>
                  </a:lnTo>
                  <a:lnTo>
                    <a:pt x="395" y="269"/>
                  </a:lnTo>
                  <a:lnTo>
                    <a:pt x="389" y="269"/>
                  </a:lnTo>
                  <a:lnTo>
                    <a:pt x="383" y="275"/>
                  </a:lnTo>
                  <a:lnTo>
                    <a:pt x="377" y="281"/>
                  </a:lnTo>
                  <a:lnTo>
                    <a:pt x="371" y="281"/>
                  </a:lnTo>
                  <a:lnTo>
                    <a:pt x="365" y="287"/>
                  </a:lnTo>
                  <a:lnTo>
                    <a:pt x="359" y="293"/>
                  </a:lnTo>
                  <a:lnTo>
                    <a:pt x="353" y="299"/>
                  </a:lnTo>
                  <a:lnTo>
                    <a:pt x="347" y="299"/>
                  </a:lnTo>
                  <a:lnTo>
                    <a:pt x="341" y="299"/>
                  </a:lnTo>
                  <a:lnTo>
                    <a:pt x="335" y="305"/>
                  </a:lnTo>
                  <a:lnTo>
                    <a:pt x="329" y="311"/>
                  </a:lnTo>
                  <a:lnTo>
                    <a:pt x="323" y="311"/>
                  </a:lnTo>
                  <a:lnTo>
                    <a:pt x="317" y="311"/>
                  </a:lnTo>
                  <a:lnTo>
                    <a:pt x="317" y="317"/>
                  </a:lnTo>
                  <a:lnTo>
                    <a:pt x="311" y="317"/>
                  </a:lnTo>
                  <a:lnTo>
                    <a:pt x="305" y="323"/>
                  </a:lnTo>
                  <a:lnTo>
                    <a:pt x="299" y="323"/>
                  </a:lnTo>
                  <a:lnTo>
                    <a:pt x="287" y="329"/>
                  </a:lnTo>
                  <a:lnTo>
                    <a:pt x="281" y="329"/>
                  </a:lnTo>
                  <a:lnTo>
                    <a:pt x="276" y="335"/>
                  </a:lnTo>
                  <a:lnTo>
                    <a:pt x="270" y="335"/>
                  </a:lnTo>
                  <a:lnTo>
                    <a:pt x="264" y="341"/>
                  </a:lnTo>
                  <a:lnTo>
                    <a:pt x="258" y="341"/>
                  </a:lnTo>
                  <a:lnTo>
                    <a:pt x="246" y="347"/>
                  </a:lnTo>
                  <a:lnTo>
                    <a:pt x="240" y="347"/>
                  </a:lnTo>
                  <a:lnTo>
                    <a:pt x="234" y="353"/>
                  </a:lnTo>
                  <a:lnTo>
                    <a:pt x="222" y="353"/>
                  </a:lnTo>
                  <a:lnTo>
                    <a:pt x="216" y="353"/>
                  </a:lnTo>
                  <a:lnTo>
                    <a:pt x="210" y="359"/>
                  </a:lnTo>
                  <a:lnTo>
                    <a:pt x="198" y="359"/>
                  </a:lnTo>
                  <a:lnTo>
                    <a:pt x="192" y="365"/>
                  </a:lnTo>
                  <a:lnTo>
                    <a:pt x="186" y="365"/>
                  </a:lnTo>
                  <a:lnTo>
                    <a:pt x="180" y="365"/>
                  </a:lnTo>
                  <a:lnTo>
                    <a:pt x="174" y="365"/>
                  </a:lnTo>
                  <a:lnTo>
                    <a:pt x="168" y="371"/>
                  </a:lnTo>
                  <a:lnTo>
                    <a:pt x="162" y="371"/>
                  </a:lnTo>
                  <a:lnTo>
                    <a:pt x="156" y="371"/>
                  </a:lnTo>
                  <a:lnTo>
                    <a:pt x="150" y="371"/>
                  </a:lnTo>
                  <a:lnTo>
                    <a:pt x="144" y="371"/>
                  </a:lnTo>
                  <a:lnTo>
                    <a:pt x="144" y="377"/>
                  </a:lnTo>
                  <a:lnTo>
                    <a:pt x="138" y="377"/>
                  </a:lnTo>
                  <a:lnTo>
                    <a:pt x="132" y="377"/>
                  </a:lnTo>
                  <a:lnTo>
                    <a:pt x="126" y="377"/>
                  </a:lnTo>
                  <a:lnTo>
                    <a:pt x="114" y="377"/>
                  </a:lnTo>
                  <a:lnTo>
                    <a:pt x="108" y="377"/>
                  </a:lnTo>
                  <a:lnTo>
                    <a:pt x="96" y="383"/>
                  </a:lnTo>
                  <a:lnTo>
                    <a:pt x="90" y="383"/>
                  </a:lnTo>
                  <a:lnTo>
                    <a:pt x="84" y="383"/>
                  </a:lnTo>
                  <a:lnTo>
                    <a:pt x="78" y="383"/>
                  </a:lnTo>
                  <a:lnTo>
                    <a:pt x="66" y="383"/>
                  </a:lnTo>
                  <a:lnTo>
                    <a:pt x="60" y="383"/>
                  </a:lnTo>
                  <a:lnTo>
                    <a:pt x="54" y="383"/>
                  </a:lnTo>
                  <a:lnTo>
                    <a:pt x="48" y="383"/>
                  </a:lnTo>
                  <a:lnTo>
                    <a:pt x="42" y="389"/>
                  </a:lnTo>
                  <a:lnTo>
                    <a:pt x="30" y="389"/>
                  </a:lnTo>
                  <a:lnTo>
                    <a:pt x="24" y="389"/>
                  </a:lnTo>
                  <a:lnTo>
                    <a:pt x="0" y="389"/>
                  </a:lnTo>
                  <a:lnTo>
                    <a:pt x="533" y="389"/>
                  </a:lnTo>
                  <a:lnTo>
                    <a:pt x="539" y="389"/>
                  </a:lnTo>
                  <a:lnTo>
                    <a:pt x="539" y="395"/>
                  </a:lnTo>
                  <a:lnTo>
                    <a:pt x="545" y="395"/>
                  </a:lnTo>
                  <a:lnTo>
                    <a:pt x="545" y="40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0" name="Rectangle 27"/>
            <p:cNvSpPr>
              <a:spLocks noChangeArrowheads="1"/>
            </p:cNvSpPr>
            <p:nvPr/>
          </p:nvSpPr>
          <p:spPr bwMode="auto">
            <a:xfrm>
              <a:off x="2875" y="3513"/>
              <a:ext cx="42" cy="329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1" name="Rectangle 28"/>
            <p:cNvSpPr>
              <a:spLocks noChangeArrowheads="1"/>
            </p:cNvSpPr>
            <p:nvPr/>
          </p:nvSpPr>
          <p:spPr bwMode="auto">
            <a:xfrm>
              <a:off x="3001" y="3513"/>
              <a:ext cx="42" cy="329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2" name="Rectangle 29"/>
            <p:cNvSpPr>
              <a:spLocks noChangeArrowheads="1"/>
            </p:cNvSpPr>
            <p:nvPr/>
          </p:nvSpPr>
          <p:spPr bwMode="auto">
            <a:xfrm>
              <a:off x="3126" y="3513"/>
              <a:ext cx="36" cy="329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3" name="Freeform 33"/>
            <p:cNvSpPr>
              <a:spLocks/>
            </p:cNvSpPr>
            <p:nvPr/>
          </p:nvSpPr>
          <p:spPr bwMode="auto">
            <a:xfrm>
              <a:off x="2349" y="2856"/>
              <a:ext cx="131" cy="538"/>
            </a:xfrm>
            <a:custGeom>
              <a:avLst/>
              <a:gdLst>
                <a:gd name="T0" fmla="*/ 131 w 131"/>
                <a:gd name="T1" fmla="*/ 538 h 538"/>
                <a:gd name="T2" fmla="*/ 0 w 131"/>
                <a:gd name="T3" fmla="*/ 0 h 538"/>
                <a:gd name="T4" fmla="*/ 0 w 131"/>
                <a:gd name="T5" fmla="*/ 0 h 5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1" h="538">
                  <a:moveTo>
                    <a:pt x="131" y="538"/>
                  </a:move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4" name="Oval 34"/>
            <p:cNvSpPr>
              <a:spLocks noChangeArrowheads="1"/>
            </p:cNvSpPr>
            <p:nvPr/>
          </p:nvSpPr>
          <p:spPr bwMode="auto">
            <a:xfrm>
              <a:off x="2426" y="3340"/>
              <a:ext cx="108" cy="10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65" name="Freeform 35"/>
            <p:cNvSpPr>
              <a:spLocks/>
            </p:cNvSpPr>
            <p:nvPr/>
          </p:nvSpPr>
          <p:spPr bwMode="auto">
            <a:xfrm>
              <a:off x="2319" y="2856"/>
              <a:ext cx="107" cy="114"/>
            </a:xfrm>
            <a:custGeom>
              <a:avLst/>
              <a:gdLst>
                <a:gd name="T0" fmla="*/ 0 w 107"/>
                <a:gd name="T1" fmla="*/ 114 h 114"/>
                <a:gd name="T2" fmla="*/ 30 w 107"/>
                <a:gd name="T3" fmla="*/ 0 h 114"/>
                <a:gd name="T4" fmla="*/ 107 w 107"/>
                <a:gd name="T5" fmla="*/ 90 h 114"/>
                <a:gd name="T6" fmla="*/ 41 w 107"/>
                <a:gd name="T7" fmla="*/ 48 h 114"/>
                <a:gd name="T8" fmla="*/ 0 w 107"/>
                <a:gd name="T9" fmla="*/ 114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114">
                  <a:moveTo>
                    <a:pt x="0" y="114"/>
                  </a:moveTo>
                  <a:lnTo>
                    <a:pt x="30" y="0"/>
                  </a:lnTo>
                  <a:lnTo>
                    <a:pt x="107" y="90"/>
                  </a:lnTo>
                  <a:lnTo>
                    <a:pt x="41" y="48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a-DK" dirty="0"/>
            </a:p>
          </p:txBody>
        </p:sp>
      </p:grpSp>
      <p:grpSp>
        <p:nvGrpSpPr>
          <p:cNvPr id="20594" name="Group 114"/>
          <p:cNvGrpSpPr>
            <a:grpSpLocks/>
          </p:cNvGrpSpPr>
          <p:nvPr/>
        </p:nvGrpSpPr>
        <p:grpSpPr bwMode="auto">
          <a:xfrm>
            <a:off x="1358900" y="2787650"/>
            <a:ext cx="5461000" cy="901700"/>
            <a:chOff x="1212" y="2258"/>
            <a:chExt cx="3440" cy="568"/>
          </a:xfrm>
        </p:grpSpPr>
        <p:sp>
          <p:nvSpPr>
            <p:cNvPr id="32814" name="Freeform 31"/>
            <p:cNvSpPr>
              <a:spLocks/>
            </p:cNvSpPr>
            <p:nvPr/>
          </p:nvSpPr>
          <p:spPr bwMode="auto">
            <a:xfrm>
              <a:off x="1212" y="2258"/>
              <a:ext cx="3440" cy="568"/>
            </a:xfrm>
            <a:custGeom>
              <a:avLst/>
              <a:gdLst>
                <a:gd name="T0" fmla="*/ 514 w 3440"/>
                <a:gd name="T1" fmla="*/ 311 h 568"/>
                <a:gd name="T2" fmla="*/ 0 w 3440"/>
                <a:gd name="T3" fmla="*/ 568 h 568"/>
                <a:gd name="T4" fmla="*/ 3386 w 3440"/>
                <a:gd name="T5" fmla="*/ 568 h 568"/>
                <a:gd name="T6" fmla="*/ 2925 w 3440"/>
                <a:gd name="T7" fmla="*/ 257 h 568"/>
                <a:gd name="T8" fmla="*/ 3440 w 3440"/>
                <a:gd name="T9" fmla="*/ 0 h 568"/>
                <a:gd name="T10" fmla="*/ 54 w 3440"/>
                <a:gd name="T11" fmla="*/ 0 h 568"/>
                <a:gd name="T12" fmla="*/ 514 w 3440"/>
                <a:gd name="T13" fmla="*/ 257 h 568"/>
                <a:gd name="T14" fmla="*/ 514 w 3440"/>
                <a:gd name="T15" fmla="*/ 311 h 5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0" h="568">
                  <a:moveTo>
                    <a:pt x="514" y="311"/>
                  </a:moveTo>
                  <a:lnTo>
                    <a:pt x="0" y="568"/>
                  </a:lnTo>
                  <a:lnTo>
                    <a:pt x="3386" y="568"/>
                  </a:lnTo>
                  <a:lnTo>
                    <a:pt x="2925" y="257"/>
                  </a:lnTo>
                  <a:lnTo>
                    <a:pt x="3440" y="0"/>
                  </a:lnTo>
                  <a:lnTo>
                    <a:pt x="54" y="0"/>
                  </a:lnTo>
                  <a:lnTo>
                    <a:pt x="514" y="257"/>
                  </a:lnTo>
                  <a:lnTo>
                    <a:pt x="514" y="311"/>
                  </a:lnTo>
                  <a:close/>
                </a:path>
              </a:pathLst>
            </a:custGeom>
            <a:solidFill>
              <a:srgbClr val="80C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15" name="Freeform 32"/>
            <p:cNvSpPr>
              <a:spLocks/>
            </p:cNvSpPr>
            <p:nvPr/>
          </p:nvSpPr>
          <p:spPr bwMode="auto">
            <a:xfrm>
              <a:off x="1212" y="2258"/>
              <a:ext cx="3440" cy="568"/>
            </a:xfrm>
            <a:custGeom>
              <a:avLst/>
              <a:gdLst>
                <a:gd name="T0" fmla="*/ 514 w 3440"/>
                <a:gd name="T1" fmla="*/ 311 h 568"/>
                <a:gd name="T2" fmla="*/ 0 w 3440"/>
                <a:gd name="T3" fmla="*/ 568 h 568"/>
                <a:gd name="T4" fmla="*/ 3386 w 3440"/>
                <a:gd name="T5" fmla="*/ 568 h 568"/>
                <a:gd name="T6" fmla="*/ 2925 w 3440"/>
                <a:gd name="T7" fmla="*/ 257 h 568"/>
                <a:gd name="T8" fmla="*/ 3440 w 3440"/>
                <a:gd name="T9" fmla="*/ 0 h 568"/>
                <a:gd name="T10" fmla="*/ 54 w 3440"/>
                <a:gd name="T11" fmla="*/ 0 h 568"/>
                <a:gd name="T12" fmla="*/ 514 w 3440"/>
                <a:gd name="T13" fmla="*/ 257 h 568"/>
                <a:gd name="T14" fmla="*/ 514 w 3440"/>
                <a:gd name="T15" fmla="*/ 311 h 5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0" h="568">
                  <a:moveTo>
                    <a:pt x="514" y="311"/>
                  </a:moveTo>
                  <a:lnTo>
                    <a:pt x="0" y="568"/>
                  </a:lnTo>
                  <a:lnTo>
                    <a:pt x="3386" y="568"/>
                  </a:lnTo>
                  <a:lnTo>
                    <a:pt x="2925" y="257"/>
                  </a:lnTo>
                  <a:lnTo>
                    <a:pt x="3440" y="0"/>
                  </a:lnTo>
                  <a:lnTo>
                    <a:pt x="54" y="0"/>
                  </a:lnTo>
                  <a:lnTo>
                    <a:pt x="514" y="257"/>
                  </a:lnTo>
                  <a:lnTo>
                    <a:pt x="514" y="31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816" name="Rectangle 36"/>
            <p:cNvSpPr>
              <a:spLocks noChangeArrowheads="1"/>
            </p:cNvSpPr>
            <p:nvPr/>
          </p:nvSpPr>
          <p:spPr bwMode="auto">
            <a:xfrm>
              <a:off x="1738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817" name="Rectangle 37"/>
            <p:cNvSpPr>
              <a:spLocks noChangeArrowheads="1"/>
            </p:cNvSpPr>
            <p:nvPr/>
          </p:nvSpPr>
          <p:spPr bwMode="auto">
            <a:xfrm>
              <a:off x="1864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a</a:t>
              </a:r>
              <a:endParaRPr lang="da-DK" sz="2000" dirty="0"/>
            </a:p>
          </p:txBody>
        </p:sp>
        <p:sp>
          <p:nvSpPr>
            <p:cNvPr id="32818" name="Rectangle 38"/>
            <p:cNvSpPr>
              <a:spLocks noChangeArrowheads="1"/>
            </p:cNvSpPr>
            <p:nvPr/>
          </p:nvSpPr>
          <p:spPr bwMode="auto">
            <a:xfrm>
              <a:off x="1960" y="2378"/>
              <a:ext cx="14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m</a:t>
              </a:r>
              <a:endParaRPr lang="da-DK" sz="2000" dirty="0"/>
            </a:p>
          </p:txBody>
        </p:sp>
        <p:sp>
          <p:nvSpPr>
            <p:cNvPr id="32819" name="Rectangle 39"/>
            <p:cNvSpPr>
              <a:spLocks noChangeArrowheads="1"/>
            </p:cNvSpPr>
            <p:nvPr/>
          </p:nvSpPr>
          <p:spPr bwMode="auto">
            <a:xfrm>
              <a:off x="2121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i</a:t>
              </a:r>
              <a:endParaRPr lang="da-DK" sz="2000" dirty="0"/>
            </a:p>
          </p:txBody>
        </p:sp>
        <p:sp>
          <p:nvSpPr>
            <p:cNvPr id="32820" name="Rectangle 40"/>
            <p:cNvSpPr>
              <a:spLocks noChangeArrowheads="1"/>
            </p:cNvSpPr>
            <p:nvPr/>
          </p:nvSpPr>
          <p:spPr bwMode="auto">
            <a:xfrm>
              <a:off x="2175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n</a:t>
              </a:r>
              <a:endParaRPr lang="da-DK" sz="2000" dirty="0"/>
            </a:p>
          </p:txBody>
        </p:sp>
        <p:sp>
          <p:nvSpPr>
            <p:cNvPr id="32821" name="Rectangle 41"/>
            <p:cNvSpPr>
              <a:spLocks noChangeArrowheads="1"/>
            </p:cNvSpPr>
            <p:nvPr/>
          </p:nvSpPr>
          <p:spPr bwMode="auto">
            <a:xfrm>
              <a:off x="2283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a</a:t>
              </a:r>
              <a:endParaRPr lang="da-DK" sz="2000" dirty="0"/>
            </a:p>
          </p:txBody>
        </p:sp>
        <p:sp>
          <p:nvSpPr>
            <p:cNvPr id="32822" name="Rectangle 42"/>
            <p:cNvSpPr>
              <a:spLocks noChangeArrowheads="1"/>
            </p:cNvSpPr>
            <p:nvPr/>
          </p:nvSpPr>
          <p:spPr bwMode="auto">
            <a:xfrm>
              <a:off x="2378" y="2378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t</a:t>
              </a:r>
              <a:endParaRPr lang="da-DK" sz="2000" dirty="0"/>
            </a:p>
          </p:txBody>
        </p:sp>
        <p:sp>
          <p:nvSpPr>
            <p:cNvPr id="32823" name="Rectangle 43"/>
            <p:cNvSpPr>
              <a:spLocks noChangeArrowheads="1"/>
            </p:cNvSpPr>
            <p:nvPr/>
          </p:nvSpPr>
          <p:spPr bwMode="auto">
            <a:xfrm>
              <a:off x="2444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 </a:t>
              </a:r>
              <a:endParaRPr lang="da-DK" sz="2000" dirty="0"/>
            </a:p>
          </p:txBody>
        </p:sp>
        <p:sp>
          <p:nvSpPr>
            <p:cNvPr id="32824" name="Rectangle 44"/>
            <p:cNvSpPr>
              <a:spLocks noChangeArrowheads="1"/>
            </p:cNvSpPr>
            <p:nvPr/>
          </p:nvSpPr>
          <p:spPr bwMode="auto">
            <a:xfrm>
              <a:off x="2492" y="2378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f</a:t>
              </a:r>
              <a:endParaRPr lang="da-DK" sz="2000" dirty="0"/>
            </a:p>
          </p:txBody>
        </p:sp>
        <p:sp>
          <p:nvSpPr>
            <p:cNvPr id="32825" name="Rectangle 45"/>
            <p:cNvSpPr>
              <a:spLocks noChangeArrowheads="1"/>
            </p:cNvSpPr>
            <p:nvPr/>
          </p:nvSpPr>
          <p:spPr bwMode="auto">
            <a:xfrm>
              <a:off x="2564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.</a:t>
              </a:r>
              <a:endParaRPr lang="da-DK" sz="2000" dirty="0"/>
            </a:p>
          </p:txBody>
        </p:sp>
        <p:sp>
          <p:nvSpPr>
            <p:cNvPr id="32826" name="Rectangle 46"/>
            <p:cNvSpPr>
              <a:spLocks noChangeArrowheads="1"/>
            </p:cNvSpPr>
            <p:nvPr/>
          </p:nvSpPr>
          <p:spPr bwMode="auto">
            <a:xfrm>
              <a:off x="2612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 </a:t>
              </a:r>
              <a:endParaRPr lang="da-DK" sz="2000" dirty="0"/>
            </a:p>
          </p:txBody>
        </p:sp>
        <p:sp>
          <p:nvSpPr>
            <p:cNvPr id="32827" name="Rectangle 47"/>
            <p:cNvSpPr>
              <a:spLocks noChangeArrowheads="1"/>
            </p:cNvSpPr>
            <p:nvPr/>
          </p:nvSpPr>
          <p:spPr bwMode="auto">
            <a:xfrm>
              <a:off x="2660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828" name="Rectangle 48"/>
            <p:cNvSpPr>
              <a:spLocks noChangeArrowheads="1"/>
            </p:cNvSpPr>
            <p:nvPr/>
          </p:nvSpPr>
          <p:spPr bwMode="auto">
            <a:xfrm>
              <a:off x="2743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k</a:t>
              </a:r>
              <a:endParaRPr lang="da-DK" sz="2000" dirty="0"/>
            </a:p>
          </p:txBody>
        </p:sp>
        <p:sp>
          <p:nvSpPr>
            <p:cNvPr id="32829" name="Rectangle 49"/>
            <p:cNvSpPr>
              <a:spLocks noChangeArrowheads="1"/>
            </p:cNvSpPr>
            <p:nvPr/>
          </p:nvSpPr>
          <p:spPr bwMode="auto">
            <a:xfrm>
              <a:off x="2845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s</a:t>
              </a:r>
              <a:endParaRPr lang="da-DK" sz="2000" dirty="0"/>
            </a:p>
          </p:txBody>
        </p:sp>
        <p:sp>
          <p:nvSpPr>
            <p:cNvPr id="32830" name="Rectangle 50"/>
            <p:cNvSpPr>
              <a:spLocks noChangeArrowheads="1"/>
            </p:cNvSpPr>
            <p:nvPr/>
          </p:nvSpPr>
          <p:spPr bwMode="auto">
            <a:xfrm>
              <a:off x="2917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 </a:t>
              </a:r>
              <a:endParaRPr lang="da-DK" sz="2000" dirty="0"/>
            </a:p>
          </p:txBody>
        </p:sp>
        <p:sp>
          <p:nvSpPr>
            <p:cNvPr id="32831" name="Rectangle 51"/>
            <p:cNvSpPr>
              <a:spLocks noChangeArrowheads="1"/>
            </p:cNvSpPr>
            <p:nvPr/>
          </p:nvSpPr>
          <p:spPr bwMode="auto">
            <a:xfrm>
              <a:off x="2971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832" name="Rectangle 52"/>
            <p:cNvSpPr>
              <a:spLocks noChangeArrowheads="1"/>
            </p:cNvSpPr>
            <p:nvPr/>
          </p:nvSpPr>
          <p:spPr bwMode="auto">
            <a:xfrm>
              <a:off x="3055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p</a:t>
              </a:r>
              <a:endParaRPr lang="da-DK" sz="2000" dirty="0"/>
            </a:p>
          </p:txBody>
        </p:sp>
        <p:sp>
          <p:nvSpPr>
            <p:cNvPr id="32833" name="Rectangle 53"/>
            <p:cNvSpPr>
              <a:spLocks noChangeArrowheads="1"/>
            </p:cNvSpPr>
            <p:nvPr/>
          </p:nvSpPr>
          <p:spPr bwMode="auto">
            <a:xfrm>
              <a:off x="3162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o</a:t>
              </a:r>
              <a:endParaRPr lang="da-DK" sz="2000" dirty="0"/>
            </a:p>
          </p:txBody>
        </p:sp>
        <p:sp>
          <p:nvSpPr>
            <p:cNvPr id="32834" name="Rectangle 54"/>
            <p:cNvSpPr>
              <a:spLocks noChangeArrowheads="1"/>
            </p:cNvSpPr>
            <p:nvPr/>
          </p:nvSpPr>
          <p:spPr bwMode="auto">
            <a:xfrm>
              <a:off x="3258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x</a:t>
              </a:r>
              <a:endParaRPr lang="da-DK" sz="2000" dirty="0"/>
            </a:p>
          </p:txBody>
        </p:sp>
        <p:sp>
          <p:nvSpPr>
            <p:cNvPr id="32835" name="Rectangle 55"/>
            <p:cNvSpPr>
              <a:spLocks noChangeArrowheads="1"/>
            </p:cNvSpPr>
            <p:nvPr/>
          </p:nvSpPr>
          <p:spPr bwMode="auto">
            <a:xfrm>
              <a:off x="3354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y</a:t>
              </a:r>
              <a:endParaRPr lang="da-DK" sz="2000" dirty="0"/>
            </a:p>
          </p:txBody>
        </p:sp>
        <p:sp>
          <p:nvSpPr>
            <p:cNvPr id="32836" name="Rectangle 56"/>
            <p:cNvSpPr>
              <a:spLocks noChangeArrowheads="1"/>
            </p:cNvSpPr>
            <p:nvPr/>
          </p:nvSpPr>
          <p:spPr bwMode="auto">
            <a:xfrm>
              <a:off x="3443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g</a:t>
              </a:r>
              <a:endParaRPr lang="da-DK" sz="2000" dirty="0"/>
            </a:p>
          </p:txBody>
        </p:sp>
        <p:sp>
          <p:nvSpPr>
            <p:cNvPr id="32837" name="Rectangle 57"/>
            <p:cNvSpPr>
              <a:spLocks noChangeArrowheads="1"/>
            </p:cNvSpPr>
            <p:nvPr/>
          </p:nvSpPr>
          <p:spPr bwMode="auto">
            <a:xfrm>
              <a:off x="3539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838" name="Rectangle 58"/>
            <p:cNvSpPr>
              <a:spLocks noChangeArrowheads="1"/>
            </p:cNvSpPr>
            <p:nvPr/>
          </p:nvSpPr>
          <p:spPr bwMode="auto">
            <a:xfrm>
              <a:off x="3593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a</a:t>
              </a:r>
              <a:endParaRPr lang="da-DK" sz="2000" dirty="0"/>
            </a:p>
          </p:txBody>
        </p:sp>
        <p:sp>
          <p:nvSpPr>
            <p:cNvPr id="32839" name="Rectangle 59"/>
            <p:cNvSpPr>
              <a:spLocks noChangeArrowheads="1"/>
            </p:cNvSpPr>
            <p:nvPr/>
          </p:nvSpPr>
          <p:spPr bwMode="auto">
            <a:xfrm>
              <a:off x="3689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s</a:t>
              </a:r>
              <a:endParaRPr lang="da-DK" sz="2000" dirty="0"/>
            </a:p>
          </p:txBody>
        </p:sp>
        <p:sp>
          <p:nvSpPr>
            <p:cNvPr id="32840" name="Rectangle 60"/>
            <p:cNvSpPr>
              <a:spLocks noChangeArrowheads="1"/>
            </p:cNvSpPr>
            <p:nvPr/>
          </p:nvSpPr>
          <p:spPr bwMode="auto">
            <a:xfrm>
              <a:off x="3761" y="2378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f</a:t>
              </a:r>
              <a:endParaRPr lang="da-DK" sz="2000" dirty="0"/>
            </a:p>
          </p:txBody>
        </p:sp>
        <p:sp>
          <p:nvSpPr>
            <p:cNvPr id="32841" name="Rectangle 61"/>
            <p:cNvSpPr>
              <a:spLocks noChangeArrowheads="1"/>
            </p:cNvSpPr>
            <p:nvPr/>
          </p:nvSpPr>
          <p:spPr bwMode="auto">
            <a:xfrm>
              <a:off x="3832" y="2378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i</a:t>
              </a:r>
              <a:endParaRPr lang="da-DK" sz="2000" dirty="0"/>
            </a:p>
          </p:txBody>
        </p:sp>
        <p:sp>
          <p:nvSpPr>
            <p:cNvPr id="32842" name="Rectangle 62"/>
            <p:cNvSpPr>
              <a:spLocks noChangeArrowheads="1"/>
            </p:cNvSpPr>
            <p:nvPr/>
          </p:nvSpPr>
          <p:spPr bwMode="auto">
            <a:xfrm>
              <a:off x="3886" y="237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b</a:t>
              </a:r>
              <a:endParaRPr lang="da-DK" sz="2000" dirty="0"/>
            </a:p>
          </p:txBody>
        </p:sp>
        <p:sp>
          <p:nvSpPr>
            <p:cNvPr id="32843" name="Rectangle 63"/>
            <p:cNvSpPr>
              <a:spLocks noChangeArrowheads="1"/>
            </p:cNvSpPr>
            <p:nvPr/>
          </p:nvSpPr>
          <p:spPr bwMode="auto">
            <a:xfrm>
              <a:off x="3994" y="237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844" name="Rectangle 64"/>
            <p:cNvSpPr>
              <a:spLocks noChangeArrowheads="1"/>
            </p:cNvSpPr>
            <p:nvPr/>
          </p:nvSpPr>
          <p:spPr bwMode="auto">
            <a:xfrm>
              <a:off x="4078" y="2378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r</a:t>
              </a:r>
              <a:endParaRPr lang="da-DK" sz="2000" dirty="0"/>
            </a:p>
          </p:txBody>
        </p:sp>
      </p:grpSp>
      <p:grpSp>
        <p:nvGrpSpPr>
          <p:cNvPr id="20596" name="Group 116"/>
          <p:cNvGrpSpPr>
            <a:grpSpLocks/>
          </p:cNvGrpSpPr>
          <p:nvPr/>
        </p:nvGrpSpPr>
        <p:grpSpPr bwMode="auto">
          <a:xfrm>
            <a:off x="1192213" y="2055813"/>
            <a:ext cx="5622925" cy="720725"/>
            <a:chOff x="1110" y="1804"/>
            <a:chExt cx="3542" cy="454"/>
          </a:xfrm>
        </p:grpSpPr>
        <p:sp>
          <p:nvSpPr>
            <p:cNvPr id="32792" name="Freeform 12"/>
            <p:cNvSpPr>
              <a:spLocks/>
            </p:cNvSpPr>
            <p:nvPr/>
          </p:nvSpPr>
          <p:spPr bwMode="auto">
            <a:xfrm>
              <a:off x="1110" y="1804"/>
              <a:ext cx="3542" cy="454"/>
            </a:xfrm>
            <a:custGeom>
              <a:avLst/>
              <a:gdLst>
                <a:gd name="T0" fmla="*/ 3530 w 3542"/>
                <a:gd name="T1" fmla="*/ 454 h 454"/>
                <a:gd name="T2" fmla="*/ 3458 w 3542"/>
                <a:gd name="T3" fmla="*/ 454 h 454"/>
                <a:gd name="T4" fmla="*/ 3321 w 3542"/>
                <a:gd name="T5" fmla="*/ 454 h 454"/>
                <a:gd name="T6" fmla="*/ 3129 w 3542"/>
                <a:gd name="T7" fmla="*/ 454 h 454"/>
                <a:gd name="T8" fmla="*/ 2890 w 3542"/>
                <a:gd name="T9" fmla="*/ 454 h 454"/>
                <a:gd name="T10" fmla="*/ 2621 w 3542"/>
                <a:gd name="T11" fmla="*/ 454 h 454"/>
                <a:gd name="T12" fmla="*/ 2321 w 3542"/>
                <a:gd name="T13" fmla="*/ 454 h 454"/>
                <a:gd name="T14" fmla="*/ 1699 w 3542"/>
                <a:gd name="T15" fmla="*/ 454 h 454"/>
                <a:gd name="T16" fmla="*/ 1239 w 3542"/>
                <a:gd name="T17" fmla="*/ 454 h 454"/>
                <a:gd name="T18" fmla="*/ 951 w 3542"/>
                <a:gd name="T19" fmla="*/ 454 h 454"/>
                <a:gd name="T20" fmla="*/ 694 w 3542"/>
                <a:gd name="T21" fmla="*/ 454 h 454"/>
                <a:gd name="T22" fmla="*/ 479 w 3542"/>
                <a:gd name="T23" fmla="*/ 454 h 454"/>
                <a:gd name="T24" fmla="*/ 311 w 3542"/>
                <a:gd name="T25" fmla="*/ 454 h 454"/>
                <a:gd name="T26" fmla="*/ 209 w 3542"/>
                <a:gd name="T27" fmla="*/ 454 h 454"/>
                <a:gd name="T28" fmla="*/ 168 w 3542"/>
                <a:gd name="T29" fmla="*/ 454 h 454"/>
                <a:gd name="T30" fmla="*/ 173 w 3542"/>
                <a:gd name="T31" fmla="*/ 449 h 454"/>
                <a:gd name="T32" fmla="*/ 209 w 3542"/>
                <a:gd name="T33" fmla="*/ 413 h 454"/>
                <a:gd name="T34" fmla="*/ 293 w 3542"/>
                <a:gd name="T35" fmla="*/ 329 h 454"/>
                <a:gd name="T36" fmla="*/ 383 w 3542"/>
                <a:gd name="T37" fmla="*/ 239 h 454"/>
                <a:gd name="T38" fmla="*/ 419 w 3542"/>
                <a:gd name="T39" fmla="*/ 204 h 454"/>
                <a:gd name="T40" fmla="*/ 419 w 3542"/>
                <a:gd name="T41" fmla="*/ 198 h 454"/>
                <a:gd name="T42" fmla="*/ 395 w 3542"/>
                <a:gd name="T43" fmla="*/ 186 h 454"/>
                <a:gd name="T44" fmla="*/ 341 w 3542"/>
                <a:gd name="T45" fmla="*/ 162 h 454"/>
                <a:gd name="T46" fmla="*/ 209 w 3542"/>
                <a:gd name="T47" fmla="*/ 102 h 454"/>
                <a:gd name="T48" fmla="*/ 84 w 3542"/>
                <a:gd name="T49" fmla="*/ 36 h 454"/>
                <a:gd name="T50" fmla="*/ 30 w 3542"/>
                <a:gd name="T51" fmla="*/ 12 h 454"/>
                <a:gd name="T52" fmla="*/ 0 w 3542"/>
                <a:gd name="T53" fmla="*/ 0 h 454"/>
                <a:gd name="T54" fmla="*/ 0 w 3542"/>
                <a:gd name="T55" fmla="*/ 0 h 454"/>
                <a:gd name="T56" fmla="*/ 60 w 3542"/>
                <a:gd name="T57" fmla="*/ 0 h 454"/>
                <a:gd name="T58" fmla="*/ 179 w 3542"/>
                <a:gd name="T59" fmla="*/ 0 h 454"/>
                <a:gd name="T60" fmla="*/ 359 w 3542"/>
                <a:gd name="T61" fmla="*/ 0 h 454"/>
                <a:gd name="T62" fmla="*/ 586 w 3542"/>
                <a:gd name="T63" fmla="*/ 0 h 454"/>
                <a:gd name="T64" fmla="*/ 850 w 3542"/>
                <a:gd name="T65" fmla="*/ 0 h 454"/>
                <a:gd name="T66" fmla="*/ 1143 w 3542"/>
                <a:gd name="T67" fmla="*/ 0 h 454"/>
                <a:gd name="T68" fmla="*/ 1687 w 3542"/>
                <a:gd name="T69" fmla="*/ 0 h 454"/>
                <a:gd name="T70" fmla="*/ 2232 w 3542"/>
                <a:gd name="T71" fmla="*/ 0 h 454"/>
                <a:gd name="T72" fmla="*/ 2525 w 3542"/>
                <a:gd name="T73" fmla="*/ 0 h 454"/>
                <a:gd name="T74" fmla="*/ 2788 w 3542"/>
                <a:gd name="T75" fmla="*/ 0 h 454"/>
                <a:gd name="T76" fmla="*/ 3016 w 3542"/>
                <a:gd name="T77" fmla="*/ 0 h 454"/>
                <a:gd name="T78" fmla="*/ 3195 w 3542"/>
                <a:gd name="T79" fmla="*/ 0 h 454"/>
                <a:gd name="T80" fmla="*/ 3315 w 3542"/>
                <a:gd name="T81" fmla="*/ 0 h 454"/>
                <a:gd name="T82" fmla="*/ 3369 w 3542"/>
                <a:gd name="T83" fmla="*/ 0 h 454"/>
                <a:gd name="T84" fmla="*/ 3369 w 3542"/>
                <a:gd name="T85" fmla="*/ 0 h 454"/>
                <a:gd name="T86" fmla="*/ 3333 w 3542"/>
                <a:gd name="T87" fmla="*/ 42 h 454"/>
                <a:gd name="T88" fmla="*/ 3243 w 3542"/>
                <a:gd name="T89" fmla="*/ 156 h 454"/>
                <a:gd name="T90" fmla="*/ 3207 w 3542"/>
                <a:gd name="T91" fmla="*/ 198 h 454"/>
                <a:gd name="T92" fmla="*/ 3207 w 3542"/>
                <a:gd name="T93" fmla="*/ 204 h 454"/>
                <a:gd name="T94" fmla="*/ 3237 w 3542"/>
                <a:gd name="T95" fmla="*/ 221 h 454"/>
                <a:gd name="T96" fmla="*/ 3315 w 3542"/>
                <a:gd name="T97" fmla="*/ 263 h 454"/>
                <a:gd name="T98" fmla="*/ 3434 w 3542"/>
                <a:gd name="T99" fmla="*/ 341 h 454"/>
                <a:gd name="T100" fmla="*/ 3512 w 3542"/>
                <a:gd name="T101" fmla="*/ 389 h 454"/>
                <a:gd name="T102" fmla="*/ 3536 w 3542"/>
                <a:gd name="T103" fmla="*/ 401 h 454"/>
                <a:gd name="T104" fmla="*/ 3542 w 3542"/>
                <a:gd name="T105" fmla="*/ 413 h 454"/>
                <a:gd name="T106" fmla="*/ 3542 w 3542"/>
                <a:gd name="T107" fmla="*/ 449 h 45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542" h="454">
                  <a:moveTo>
                    <a:pt x="3542" y="454"/>
                  </a:moveTo>
                  <a:lnTo>
                    <a:pt x="3542" y="454"/>
                  </a:lnTo>
                  <a:lnTo>
                    <a:pt x="3530" y="454"/>
                  </a:lnTo>
                  <a:lnTo>
                    <a:pt x="3518" y="454"/>
                  </a:lnTo>
                  <a:lnTo>
                    <a:pt x="3506" y="454"/>
                  </a:lnTo>
                  <a:lnTo>
                    <a:pt x="3482" y="454"/>
                  </a:lnTo>
                  <a:lnTo>
                    <a:pt x="3458" y="454"/>
                  </a:lnTo>
                  <a:lnTo>
                    <a:pt x="3428" y="454"/>
                  </a:lnTo>
                  <a:lnTo>
                    <a:pt x="3398" y="454"/>
                  </a:lnTo>
                  <a:lnTo>
                    <a:pt x="3363" y="454"/>
                  </a:lnTo>
                  <a:lnTo>
                    <a:pt x="3321" y="454"/>
                  </a:lnTo>
                  <a:lnTo>
                    <a:pt x="3279" y="454"/>
                  </a:lnTo>
                  <a:lnTo>
                    <a:pt x="3231" y="454"/>
                  </a:lnTo>
                  <a:lnTo>
                    <a:pt x="3183" y="454"/>
                  </a:lnTo>
                  <a:lnTo>
                    <a:pt x="3129" y="454"/>
                  </a:lnTo>
                  <a:lnTo>
                    <a:pt x="3075" y="454"/>
                  </a:lnTo>
                  <a:lnTo>
                    <a:pt x="3016" y="454"/>
                  </a:lnTo>
                  <a:lnTo>
                    <a:pt x="2956" y="454"/>
                  </a:lnTo>
                  <a:lnTo>
                    <a:pt x="2890" y="454"/>
                  </a:lnTo>
                  <a:lnTo>
                    <a:pt x="2824" y="454"/>
                  </a:lnTo>
                  <a:lnTo>
                    <a:pt x="2758" y="454"/>
                  </a:lnTo>
                  <a:lnTo>
                    <a:pt x="2692" y="454"/>
                  </a:lnTo>
                  <a:lnTo>
                    <a:pt x="2621" y="454"/>
                  </a:lnTo>
                  <a:lnTo>
                    <a:pt x="2549" y="454"/>
                  </a:lnTo>
                  <a:lnTo>
                    <a:pt x="2477" y="454"/>
                  </a:lnTo>
                  <a:lnTo>
                    <a:pt x="2399" y="454"/>
                  </a:lnTo>
                  <a:lnTo>
                    <a:pt x="2321" y="454"/>
                  </a:lnTo>
                  <a:lnTo>
                    <a:pt x="2172" y="454"/>
                  </a:lnTo>
                  <a:lnTo>
                    <a:pt x="2010" y="454"/>
                  </a:lnTo>
                  <a:lnTo>
                    <a:pt x="1855" y="454"/>
                  </a:lnTo>
                  <a:lnTo>
                    <a:pt x="1699" y="454"/>
                  </a:lnTo>
                  <a:lnTo>
                    <a:pt x="1538" y="454"/>
                  </a:lnTo>
                  <a:lnTo>
                    <a:pt x="1388" y="454"/>
                  </a:lnTo>
                  <a:lnTo>
                    <a:pt x="1310" y="454"/>
                  </a:lnTo>
                  <a:lnTo>
                    <a:pt x="1239" y="454"/>
                  </a:lnTo>
                  <a:lnTo>
                    <a:pt x="1161" y="454"/>
                  </a:lnTo>
                  <a:lnTo>
                    <a:pt x="1089" y="454"/>
                  </a:lnTo>
                  <a:lnTo>
                    <a:pt x="1017" y="454"/>
                  </a:lnTo>
                  <a:lnTo>
                    <a:pt x="951" y="454"/>
                  </a:lnTo>
                  <a:lnTo>
                    <a:pt x="885" y="454"/>
                  </a:lnTo>
                  <a:lnTo>
                    <a:pt x="820" y="454"/>
                  </a:lnTo>
                  <a:lnTo>
                    <a:pt x="754" y="454"/>
                  </a:lnTo>
                  <a:lnTo>
                    <a:pt x="694" y="454"/>
                  </a:lnTo>
                  <a:lnTo>
                    <a:pt x="640" y="454"/>
                  </a:lnTo>
                  <a:lnTo>
                    <a:pt x="580" y="454"/>
                  </a:lnTo>
                  <a:lnTo>
                    <a:pt x="527" y="454"/>
                  </a:lnTo>
                  <a:lnTo>
                    <a:pt x="479" y="454"/>
                  </a:lnTo>
                  <a:lnTo>
                    <a:pt x="431" y="454"/>
                  </a:lnTo>
                  <a:lnTo>
                    <a:pt x="389" y="454"/>
                  </a:lnTo>
                  <a:lnTo>
                    <a:pt x="353" y="454"/>
                  </a:lnTo>
                  <a:lnTo>
                    <a:pt x="311" y="454"/>
                  </a:lnTo>
                  <a:lnTo>
                    <a:pt x="281" y="454"/>
                  </a:lnTo>
                  <a:lnTo>
                    <a:pt x="251" y="454"/>
                  </a:lnTo>
                  <a:lnTo>
                    <a:pt x="227" y="454"/>
                  </a:lnTo>
                  <a:lnTo>
                    <a:pt x="209" y="454"/>
                  </a:lnTo>
                  <a:lnTo>
                    <a:pt x="191" y="454"/>
                  </a:lnTo>
                  <a:lnTo>
                    <a:pt x="179" y="454"/>
                  </a:lnTo>
                  <a:lnTo>
                    <a:pt x="173" y="454"/>
                  </a:lnTo>
                  <a:lnTo>
                    <a:pt x="168" y="454"/>
                  </a:lnTo>
                  <a:lnTo>
                    <a:pt x="173" y="449"/>
                  </a:lnTo>
                  <a:lnTo>
                    <a:pt x="179" y="443"/>
                  </a:lnTo>
                  <a:lnTo>
                    <a:pt x="191" y="431"/>
                  </a:lnTo>
                  <a:lnTo>
                    <a:pt x="209" y="413"/>
                  </a:lnTo>
                  <a:lnTo>
                    <a:pt x="227" y="395"/>
                  </a:lnTo>
                  <a:lnTo>
                    <a:pt x="251" y="371"/>
                  </a:lnTo>
                  <a:lnTo>
                    <a:pt x="269" y="353"/>
                  </a:lnTo>
                  <a:lnTo>
                    <a:pt x="293" y="329"/>
                  </a:lnTo>
                  <a:lnTo>
                    <a:pt x="317" y="305"/>
                  </a:lnTo>
                  <a:lnTo>
                    <a:pt x="341" y="281"/>
                  </a:lnTo>
                  <a:lnTo>
                    <a:pt x="365" y="257"/>
                  </a:lnTo>
                  <a:lnTo>
                    <a:pt x="383" y="239"/>
                  </a:lnTo>
                  <a:lnTo>
                    <a:pt x="401" y="221"/>
                  </a:lnTo>
                  <a:lnTo>
                    <a:pt x="413" y="209"/>
                  </a:lnTo>
                  <a:lnTo>
                    <a:pt x="419" y="204"/>
                  </a:lnTo>
                  <a:lnTo>
                    <a:pt x="425" y="198"/>
                  </a:lnTo>
                  <a:lnTo>
                    <a:pt x="419" y="198"/>
                  </a:lnTo>
                  <a:lnTo>
                    <a:pt x="413" y="198"/>
                  </a:lnTo>
                  <a:lnTo>
                    <a:pt x="407" y="192"/>
                  </a:lnTo>
                  <a:lnTo>
                    <a:pt x="395" y="186"/>
                  </a:lnTo>
                  <a:lnTo>
                    <a:pt x="383" y="180"/>
                  </a:lnTo>
                  <a:lnTo>
                    <a:pt x="371" y="174"/>
                  </a:lnTo>
                  <a:lnTo>
                    <a:pt x="359" y="168"/>
                  </a:lnTo>
                  <a:lnTo>
                    <a:pt x="341" y="162"/>
                  </a:lnTo>
                  <a:lnTo>
                    <a:pt x="323" y="156"/>
                  </a:lnTo>
                  <a:lnTo>
                    <a:pt x="287" y="138"/>
                  </a:lnTo>
                  <a:lnTo>
                    <a:pt x="251" y="120"/>
                  </a:lnTo>
                  <a:lnTo>
                    <a:pt x="209" y="102"/>
                  </a:lnTo>
                  <a:lnTo>
                    <a:pt x="173" y="78"/>
                  </a:lnTo>
                  <a:lnTo>
                    <a:pt x="132" y="60"/>
                  </a:lnTo>
                  <a:lnTo>
                    <a:pt x="96" y="42"/>
                  </a:lnTo>
                  <a:lnTo>
                    <a:pt x="84" y="36"/>
                  </a:lnTo>
                  <a:lnTo>
                    <a:pt x="66" y="30"/>
                  </a:lnTo>
                  <a:lnTo>
                    <a:pt x="54" y="24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44" y="0"/>
                  </a:lnTo>
                  <a:lnTo>
                    <a:pt x="179" y="0"/>
                  </a:lnTo>
                  <a:lnTo>
                    <a:pt x="221" y="0"/>
                  </a:lnTo>
                  <a:lnTo>
                    <a:pt x="263" y="0"/>
                  </a:lnTo>
                  <a:lnTo>
                    <a:pt x="311" y="0"/>
                  </a:lnTo>
                  <a:lnTo>
                    <a:pt x="359" y="0"/>
                  </a:lnTo>
                  <a:lnTo>
                    <a:pt x="413" y="0"/>
                  </a:lnTo>
                  <a:lnTo>
                    <a:pt x="467" y="0"/>
                  </a:lnTo>
                  <a:lnTo>
                    <a:pt x="527" y="0"/>
                  </a:lnTo>
                  <a:lnTo>
                    <a:pt x="586" y="0"/>
                  </a:lnTo>
                  <a:lnTo>
                    <a:pt x="652" y="0"/>
                  </a:lnTo>
                  <a:lnTo>
                    <a:pt x="718" y="0"/>
                  </a:lnTo>
                  <a:lnTo>
                    <a:pt x="784" y="0"/>
                  </a:lnTo>
                  <a:lnTo>
                    <a:pt x="850" y="0"/>
                  </a:lnTo>
                  <a:lnTo>
                    <a:pt x="921" y="0"/>
                  </a:lnTo>
                  <a:lnTo>
                    <a:pt x="993" y="0"/>
                  </a:lnTo>
                  <a:lnTo>
                    <a:pt x="1065" y="0"/>
                  </a:lnTo>
                  <a:lnTo>
                    <a:pt x="1143" y="0"/>
                  </a:lnTo>
                  <a:lnTo>
                    <a:pt x="1221" y="0"/>
                  </a:lnTo>
                  <a:lnTo>
                    <a:pt x="1370" y="0"/>
                  </a:lnTo>
                  <a:lnTo>
                    <a:pt x="1532" y="0"/>
                  </a:lnTo>
                  <a:lnTo>
                    <a:pt x="1687" y="0"/>
                  </a:lnTo>
                  <a:lnTo>
                    <a:pt x="1843" y="0"/>
                  </a:lnTo>
                  <a:lnTo>
                    <a:pt x="2004" y="0"/>
                  </a:lnTo>
                  <a:lnTo>
                    <a:pt x="2154" y="0"/>
                  </a:lnTo>
                  <a:lnTo>
                    <a:pt x="2232" y="0"/>
                  </a:lnTo>
                  <a:lnTo>
                    <a:pt x="2304" y="0"/>
                  </a:lnTo>
                  <a:lnTo>
                    <a:pt x="2381" y="0"/>
                  </a:lnTo>
                  <a:lnTo>
                    <a:pt x="2453" y="0"/>
                  </a:lnTo>
                  <a:lnTo>
                    <a:pt x="2525" y="0"/>
                  </a:lnTo>
                  <a:lnTo>
                    <a:pt x="2591" y="0"/>
                  </a:lnTo>
                  <a:lnTo>
                    <a:pt x="2657" y="0"/>
                  </a:lnTo>
                  <a:lnTo>
                    <a:pt x="2722" y="0"/>
                  </a:lnTo>
                  <a:lnTo>
                    <a:pt x="2788" y="0"/>
                  </a:lnTo>
                  <a:lnTo>
                    <a:pt x="2848" y="0"/>
                  </a:lnTo>
                  <a:lnTo>
                    <a:pt x="2908" y="0"/>
                  </a:lnTo>
                  <a:lnTo>
                    <a:pt x="2962" y="0"/>
                  </a:lnTo>
                  <a:lnTo>
                    <a:pt x="3016" y="0"/>
                  </a:lnTo>
                  <a:lnTo>
                    <a:pt x="3063" y="0"/>
                  </a:lnTo>
                  <a:lnTo>
                    <a:pt x="3111" y="0"/>
                  </a:lnTo>
                  <a:lnTo>
                    <a:pt x="3153" y="0"/>
                  </a:lnTo>
                  <a:lnTo>
                    <a:pt x="3195" y="0"/>
                  </a:lnTo>
                  <a:lnTo>
                    <a:pt x="3231" y="0"/>
                  </a:lnTo>
                  <a:lnTo>
                    <a:pt x="3261" y="0"/>
                  </a:lnTo>
                  <a:lnTo>
                    <a:pt x="3291" y="0"/>
                  </a:lnTo>
                  <a:lnTo>
                    <a:pt x="3315" y="0"/>
                  </a:lnTo>
                  <a:lnTo>
                    <a:pt x="3339" y="0"/>
                  </a:lnTo>
                  <a:lnTo>
                    <a:pt x="3351" y="0"/>
                  </a:lnTo>
                  <a:lnTo>
                    <a:pt x="3363" y="0"/>
                  </a:lnTo>
                  <a:lnTo>
                    <a:pt x="3369" y="0"/>
                  </a:lnTo>
                  <a:lnTo>
                    <a:pt x="3375" y="0"/>
                  </a:lnTo>
                  <a:lnTo>
                    <a:pt x="3369" y="0"/>
                  </a:lnTo>
                  <a:lnTo>
                    <a:pt x="3369" y="6"/>
                  </a:lnTo>
                  <a:lnTo>
                    <a:pt x="3357" y="18"/>
                  </a:lnTo>
                  <a:lnTo>
                    <a:pt x="3345" y="30"/>
                  </a:lnTo>
                  <a:lnTo>
                    <a:pt x="3333" y="42"/>
                  </a:lnTo>
                  <a:lnTo>
                    <a:pt x="3321" y="60"/>
                  </a:lnTo>
                  <a:lnTo>
                    <a:pt x="3291" y="102"/>
                  </a:lnTo>
                  <a:lnTo>
                    <a:pt x="3261" y="138"/>
                  </a:lnTo>
                  <a:lnTo>
                    <a:pt x="3243" y="156"/>
                  </a:lnTo>
                  <a:lnTo>
                    <a:pt x="3231" y="168"/>
                  </a:lnTo>
                  <a:lnTo>
                    <a:pt x="3219" y="180"/>
                  </a:lnTo>
                  <a:lnTo>
                    <a:pt x="3213" y="192"/>
                  </a:lnTo>
                  <a:lnTo>
                    <a:pt x="3207" y="198"/>
                  </a:lnTo>
                  <a:lnTo>
                    <a:pt x="3207" y="204"/>
                  </a:lnTo>
                  <a:lnTo>
                    <a:pt x="3213" y="204"/>
                  </a:lnTo>
                  <a:lnTo>
                    <a:pt x="3219" y="209"/>
                  </a:lnTo>
                  <a:lnTo>
                    <a:pt x="3225" y="215"/>
                  </a:lnTo>
                  <a:lnTo>
                    <a:pt x="3237" y="221"/>
                  </a:lnTo>
                  <a:lnTo>
                    <a:pt x="3249" y="227"/>
                  </a:lnTo>
                  <a:lnTo>
                    <a:pt x="3261" y="233"/>
                  </a:lnTo>
                  <a:lnTo>
                    <a:pt x="3285" y="251"/>
                  </a:lnTo>
                  <a:lnTo>
                    <a:pt x="3315" y="263"/>
                  </a:lnTo>
                  <a:lnTo>
                    <a:pt x="3345" y="287"/>
                  </a:lnTo>
                  <a:lnTo>
                    <a:pt x="3375" y="305"/>
                  </a:lnTo>
                  <a:lnTo>
                    <a:pt x="3404" y="323"/>
                  </a:lnTo>
                  <a:lnTo>
                    <a:pt x="3434" y="341"/>
                  </a:lnTo>
                  <a:lnTo>
                    <a:pt x="3464" y="359"/>
                  </a:lnTo>
                  <a:lnTo>
                    <a:pt x="3488" y="371"/>
                  </a:lnTo>
                  <a:lnTo>
                    <a:pt x="3500" y="383"/>
                  </a:lnTo>
                  <a:lnTo>
                    <a:pt x="3512" y="389"/>
                  </a:lnTo>
                  <a:lnTo>
                    <a:pt x="3518" y="395"/>
                  </a:lnTo>
                  <a:lnTo>
                    <a:pt x="3530" y="395"/>
                  </a:lnTo>
                  <a:lnTo>
                    <a:pt x="3536" y="401"/>
                  </a:lnTo>
                  <a:lnTo>
                    <a:pt x="3542" y="407"/>
                  </a:lnTo>
                  <a:lnTo>
                    <a:pt x="3542" y="413"/>
                  </a:lnTo>
                  <a:lnTo>
                    <a:pt x="3542" y="419"/>
                  </a:lnTo>
                  <a:lnTo>
                    <a:pt x="3542" y="431"/>
                  </a:lnTo>
                  <a:lnTo>
                    <a:pt x="3542" y="437"/>
                  </a:lnTo>
                  <a:lnTo>
                    <a:pt x="3542" y="449"/>
                  </a:lnTo>
                  <a:lnTo>
                    <a:pt x="3542" y="454"/>
                  </a:lnTo>
                  <a:close/>
                </a:path>
              </a:pathLst>
            </a:custGeom>
            <a:solidFill>
              <a:srgbClr val="FFC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793" name="Rectangle 65"/>
            <p:cNvSpPr>
              <a:spLocks noChangeArrowheads="1"/>
            </p:cNvSpPr>
            <p:nvPr/>
          </p:nvSpPr>
          <p:spPr bwMode="auto">
            <a:xfrm>
              <a:off x="1936" y="1972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K</a:t>
              </a:r>
              <a:endParaRPr lang="da-DK" sz="2000" dirty="0"/>
            </a:p>
          </p:txBody>
        </p:sp>
        <p:sp>
          <p:nvSpPr>
            <p:cNvPr id="32794" name="Rectangle 66"/>
            <p:cNvSpPr>
              <a:spLocks noChangeArrowheads="1"/>
            </p:cNvSpPr>
            <p:nvPr/>
          </p:nvSpPr>
          <p:spPr bwMode="auto">
            <a:xfrm>
              <a:off x="2091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o</a:t>
              </a:r>
              <a:endParaRPr lang="da-DK" sz="2000" dirty="0"/>
            </a:p>
          </p:txBody>
        </p:sp>
        <p:sp>
          <p:nvSpPr>
            <p:cNvPr id="32795" name="Rectangle 67"/>
            <p:cNvSpPr>
              <a:spLocks noChangeArrowheads="1"/>
            </p:cNvSpPr>
            <p:nvPr/>
          </p:nvSpPr>
          <p:spPr bwMode="auto">
            <a:xfrm>
              <a:off x="2187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b</a:t>
              </a:r>
              <a:endParaRPr lang="da-DK" sz="2000" dirty="0"/>
            </a:p>
          </p:txBody>
        </p:sp>
        <p:sp>
          <p:nvSpPr>
            <p:cNvPr id="32796" name="Rectangle 68"/>
            <p:cNvSpPr>
              <a:spLocks noChangeArrowheads="1"/>
            </p:cNvSpPr>
            <p:nvPr/>
          </p:nvSpPr>
          <p:spPr bwMode="auto">
            <a:xfrm>
              <a:off x="2301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b</a:t>
              </a:r>
              <a:endParaRPr lang="da-DK" sz="2000" dirty="0"/>
            </a:p>
          </p:txBody>
        </p:sp>
        <p:sp>
          <p:nvSpPr>
            <p:cNvPr id="32797" name="Rectangle 69"/>
            <p:cNvSpPr>
              <a:spLocks noChangeArrowheads="1"/>
            </p:cNvSpPr>
            <p:nvPr/>
          </p:nvSpPr>
          <p:spPr bwMode="auto">
            <a:xfrm>
              <a:off x="2408" y="197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798" name="Rectangle 70"/>
            <p:cNvSpPr>
              <a:spLocks noChangeArrowheads="1"/>
            </p:cNvSpPr>
            <p:nvPr/>
          </p:nvSpPr>
          <p:spPr bwMode="auto">
            <a:xfrm>
              <a:off x="2492" y="1972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r</a:t>
              </a:r>
              <a:endParaRPr lang="da-DK" sz="2000" dirty="0"/>
            </a:p>
          </p:txBody>
        </p:sp>
        <p:sp>
          <p:nvSpPr>
            <p:cNvPr id="32799" name="Rectangle 71"/>
            <p:cNvSpPr>
              <a:spLocks noChangeArrowheads="1"/>
            </p:cNvSpPr>
            <p:nvPr/>
          </p:nvSpPr>
          <p:spPr bwMode="auto">
            <a:xfrm>
              <a:off x="2576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ø</a:t>
              </a:r>
              <a:endParaRPr lang="da-DK" sz="2000" dirty="0"/>
            </a:p>
          </p:txBody>
        </p:sp>
        <p:sp>
          <p:nvSpPr>
            <p:cNvPr id="32800" name="Rectangle 72"/>
            <p:cNvSpPr>
              <a:spLocks noChangeArrowheads="1"/>
            </p:cNvSpPr>
            <p:nvPr/>
          </p:nvSpPr>
          <p:spPr bwMode="auto">
            <a:xfrm>
              <a:off x="2672" y="1972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 </a:t>
              </a:r>
              <a:endParaRPr lang="da-DK" sz="2000" dirty="0"/>
            </a:p>
          </p:txBody>
        </p:sp>
        <p:sp>
          <p:nvSpPr>
            <p:cNvPr id="32801" name="Rectangle 73"/>
            <p:cNvSpPr>
              <a:spLocks noChangeArrowheads="1"/>
            </p:cNvSpPr>
            <p:nvPr/>
          </p:nvSpPr>
          <p:spPr bwMode="auto">
            <a:xfrm>
              <a:off x="2719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p</a:t>
              </a:r>
              <a:endParaRPr lang="da-DK" sz="2000" dirty="0"/>
            </a:p>
          </p:txBody>
        </p:sp>
        <p:sp>
          <p:nvSpPr>
            <p:cNvPr id="32802" name="Rectangle 74"/>
            <p:cNvSpPr>
              <a:spLocks noChangeArrowheads="1"/>
            </p:cNvSpPr>
            <p:nvPr/>
          </p:nvSpPr>
          <p:spPr bwMode="auto">
            <a:xfrm>
              <a:off x="2827" y="197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å</a:t>
              </a:r>
              <a:endParaRPr lang="da-DK" sz="2000" dirty="0"/>
            </a:p>
          </p:txBody>
        </p:sp>
        <p:sp>
          <p:nvSpPr>
            <p:cNvPr id="32803" name="Rectangle 75"/>
            <p:cNvSpPr>
              <a:spLocks noChangeArrowheads="1"/>
            </p:cNvSpPr>
            <p:nvPr/>
          </p:nvSpPr>
          <p:spPr bwMode="auto">
            <a:xfrm>
              <a:off x="2923" y="1972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 </a:t>
              </a:r>
              <a:endParaRPr lang="da-DK" sz="2000" dirty="0"/>
            </a:p>
          </p:txBody>
        </p:sp>
        <p:sp>
          <p:nvSpPr>
            <p:cNvPr id="32804" name="Rectangle 76"/>
            <p:cNvSpPr>
              <a:spLocks noChangeArrowheads="1"/>
            </p:cNvSpPr>
            <p:nvPr/>
          </p:nvSpPr>
          <p:spPr bwMode="auto">
            <a:xfrm>
              <a:off x="2971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p</a:t>
              </a:r>
              <a:endParaRPr lang="da-DK" sz="2000" dirty="0"/>
            </a:p>
          </p:txBody>
        </p:sp>
        <p:sp>
          <p:nvSpPr>
            <p:cNvPr id="32805" name="Rectangle 77"/>
            <p:cNvSpPr>
              <a:spLocks noChangeArrowheads="1"/>
            </p:cNvSpPr>
            <p:nvPr/>
          </p:nvSpPr>
          <p:spPr bwMode="auto">
            <a:xfrm>
              <a:off x="3078" y="1972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r</a:t>
              </a:r>
              <a:endParaRPr lang="da-DK" sz="2000" dirty="0"/>
            </a:p>
          </p:txBody>
        </p:sp>
        <p:sp>
          <p:nvSpPr>
            <p:cNvPr id="32806" name="Rectangle 78"/>
            <p:cNvSpPr>
              <a:spLocks noChangeArrowheads="1"/>
            </p:cNvSpPr>
            <p:nvPr/>
          </p:nvSpPr>
          <p:spPr bwMode="auto">
            <a:xfrm>
              <a:off x="3162" y="1972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i</a:t>
              </a:r>
              <a:endParaRPr lang="da-DK" sz="2000" dirty="0"/>
            </a:p>
          </p:txBody>
        </p:sp>
        <p:sp>
          <p:nvSpPr>
            <p:cNvPr id="32807" name="Rectangle 79"/>
            <p:cNvSpPr>
              <a:spLocks noChangeArrowheads="1"/>
            </p:cNvSpPr>
            <p:nvPr/>
          </p:nvSpPr>
          <p:spPr bwMode="auto">
            <a:xfrm>
              <a:off x="3216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n</a:t>
              </a:r>
              <a:endParaRPr lang="da-DK" sz="2000" dirty="0"/>
            </a:p>
          </p:txBody>
        </p:sp>
        <p:sp>
          <p:nvSpPr>
            <p:cNvPr id="32808" name="Rectangle 80"/>
            <p:cNvSpPr>
              <a:spLocks noChangeArrowheads="1"/>
            </p:cNvSpPr>
            <p:nvPr/>
          </p:nvSpPr>
          <p:spPr bwMode="auto">
            <a:xfrm>
              <a:off x="3324" y="1972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t</a:t>
              </a:r>
              <a:endParaRPr lang="da-DK" sz="2000" dirty="0"/>
            </a:p>
          </p:txBody>
        </p:sp>
        <p:sp>
          <p:nvSpPr>
            <p:cNvPr id="32809" name="Rectangle 81"/>
            <p:cNvSpPr>
              <a:spLocks noChangeArrowheads="1"/>
            </p:cNvSpPr>
            <p:nvPr/>
          </p:nvSpPr>
          <p:spPr bwMode="auto">
            <a:xfrm>
              <a:off x="3390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p</a:t>
              </a:r>
              <a:endParaRPr lang="da-DK" sz="2000" dirty="0"/>
            </a:p>
          </p:txBody>
        </p:sp>
        <p:sp>
          <p:nvSpPr>
            <p:cNvPr id="32810" name="Rectangle 82"/>
            <p:cNvSpPr>
              <a:spLocks noChangeArrowheads="1"/>
            </p:cNvSpPr>
            <p:nvPr/>
          </p:nvSpPr>
          <p:spPr bwMode="auto">
            <a:xfrm>
              <a:off x="3503" y="1972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811" name="Rectangle 83"/>
            <p:cNvSpPr>
              <a:spLocks noChangeArrowheads="1"/>
            </p:cNvSpPr>
            <p:nvPr/>
          </p:nvSpPr>
          <p:spPr bwMode="auto">
            <a:xfrm>
              <a:off x="3557" y="197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a</a:t>
              </a:r>
              <a:endParaRPr lang="da-DK" sz="2000" dirty="0"/>
            </a:p>
          </p:txBody>
        </p:sp>
        <p:sp>
          <p:nvSpPr>
            <p:cNvPr id="32812" name="Rectangle 84"/>
            <p:cNvSpPr>
              <a:spLocks noChangeArrowheads="1"/>
            </p:cNvSpPr>
            <p:nvPr/>
          </p:nvSpPr>
          <p:spPr bwMode="auto">
            <a:xfrm>
              <a:off x="3653" y="1972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d</a:t>
              </a:r>
              <a:endParaRPr lang="da-DK" sz="2000" dirty="0"/>
            </a:p>
          </p:txBody>
        </p:sp>
        <p:sp>
          <p:nvSpPr>
            <p:cNvPr id="32813" name="Rectangle 85"/>
            <p:cNvSpPr>
              <a:spLocks noChangeArrowheads="1"/>
            </p:cNvSpPr>
            <p:nvPr/>
          </p:nvSpPr>
          <p:spPr bwMode="auto">
            <a:xfrm>
              <a:off x="3761" y="197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</p:grpSp>
      <p:grpSp>
        <p:nvGrpSpPr>
          <p:cNvPr id="20597" name="Group 117"/>
          <p:cNvGrpSpPr>
            <a:grpSpLocks/>
          </p:cNvGrpSpPr>
          <p:nvPr/>
        </p:nvGrpSpPr>
        <p:grpSpPr bwMode="auto">
          <a:xfrm>
            <a:off x="1196975" y="1868488"/>
            <a:ext cx="5375275" cy="360362"/>
            <a:chOff x="1110" y="1679"/>
            <a:chExt cx="3386" cy="227"/>
          </a:xfrm>
        </p:grpSpPr>
        <p:sp>
          <p:nvSpPr>
            <p:cNvPr id="32777" name="Freeform 30"/>
            <p:cNvSpPr>
              <a:spLocks/>
            </p:cNvSpPr>
            <p:nvPr/>
          </p:nvSpPr>
          <p:spPr bwMode="auto">
            <a:xfrm>
              <a:off x="1110" y="1703"/>
              <a:ext cx="3386" cy="203"/>
            </a:xfrm>
            <a:custGeom>
              <a:avLst/>
              <a:gdLst>
                <a:gd name="T0" fmla="*/ 12 w 3386"/>
                <a:gd name="T1" fmla="*/ 107 h 203"/>
                <a:gd name="T2" fmla="*/ 48 w 3386"/>
                <a:gd name="T3" fmla="*/ 113 h 203"/>
                <a:gd name="T4" fmla="*/ 108 w 3386"/>
                <a:gd name="T5" fmla="*/ 125 h 203"/>
                <a:gd name="T6" fmla="*/ 185 w 3386"/>
                <a:gd name="T7" fmla="*/ 131 h 203"/>
                <a:gd name="T8" fmla="*/ 305 w 3386"/>
                <a:gd name="T9" fmla="*/ 143 h 203"/>
                <a:gd name="T10" fmla="*/ 413 w 3386"/>
                <a:gd name="T11" fmla="*/ 149 h 203"/>
                <a:gd name="T12" fmla="*/ 538 w 3386"/>
                <a:gd name="T13" fmla="*/ 161 h 203"/>
                <a:gd name="T14" fmla="*/ 664 w 3386"/>
                <a:gd name="T15" fmla="*/ 167 h 203"/>
                <a:gd name="T16" fmla="*/ 802 w 3386"/>
                <a:gd name="T17" fmla="*/ 173 h 203"/>
                <a:gd name="T18" fmla="*/ 939 w 3386"/>
                <a:gd name="T19" fmla="*/ 179 h 203"/>
                <a:gd name="T20" fmla="*/ 1083 w 3386"/>
                <a:gd name="T21" fmla="*/ 185 h 203"/>
                <a:gd name="T22" fmla="*/ 1256 w 3386"/>
                <a:gd name="T23" fmla="*/ 191 h 203"/>
                <a:gd name="T24" fmla="*/ 1460 w 3386"/>
                <a:gd name="T25" fmla="*/ 197 h 203"/>
                <a:gd name="T26" fmla="*/ 1663 w 3386"/>
                <a:gd name="T27" fmla="*/ 203 h 203"/>
                <a:gd name="T28" fmla="*/ 1867 w 3386"/>
                <a:gd name="T29" fmla="*/ 203 h 203"/>
                <a:gd name="T30" fmla="*/ 2022 w 3386"/>
                <a:gd name="T31" fmla="*/ 197 h 203"/>
                <a:gd name="T32" fmla="*/ 2232 w 3386"/>
                <a:gd name="T33" fmla="*/ 191 h 203"/>
                <a:gd name="T34" fmla="*/ 2369 w 3386"/>
                <a:gd name="T35" fmla="*/ 185 h 203"/>
                <a:gd name="T36" fmla="*/ 2513 w 3386"/>
                <a:gd name="T37" fmla="*/ 179 h 203"/>
                <a:gd name="T38" fmla="*/ 2651 w 3386"/>
                <a:gd name="T39" fmla="*/ 173 h 203"/>
                <a:gd name="T40" fmla="*/ 2782 w 3386"/>
                <a:gd name="T41" fmla="*/ 161 h 203"/>
                <a:gd name="T42" fmla="*/ 2908 w 3386"/>
                <a:gd name="T43" fmla="*/ 155 h 203"/>
                <a:gd name="T44" fmla="*/ 3027 w 3386"/>
                <a:gd name="T45" fmla="*/ 143 h 203"/>
                <a:gd name="T46" fmla="*/ 3153 w 3386"/>
                <a:gd name="T47" fmla="*/ 137 h 203"/>
                <a:gd name="T48" fmla="*/ 3243 w 3386"/>
                <a:gd name="T49" fmla="*/ 125 h 203"/>
                <a:gd name="T50" fmla="*/ 3309 w 3386"/>
                <a:gd name="T51" fmla="*/ 119 h 203"/>
                <a:gd name="T52" fmla="*/ 3357 w 3386"/>
                <a:gd name="T53" fmla="*/ 113 h 203"/>
                <a:gd name="T54" fmla="*/ 3386 w 3386"/>
                <a:gd name="T55" fmla="*/ 101 h 203"/>
                <a:gd name="T56" fmla="*/ 3375 w 3386"/>
                <a:gd name="T57" fmla="*/ 95 h 203"/>
                <a:gd name="T58" fmla="*/ 3339 w 3386"/>
                <a:gd name="T59" fmla="*/ 89 h 203"/>
                <a:gd name="T60" fmla="*/ 3279 w 3386"/>
                <a:gd name="T61" fmla="*/ 77 h 203"/>
                <a:gd name="T62" fmla="*/ 3201 w 3386"/>
                <a:gd name="T63" fmla="*/ 71 h 203"/>
                <a:gd name="T64" fmla="*/ 3081 w 3386"/>
                <a:gd name="T65" fmla="*/ 59 h 203"/>
                <a:gd name="T66" fmla="*/ 2968 w 3386"/>
                <a:gd name="T67" fmla="*/ 54 h 203"/>
                <a:gd name="T68" fmla="*/ 2848 w 3386"/>
                <a:gd name="T69" fmla="*/ 42 h 203"/>
                <a:gd name="T70" fmla="*/ 2716 w 3386"/>
                <a:gd name="T71" fmla="*/ 36 h 203"/>
                <a:gd name="T72" fmla="*/ 2579 w 3386"/>
                <a:gd name="T73" fmla="*/ 30 h 203"/>
                <a:gd name="T74" fmla="*/ 2441 w 3386"/>
                <a:gd name="T75" fmla="*/ 18 h 203"/>
                <a:gd name="T76" fmla="*/ 2304 w 3386"/>
                <a:gd name="T77" fmla="*/ 18 h 203"/>
                <a:gd name="T78" fmla="*/ 2124 w 3386"/>
                <a:gd name="T79" fmla="*/ 6 h 203"/>
                <a:gd name="T80" fmla="*/ 1927 w 3386"/>
                <a:gd name="T81" fmla="*/ 0 h 203"/>
                <a:gd name="T82" fmla="*/ 1550 w 3386"/>
                <a:gd name="T83" fmla="*/ 0 h 203"/>
                <a:gd name="T84" fmla="*/ 1424 w 3386"/>
                <a:gd name="T85" fmla="*/ 0 h 203"/>
                <a:gd name="T86" fmla="*/ 1191 w 3386"/>
                <a:gd name="T87" fmla="*/ 12 h 203"/>
                <a:gd name="T88" fmla="*/ 1047 w 3386"/>
                <a:gd name="T89" fmla="*/ 18 h 203"/>
                <a:gd name="T90" fmla="*/ 909 w 3386"/>
                <a:gd name="T91" fmla="*/ 24 h 203"/>
                <a:gd name="T92" fmla="*/ 766 w 3386"/>
                <a:gd name="T93" fmla="*/ 30 h 203"/>
                <a:gd name="T94" fmla="*/ 634 w 3386"/>
                <a:gd name="T95" fmla="*/ 36 h 203"/>
                <a:gd name="T96" fmla="*/ 509 w 3386"/>
                <a:gd name="T97" fmla="*/ 48 h 203"/>
                <a:gd name="T98" fmla="*/ 383 w 3386"/>
                <a:gd name="T99" fmla="*/ 54 h 203"/>
                <a:gd name="T100" fmla="*/ 251 w 3386"/>
                <a:gd name="T101" fmla="*/ 65 h 203"/>
                <a:gd name="T102" fmla="*/ 162 w 3386"/>
                <a:gd name="T103" fmla="*/ 71 h 203"/>
                <a:gd name="T104" fmla="*/ 90 w 3386"/>
                <a:gd name="T105" fmla="*/ 83 h 203"/>
                <a:gd name="T106" fmla="*/ 36 w 3386"/>
                <a:gd name="T107" fmla="*/ 89 h 203"/>
                <a:gd name="T108" fmla="*/ 6 w 3386"/>
                <a:gd name="T109" fmla="*/ 95 h 20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386" h="203">
                  <a:moveTo>
                    <a:pt x="0" y="101"/>
                  </a:moveTo>
                  <a:lnTo>
                    <a:pt x="0" y="101"/>
                  </a:lnTo>
                  <a:lnTo>
                    <a:pt x="6" y="107"/>
                  </a:lnTo>
                  <a:lnTo>
                    <a:pt x="12" y="107"/>
                  </a:lnTo>
                  <a:lnTo>
                    <a:pt x="18" y="107"/>
                  </a:lnTo>
                  <a:lnTo>
                    <a:pt x="30" y="113"/>
                  </a:lnTo>
                  <a:lnTo>
                    <a:pt x="36" y="113"/>
                  </a:lnTo>
                  <a:lnTo>
                    <a:pt x="48" y="113"/>
                  </a:lnTo>
                  <a:lnTo>
                    <a:pt x="60" y="119"/>
                  </a:lnTo>
                  <a:lnTo>
                    <a:pt x="78" y="119"/>
                  </a:lnTo>
                  <a:lnTo>
                    <a:pt x="90" y="119"/>
                  </a:lnTo>
                  <a:lnTo>
                    <a:pt x="108" y="125"/>
                  </a:lnTo>
                  <a:lnTo>
                    <a:pt x="126" y="125"/>
                  </a:lnTo>
                  <a:lnTo>
                    <a:pt x="144" y="125"/>
                  </a:lnTo>
                  <a:lnTo>
                    <a:pt x="162" y="131"/>
                  </a:lnTo>
                  <a:lnTo>
                    <a:pt x="185" y="131"/>
                  </a:lnTo>
                  <a:lnTo>
                    <a:pt x="203" y="131"/>
                  </a:lnTo>
                  <a:lnTo>
                    <a:pt x="227" y="137"/>
                  </a:lnTo>
                  <a:lnTo>
                    <a:pt x="251" y="137"/>
                  </a:lnTo>
                  <a:lnTo>
                    <a:pt x="305" y="143"/>
                  </a:lnTo>
                  <a:lnTo>
                    <a:pt x="329" y="143"/>
                  </a:lnTo>
                  <a:lnTo>
                    <a:pt x="359" y="143"/>
                  </a:lnTo>
                  <a:lnTo>
                    <a:pt x="383" y="149"/>
                  </a:lnTo>
                  <a:lnTo>
                    <a:pt x="413" y="149"/>
                  </a:lnTo>
                  <a:lnTo>
                    <a:pt x="443" y="149"/>
                  </a:lnTo>
                  <a:lnTo>
                    <a:pt x="473" y="155"/>
                  </a:lnTo>
                  <a:lnTo>
                    <a:pt x="509" y="155"/>
                  </a:lnTo>
                  <a:lnTo>
                    <a:pt x="538" y="161"/>
                  </a:lnTo>
                  <a:lnTo>
                    <a:pt x="568" y="161"/>
                  </a:lnTo>
                  <a:lnTo>
                    <a:pt x="604" y="161"/>
                  </a:lnTo>
                  <a:lnTo>
                    <a:pt x="634" y="161"/>
                  </a:lnTo>
                  <a:lnTo>
                    <a:pt x="664" y="167"/>
                  </a:lnTo>
                  <a:lnTo>
                    <a:pt x="700" y="167"/>
                  </a:lnTo>
                  <a:lnTo>
                    <a:pt x="736" y="173"/>
                  </a:lnTo>
                  <a:lnTo>
                    <a:pt x="766" y="173"/>
                  </a:lnTo>
                  <a:lnTo>
                    <a:pt x="802" y="173"/>
                  </a:lnTo>
                  <a:lnTo>
                    <a:pt x="838" y="173"/>
                  </a:lnTo>
                  <a:lnTo>
                    <a:pt x="874" y="179"/>
                  </a:lnTo>
                  <a:lnTo>
                    <a:pt x="909" y="179"/>
                  </a:lnTo>
                  <a:lnTo>
                    <a:pt x="939" y="179"/>
                  </a:lnTo>
                  <a:lnTo>
                    <a:pt x="981" y="185"/>
                  </a:lnTo>
                  <a:lnTo>
                    <a:pt x="1011" y="185"/>
                  </a:lnTo>
                  <a:lnTo>
                    <a:pt x="1047" y="185"/>
                  </a:lnTo>
                  <a:lnTo>
                    <a:pt x="1083" y="185"/>
                  </a:lnTo>
                  <a:lnTo>
                    <a:pt x="1119" y="191"/>
                  </a:lnTo>
                  <a:lnTo>
                    <a:pt x="1155" y="191"/>
                  </a:lnTo>
                  <a:lnTo>
                    <a:pt x="1191" y="191"/>
                  </a:lnTo>
                  <a:lnTo>
                    <a:pt x="1256" y="191"/>
                  </a:lnTo>
                  <a:lnTo>
                    <a:pt x="1322" y="197"/>
                  </a:lnTo>
                  <a:lnTo>
                    <a:pt x="1358" y="197"/>
                  </a:lnTo>
                  <a:lnTo>
                    <a:pt x="1424" y="197"/>
                  </a:lnTo>
                  <a:lnTo>
                    <a:pt x="1460" y="197"/>
                  </a:lnTo>
                  <a:lnTo>
                    <a:pt x="1490" y="203"/>
                  </a:lnTo>
                  <a:lnTo>
                    <a:pt x="1520" y="203"/>
                  </a:lnTo>
                  <a:lnTo>
                    <a:pt x="1550" y="203"/>
                  </a:lnTo>
                  <a:lnTo>
                    <a:pt x="1663" y="203"/>
                  </a:lnTo>
                  <a:lnTo>
                    <a:pt x="1693" y="203"/>
                  </a:lnTo>
                  <a:lnTo>
                    <a:pt x="1717" y="203"/>
                  </a:lnTo>
                  <a:lnTo>
                    <a:pt x="1837" y="203"/>
                  </a:lnTo>
                  <a:lnTo>
                    <a:pt x="1867" y="203"/>
                  </a:lnTo>
                  <a:lnTo>
                    <a:pt x="1897" y="203"/>
                  </a:lnTo>
                  <a:lnTo>
                    <a:pt x="1927" y="197"/>
                  </a:lnTo>
                  <a:lnTo>
                    <a:pt x="1956" y="197"/>
                  </a:lnTo>
                  <a:lnTo>
                    <a:pt x="2022" y="197"/>
                  </a:lnTo>
                  <a:lnTo>
                    <a:pt x="2058" y="197"/>
                  </a:lnTo>
                  <a:lnTo>
                    <a:pt x="2124" y="191"/>
                  </a:lnTo>
                  <a:lnTo>
                    <a:pt x="2196" y="191"/>
                  </a:lnTo>
                  <a:lnTo>
                    <a:pt x="2232" y="191"/>
                  </a:lnTo>
                  <a:lnTo>
                    <a:pt x="2262" y="191"/>
                  </a:lnTo>
                  <a:lnTo>
                    <a:pt x="2304" y="185"/>
                  </a:lnTo>
                  <a:lnTo>
                    <a:pt x="2333" y="185"/>
                  </a:lnTo>
                  <a:lnTo>
                    <a:pt x="2369" y="185"/>
                  </a:lnTo>
                  <a:lnTo>
                    <a:pt x="2405" y="185"/>
                  </a:lnTo>
                  <a:lnTo>
                    <a:pt x="2441" y="179"/>
                  </a:lnTo>
                  <a:lnTo>
                    <a:pt x="2477" y="179"/>
                  </a:lnTo>
                  <a:lnTo>
                    <a:pt x="2513" y="179"/>
                  </a:lnTo>
                  <a:lnTo>
                    <a:pt x="2543" y="173"/>
                  </a:lnTo>
                  <a:lnTo>
                    <a:pt x="2579" y="173"/>
                  </a:lnTo>
                  <a:lnTo>
                    <a:pt x="2615" y="173"/>
                  </a:lnTo>
                  <a:lnTo>
                    <a:pt x="2651" y="173"/>
                  </a:lnTo>
                  <a:lnTo>
                    <a:pt x="2680" y="167"/>
                  </a:lnTo>
                  <a:lnTo>
                    <a:pt x="2716" y="167"/>
                  </a:lnTo>
                  <a:lnTo>
                    <a:pt x="2752" y="161"/>
                  </a:lnTo>
                  <a:lnTo>
                    <a:pt x="2782" y="161"/>
                  </a:lnTo>
                  <a:lnTo>
                    <a:pt x="2818" y="161"/>
                  </a:lnTo>
                  <a:lnTo>
                    <a:pt x="2848" y="161"/>
                  </a:lnTo>
                  <a:lnTo>
                    <a:pt x="2878" y="155"/>
                  </a:lnTo>
                  <a:lnTo>
                    <a:pt x="2908" y="155"/>
                  </a:lnTo>
                  <a:lnTo>
                    <a:pt x="2938" y="149"/>
                  </a:lnTo>
                  <a:lnTo>
                    <a:pt x="2968" y="149"/>
                  </a:lnTo>
                  <a:lnTo>
                    <a:pt x="2998" y="149"/>
                  </a:lnTo>
                  <a:lnTo>
                    <a:pt x="3027" y="143"/>
                  </a:lnTo>
                  <a:lnTo>
                    <a:pt x="3057" y="143"/>
                  </a:lnTo>
                  <a:lnTo>
                    <a:pt x="3081" y="143"/>
                  </a:lnTo>
                  <a:lnTo>
                    <a:pt x="3129" y="137"/>
                  </a:lnTo>
                  <a:lnTo>
                    <a:pt x="3153" y="137"/>
                  </a:lnTo>
                  <a:lnTo>
                    <a:pt x="3177" y="131"/>
                  </a:lnTo>
                  <a:lnTo>
                    <a:pt x="3201" y="131"/>
                  </a:lnTo>
                  <a:lnTo>
                    <a:pt x="3219" y="131"/>
                  </a:lnTo>
                  <a:lnTo>
                    <a:pt x="3243" y="125"/>
                  </a:lnTo>
                  <a:lnTo>
                    <a:pt x="3261" y="125"/>
                  </a:lnTo>
                  <a:lnTo>
                    <a:pt x="3279" y="125"/>
                  </a:lnTo>
                  <a:lnTo>
                    <a:pt x="3291" y="119"/>
                  </a:lnTo>
                  <a:lnTo>
                    <a:pt x="3309" y="119"/>
                  </a:lnTo>
                  <a:lnTo>
                    <a:pt x="3321" y="119"/>
                  </a:lnTo>
                  <a:lnTo>
                    <a:pt x="3339" y="113"/>
                  </a:lnTo>
                  <a:lnTo>
                    <a:pt x="3345" y="113"/>
                  </a:lnTo>
                  <a:lnTo>
                    <a:pt x="3357" y="113"/>
                  </a:lnTo>
                  <a:lnTo>
                    <a:pt x="3363" y="107"/>
                  </a:lnTo>
                  <a:lnTo>
                    <a:pt x="3375" y="107"/>
                  </a:lnTo>
                  <a:lnTo>
                    <a:pt x="3380" y="107"/>
                  </a:lnTo>
                  <a:lnTo>
                    <a:pt x="3386" y="101"/>
                  </a:lnTo>
                  <a:lnTo>
                    <a:pt x="3380" y="95"/>
                  </a:lnTo>
                  <a:lnTo>
                    <a:pt x="3375" y="95"/>
                  </a:lnTo>
                  <a:lnTo>
                    <a:pt x="3363" y="89"/>
                  </a:lnTo>
                  <a:lnTo>
                    <a:pt x="3357" y="89"/>
                  </a:lnTo>
                  <a:lnTo>
                    <a:pt x="3345" y="89"/>
                  </a:lnTo>
                  <a:lnTo>
                    <a:pt x="3339" y="89"/>
                  </a:lnTo>
                  <a:lnTo>
                    <a:pt x="3321" y="83"/>
                  </a:lnTo>
                  <a:lnTo>
                    <a:pt x="3309" y="83"/>
                  </a:lnTo>
                  <a:lnTo>
                    <a:pt x="3291" y="83"/>
                  </a:lnTo>
                  <a:lnTo>
                    <a:pt x="3279" y="77"/>
                  </a:lnTo>
                  <a:lnTo>
                    <a:pt x="3261" y="77"/>
                  </a:lnTo>
                  <a:lnTo>
                    <a:pt x="3243" y="71"/>
                  </a:lnTo>
                  <a:lnTo>
                    <a:pt x="3219" y="71"/>
                  </a:lnTo>
                  <a:lnTo>
                    <a:pt x="3201" y="71"/>
                  </a:lnTo>
                  <a:lnTo>
                    <a:pt x="3177" y="71"/>
                  </a:lnTo>
                  <a:lnTo>
                    <a:pt x="3153" y="65"/>
                  </a:lnTo>
                  <a:lnTo>
                    <a:pt x="3129" y="65"/>
                  </a:lnTo>
                  <a:lnTo>
                    <a:pt x="3081" y="59"/>
                  </a:lnTo>
                  <a:lnTo>
                    <a:pt x="3057" y="59"/>
                  </a:lnTo>
                  <a:lnTo>
                    <a:pt x="3027" y="54"/>
                  </a:lnTo>
                  <a:lnTo>
                    <a:pt x="2998" y="54"/>
                  </a:lnTo>
                  <a:lnTo>
                    <a:pt x="2968" y="54"/>
                  </a:lnTo>
                  <a:lnTo>
                    <a:pt x="2938" y="48"/>
                  </a:lnTo>
                  <a:lnTo>
                    <a:pt x="2908" y="48"/>
                  </a:lnTo>
                  <a:lnTo>
                    <a:pt x="2878" y="48"/>
                  </a:lnTo>
                  <a:lnTo>
                    <a:pt x="2848" y="42"/>
                  </a:lnTo>
                  <a:lnTo>
                    <a:pt x="2818" y="42"/>
                  </a:lnTo>
                  <a:lnTo>
                    <a:pt x="2782" y="42"/>
                  </a:lnTo>
                  <a:lnTo>
                    <a:pt x="2752" y="36"/>
                  </a:lnTo>
                  <a:lnTo>
                    <a:pt x="2716" y="36"/>
                  </a:lnTo>
                  <a:lnTo>
                    <a:pt x="2680" y="36"/>
                  </a:lnTo>
                  <a:lnTo>
                    <a:pt x="2651" y="30"/>
                  </a:lnTo>
                  <a:lnTo>
                    <a:pt x="2615" y="30"/>
                  </a:lnTo>
                  <a:lnTo>
                    <a:pt x="2579" y="30"/>
                  </a:lnTo>
                  <a:lnTo>
                    <a:pt x="2543" y="24"/>
                  </a:lnTo>
                  <a:lnTo>
                    <a:pt x="2513" y="24"/>
                  </a:lnTo>
                  <a:lnTo>
                    <a:pt x="2477" y="24"/>
                  </a:lnTo>
                  <a:lnTo>
                    <a:pt x="2441" y="18"/>
                  </a:lnTo>
                  <a:lnTo>
                    <a:pt x="2405" y="18"/>
                  </a:lnTo>
                  <a:lnTo>
                    <a:pt x="2369" y="18"/>
                  </a:lnTo>
                  <a:lnTo>
                    <a:pt x="2333" y="18"/>
                  </a:lnTo>
                  <a:lnTo>
                    <a:pt x="2304" y="18"/>
                  </a:lnTo>
                  <a:lnTo>
                    <a:pt x="2262" y="12"/>
                  </a:lnTo>
                  <a:lnTo>
                    <a:pt x="2232" y="12"/>
                  </a:lnTo>
                  <a:lnTo>
                    <a:pt x="2196" y="12"/>
                  </a:lnTo>
                  <a:lnTo>
                    <a:pt x="2124" y="6"/>
                  </a:lnTo>
                  <a:lnTo>
                    <a:pt x="2058" y="6"/>
                  </a:lnTo>
                  <a:lnTo>
                    <a:pt x="2022" y="6"/>
                  </a:lnTo>
                  <a:lnTo>
                    <a:pt x="1956" y="0"/>
                  </a:lnTo>
                  <a:lnTo>
                    <a:pt x="1927" y="0"/>
                  </a:lnTo>
                  <a:lnTo>
                    <a:pt x="1897" y="0"/>
                  </a:lnTo>
                  <a:lnTo>
                    <a:pt x="1867" y="0"/>
                  </a:lnTo>
                  <a:lnTo>
                    <a:pt x="1837" y="0"/>
                  </a:lnTo>
                  <a:lnTo>
                    <a:pt x="1550" y="0"/>
                  </a:lnTo>
                  <a:lnTo>
                    <a:pt x="1520" y="0"/>
                  </a:lnTo>
                  <a:lnTo>
                    <a:pt x="1490" y="0"/>
                  </a:lnTo>
                  <a:lnTo>
                    <a:pt x="1460" y="0"/>
                  </a:lnTo>
                  <a:lnTo>
                    <a:pt x="1424" y="0"/>
                  </a:lnTo>
                  <a:lnTo>
                    <a:pt x="1358" y="6"/>
                  </a:lnTo>
                  <a:lnTo>
                    <a:pt x="1322" y="6"/>
                  </a:lnTo>
                  <a:lnTo>
                    <a:pt x="1256" y="6"/>
                  </a:lnTo>
                  <a:lnTo>
                    <a:pt x="1191" y="12"/>
                  </a:lnTo>
                  <a:lnTo>
                    <a:pt x="1155" y="12"/>
                  </a:lnTo>
                  <a:lnTo>
                    <a:pt x="1119" y="12"/>
                  </a:lnTo>
                  <a:lnTo>
                    <a:pt x="1083" y="18"/>
                  </a:lnTo>
                  <a:lnTo>
                    <a:pt x="1047" y="18"/>
                  </a:lnTo>
                  <a:lnTo>
                    <a:pt x="1011" y="18"/>
                  </a:lnTo>
                  <a:lnTo>
                    <a:pt x="981" y="18"/>
                  </a:lnTo>
                  <a:lnTo>
                    <a:pt x="939" y="18"/>
                  </a:lnTo>
                  <a:lnTo>
                    <a:pt x="909" y="24"/>
                  </a:lnTo>
                  <a:lnTo>
                    <a:pt x="874" y="24"/>
                  </a:lnTo>
                  <a:lnTo>
                    <a:pt x="838" y="24"/>
                  </a:lnTo>
                  <a:lnTo>
                    <a:pt x="802" y="30"/>
                  </a:lnTo>
                  <a:lnTo>
                    <a:pt x="766" y="30"/>
                  </a:lnTo>
                  <a:lnTo>
                    <a:pt x="736" y="30"/>
                  </a:lnTo>
                  <a:lnTo>
                    <a:pt x="700" y="36"/>
                  </a:lnTo>
                  <a:lnTo>
                    <a:pt x="664" y="36"/>
                  </a:lnTo>
                  <a:lnTo>
                    <a:pt x="634" y="36"/>
                  </a:lnTo>
                  <a:lnTo>
                    <a:pt x="604" y="42"/>
                  </a:lnTo>
                  <a:lnTo>
                    <a:pt x="568" y="42"/>
                  </a:lnTo>
                  <a:lnTo>
                    <a:pt x="538" y="42"/>
                  </a:lnTo>
                  <a:lnTo>
                    <a:pt x="509" y="48"/>
                  </a:lnTo>
                  <a:lnTo>
                    <a:pt x="473" y="48"/>
                  </a:lnTo>
                  <a:lnTo>
                    <a:pt x="443" y="48"/>
                  </a:lnTo>
                  <a:lnTo>
                    <a:pt x="413" y="54"/>
                  </a:lnTo>
                  <a:lnTo>
                    <a:pt x="383" y="54"/>
                  </a:lnTo>
                  <a:lnTo>
                    <a:pt x="359" y="54"/>
                  </a:lnTo>
                  <a:lnTo>
                    <a:pt x="329" y="59"/>
                  </a:lnTo>
                  <a:lnTo>
                    <a:pt x="305" y="59"/>
                  </a:lnTo>
                  <a:lnTo>
                    <a:pt x="251" y="65"/>
                  </a:lnTo>
                  <a:lnTo>
                    <a:pt x="227" y="65"/>
                  </a:lnTo>
                  <a:lnTo>
                    <a:pt x="203" y="71"/>
                  </a:lnTo>
                  <a:lnTo>
                    <a:pt x="185" y="71"/>
                  </a:lnTo>
                  <a:lnTo>
                    <a:pt x="162" y="71"/>
                  </a:lnTo>
                  <a:lnTo>
                    <a:pt x="144" y="71"/>
                  </a:lnTo>
                  <a:lnTo>
                    <a:pt x="126" y="77"/>
                  </a:lnTo>
                  <a:lnTo>
                    <a:pt x="108" y="77"/>
                  </a:lnTo>
                  <a:lnTo>
                    <a:pt x="90" y="83"/>
                  </a:lnTo>
                  <a:lnTo>
                    <a:pt x="78" y="83"/>
                  </a:lnTo>
                  <a:lnTo>
                    <a:pt x="60" y="83"/>
                  </a:lnTo>
                  <a:lnTo>
                    <a:pt x="48" y="89"/>
                  </a:lnTo>
                  <a:lnTo>
                    <a:pt x="36" y="89"/>
                  </a:lnTo>
                  <a:lnTo>
                    <a:pt x="30" y="89"/>
                  </a:lnTo>
                  <a:lnTo>
                    <a:pt x="18" y="89"/>
                  </a:lnTo>
                  <a:lnTo>
                    <a:pt x="12" y="95"/>
                  </a:lnTo>
                  <a:lnTo>
                    <a:pt x="6" y="95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32778" name="Rectangle 86"/>
            <p:cNvSpPr>
              <a:spLocks noChangeArrowheads="1"/>
            </p:cNvSpPr>
            <p:nvPr/>
          </p:nvSpPr>
          <p:spPr bwMode="auto">
            <a:xfrm>
              <a:off x="2277" y="1679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779" name="Rectangle 87"/>
            <p:cNvSpPr>
              <a:spLocks noChangeArrowheads="1"/>
            </p:cNvSpPr>
            <p:nvPr/>
          </p:nvSpPr>
          <p:spPr bwMode="auto">
            <a:xfrm>
              <a:off x="2402" y="167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780" name="Rectangle 88"/>
            <p:cNvSpPr>
              <a:spLocks noChangeArrowheads="1"/>
            </p:cNvSpPr>
            <p:nvPr/>
          </p:nvSpPr>
          <p:spPr bwMode="auto">
            <a:xfrm>
              <a:off x="2492" y="1679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g</a:t>
              </a:r>
              <a:endParaRPr lang="da-DK" sz="2000" dirty="0"/>
            </a:p>
          </p:txBody>
        </p:sp>
        <p:sp>
          <p:nvSpPr>
            <p:cNvPr id="32781" name="Rectangle 89"/>
            <p:cNvSpPr>
              <a:spLocks noChangeArrowheads="1"/>
            </p:cNvSpPr>
            <p:nvPr/>
          </p:nvSpPr>
          <p:spPr bwMode="auto">
            <a:xfrm>
              <a:off x="2588" y="167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782" name="Rectangle 90"/>
            <p:cNvSpPr>
              <a:spLocks noChangeArrowheads="1"/>
            </p:cNvSpPr>
            <p:nvPr/>
          </p:nvSpPr>
          <p:spPr bwMode="auto">
            <a:xfrm>
              <a:off x="2672" y="1679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r</a:t>
              </a:r>
              <a:endParaRPr lang="da-DK" sz="2000" dirty="0"/>
            </a:p>
          </p:txBody>
        </p:sp>
        <p:sp>
          <p:nvSpPr>
            <p:cNvPr id="32783" name="Rectangle 91"/>
            <p:cNvSpPr>
              <a:spLocks noChangeArrowheads="1"/>
            </p:cNvSpPr>
            <p:nvPr/>
          </p:nvSpPr>
          <p:spPr bwMode="auto">
            <a:xfrm>
              <a:off x="2755" y="1679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i</a:t>
              </a:r>
              <a:endParaRPr lang="da-DK" sz="2000" dirty="0"/>
            </a:p>
          </p:txBody>
        </p:sp>
        <p:sp>
          <p:nvSpPr>
            <p:cNvPr id="32784" name="Rectangle 92"/>
            <p:cNvSpPr>
              <a:spLocks noChangeArrowheads="1"/>
            </p:cNvSpPr>
            <p:nvPr/>
          </p:nvSpPr>
          <p:spPr bwMode="auto">
            <a:xfrm>
              <a:off x="2809" y="1679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n</a:t>
              </a:r>
              <a:endParaRPr lang="da-DK" sz="2000" dirty="0"/>
            </a:p>
          </p:txBody>
        </p:sp>
        <p:sp>
          <p:nvSpPr>
            <p:cNvPr id="32785" name="Rectangle 93"/>
            <p:cNvSpPr>
              <a:spLocks noChangeArrowheads="1"/>
            </p:cNvSpPr>
            <p:nvPr/>
          </p:nvSpPr>
          <p:spPr bwMode="auto">
            <a:xfrm>
              <a:off x="2917" y="1679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g</a:t>
              </a:r>
              <a:endParaRPr lang="da-DK" sz="2000" dirty="0"/>
            </a:p>
          </p:txBody>
        </p:sp>
        <p:sp>
          <p:nvSpPr>
            <p:cNvPr id="32786" name="Rectangle 94"/>
            <p:cNvSpPr>
              <a:spLocks noChangeArrowheads="1"/>
            </p:cNvSpPr>
            <p:nvPr/>
          </p:nvSpPr>
          <p:spPr bwMode="auto">
            <a:xfrm>
              <a:off x="3013" y="167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s</a:t>
              </a:r>
              <a:endParaRPr lang="da-DK" sz="2000" dirty="0"/>
            </a:p>
          </p:txBody>
        </p:sp>
        <p:sp>
          <p:nvSpPr>
            <p:cNvPr id="32787" name="Rectangle 95"/>
            <p:cNvSpPr>
              <a:spLocks noChangeArrowheads="1"/>
            </p:cNvSpPr>
            <p:nvPr/>
          </p:nvSpPr>
          <p:spPr bwMode="auto">
            <a:xfrm>
              <a:off x="3084" y="1679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l</a:t>
              </a:r>
              <a:endParaRPr lang="da-DK" sz="2000" dirty="0"/>
            </a:p>
          </p:txBody>
        </p:sp>
        <p:sp>
          <p:nvSpPr>
            <p:cNvPr id="32788" name="Rectangle 96"/>
            <p:cNvSpPr>
              <a:spLocks noChangeArrowheads="1"/>
            </p:cNvSpPr>
            <p:nvPr/>
          </p:nvSpPr>
          <p:spPr bwMode="auto">
            <a:xfrm>
              <a:off x="3138" y="167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a</a:t>
              </a:r>
              <a:endParaRPr lang="da-DK" sz="2000" dirty="0"/>
            </a:p>
          </p:txBody>
        </p:sp>
        <p:sp>
          <p:nvSpPr>
            <p:cNvPr id="32789" name="Rectangle 97"/>
            <p:cNvSpPr>
              <a:spLocks noChangeArrowheads="1"/>
            </p:cNvSpPr>
            <p:nvPr/>
          </p:nvSpPr>
          <p:spPr bwMode="auto">
            <a:xfrm>
              <a:off x="3234" y="1679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g</a:t>
              </a:r>
              <a:endParaRPr lang="da-DK" sz="2000" dirty="0"/>
            </a:p>
          </p:txBody>
        </p:sp>
        <p:sp>
          <p:nvSpPr>
            <p:cNvPr id="32790" name="Rectangle 98"/>
            <p:cNvSpPr>
              <a:spLocks noChangeArrowheads="1"/>
            </p:cNvSpPr>
            <p:nvPr/>
          </p:nvSpPr>
          <p:spPr bwMode="auto">
            <a:xfrm>
              <a:off x="3330" y="1679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e</a:t>
              </a:r>
              <a:endParaRPr lang="da-DK" sz="2000" dirty="0"/>
            </a:p>
          </p:txBody>
        </p:sp>
        <p:sp>
          <p:nvSpPr>
            <p:cNvPr id="32791" name="Rectangle 99"/>
            <p:cNvSpPr>
              <a:spLocks noChangeArrowheads="1"/>
            </p:cNvSpPr>
            <p:nvPr/>
          </p:nvSpPr>
          <p:spPr bwMode="auto">
            <a:xfrm>
              <a:off x="3414" y="1679"/>
              <a:ext cx="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da-DK" sz="2000" b="1" dirty="0"/>
                <a:t>t</a:t>
              </a:r>
              <a:endParaRPr lang="da-DK" sz="2000" dirty="0"/>
            </a:p>
          </p:txBody>
        </p:sp>
      </p:grpSp>
      <p:sp>
        <p:nvSpPr>
          <p:cNvPr id="32776" name="Rectangle 120"/>
          <p:cNvSpPr>
            <a:spLocks noChangeArrowheads="1"/>
          </p:cNvSpPr>
          <p:nvPr/>
        </p:nvSpPr>
        <p:spPr bwMode="auto">
          <a:xfrm>
            <a:off x="250825" y="404813"/>
            <a:ext cx="820578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da-DK" sz="2400" dirty="0" smtClean="0">
                <a:latin typeface="Arial Black" pitchFamily="34" charset="0"/>
                <a:ea typeface="Geneva" charset="-128"/>
                <a:cs typeface="Verdana" pitchFamily="34" charset="0"/>
              </a:rPr>
              <a:t>Legeringslaget i lodningen</a:t>
            </a:r>
            <a:endParaRPr lang="da-DK" sz="2400" dirty="0">
              <a:latin typeface="Arial Black" pitchFamily="34" charset="0"/>
              <a:ea typeface="Geneva" charset="-128"/>
              <a:cs typeface="Verdana" pitchFamily="34" charset="0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91B372-3CC5-4B83-99A8-DB2C49775A69}" type="slidenum">
              <a:rPr lang="da-DK" smtClean="0"/>
              <a:pPr>
                <a:defRPr/>
              </a:pPr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8404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74650"/>
            <a:ext cx="8191500" cy="533400"/>
          </a:xfrm>
        </p:spPr>
        <p:txBody>
          <a:bodyPr/>
          <a:lstStyle/>
          <a:p>
            <a:pPr eaLnBrk="1" hangingPunct="1"/>
            <a:r>
              <a:rPr lang="da-DK" sz="2400" dirty="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Blyfri lodning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589963" cy="4103688"/>
          </a:xfrm>
        </p:spPr>
        <p:txBody>
          <a:bodyPr/>
          <a:lstStyle/>
          <a:p>
            <a:pPr marL="0" indent="0" eaLnBrk="1" hangingPunct="1">
              <a:buClr>
                <a:schemeClr val="accent2"/>
              </a:buClr>
              <a:buSzPct val="90000"/>
              <a:buFont typeface="Wingdings" pitchFamily="2" charset="2"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EU – direktiver om affald og farlige stoffer:</a:t>
            </a:r>
          </a:p>
          <a:p>
            <a:pPr marL="0" indent="0" eaLnBrk="1" hangingPunct="1">
              <a:buClr>
                <a:schemeClr val="accent2"/>
              </a:buClr>
              <a:buSzPct val="90000"/>
              <a:buFont typeface="Wingdings" pitchFamily="2" charset="2"/>
              <a:buNone/>
            </a:pPr>
            <a:endParaRPr lang="da-DK" sz="2400" dirty="0" smtClean="0">
              <a:solidFill>
                <a:srgbClr val="0000CC"/>
              </a:solidFill>
              <a:latin typeface="Verdana" pitchFamily="34" charset="0"/>
              <a:cs typeface="Verdana" pitchFamily="34" charset="0"/>
            </a:endParaRPr>
          </a:p>
          <a:p>
            <a:pPr marL="0" indent="0" eaLnBrk="1" hangingPunct="1">
              <a:buClr>
                <a:schemeClr val="accent2"/>
              </a:buClr>
              <a:buSzPct val="90000"/>
              <a:buFont typeface="Arial" charset="0"/>
              <a:buNone/>
            </a:pPr>
            <a:r>
              <a:rPr lang="da-DK" sz="2400" dirty="0" smtClean="0">
                <a:latin typeface="Arial Black" pitchFamily="34" charset="0"/>
                <a:cs typeface="Verdana" pitchFamily="34" charset="0"/>
                <a:hlinkClick r:id="rId2" action="ppaction://program"/>
              </a:rPr>
              <a:t>WEEE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= </a:t>
            </a:r>
            <a:r>
              <a:rPr lang="da-DK" sz="2400" dirty="0" smtClean="0">
                <a:latin typeface="Arial Black" pitchFamily="34" charset="0"/>
                <a:cs typeface="Verdana" pitchFamily="34" charset="0"/>
              </a:rPr>
              <a:t>W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aste of </a:t>
            </a:r>
            <a:r>
              <a:rPr lang="da-DK" sz="2400" dirty="0" err="1" smtClean="0">
                <a:latin typeface="Arial Black" pitchFamily="34" charset="0"/>
                <a:cs typeface="Verdana" pitchFamily="34" charset="0"/>
              </a:rPr>
              <a:t>E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lectrical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and </a:t>
            </a:r>
            <a:r>
              <a:rPr lang="da-DK" sz="2400" dirty="0" smtClean="0">
                <a:latin typeface="Arial Black" pitchFamily="34" charset="0"/>
                <a:cs typeface="Verdana" pitchFamily="34" charset="0"/>
              </a:rPr>
              <a:t>E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lectronic </a:t>
            </a:r>
            <a:r>
              <a:rPr lang="da-DK" sz="2400" dirty="0" err="1" smtClean="0">
                <a:latin typeface="Arial Black" pitchFamily="34" charset="0"/>
                <a:cs typeface="Verdana" pitchFamily="34" charset="0"/>
              </a:rPr>
              <a:t>E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quipment</a:t>
            </a:r>
            <a:endParaRPr lang="da-DK" sz="2400" dirty="0" smtClean="0">
              <a:latin typeface="Verdana" pitchFamily="34" charset="0"/>
              <a:cs typeface="Verdana" pitchFamily="34" charset="0"/>
            </a:endParaRPr>
          </a:p>
          <a:p>
            <a:pPr marL="0" indent="0" eaLnBrk="1" hangingPunct="1">
              <a:buClr>
                <a:schemeClr val="accent2"/>
              </a:buClr>
              <a:buSzPct val="90000"/>
              <a:buFont typeface="Arial" charset="0"/>
              <a:buNone/>
            </a:pPr>
            <a:r>
              <a:rPr lang="da-DK" sz="1600" i="1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(Affald af elektrisk og elektronisk udstyr)</a:t>
            </a:r>
          </a:p>
          <a:p>
            <a:pPr marL="0" indent="0" eaLnBrk="1" hangingPunct="1">
              <a:buClr>
                <a:schemeClr val="accent2"/>
              </a:buClr>
              <a:buSzPct val="90000"/>
              <a:buFont typeface="Wingdings" pitchFamily="2" charset="2"/>
              <a:buNone/>
            </a:pPr>
            <a:endParaRPr lang="da-DK" sz="2400" dirty="0" smtClean="0">
              <a:solidFill>
                <a:srgbClr val="0000CC"/>
              </a:solidFill>
              <a:latin typeface="Verdana" pitchFamily="34" charset="0"/>
              <a:cs typeface="Verdana" pitchFamily="34" charset="0"/>
            </a:endParaRPr>
          </a:p>
          <a:p>
            <a:pPr marL="0" indent="0" eaLnBrk="1" hangingPunct="1">
              <a:buClr>
                <a:schemeClr val="accent2"/>
              </a:buClr>
              <a:buSzPct val="90000"/>
              <a:buFont typeface="Arial" charset="0"/>
              <a:buNone/>
            </a:pPr>
            <a:r>
              <a:rPr lang="da-DK" sz="2400" dirty="0" err="1" smtClean="0">
                <a:latin typeface="Arial Black" pitchFamily="34" charset="0"/>
                <a:cs typeface="Verdana" pitchFamily="34" charset="0"/>
                <a:hlinkClick r:id="rId3" action="ppaction://program"/>
              </a:rPr>
              <a:t>RoHS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= </a:t>
            </a:r>
            <a:r>
              <a:rPr lang="da-DK" sz="2400" dirty="0" err="1" smtClean="0">
                <a:latin typeface="Arial Black" pitchFamily="34" charset="0"/>
                <a:cs typeface="Verdana" pitchFamily="34" charset="0"/>
              </a:rPr>
              <a:t>R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estriction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da-DK" sz="2400" dirty="0" smtClean="0">
                <a:latin typeface="Arial Black" pitchFamily="34" charset="0"/>
                <a:cs typeface="Verdana" pitchFamily="34" charset="0"/>
              </a:rPr>
              <a:t>o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f the 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use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of </a:t>
            </a:r>
            <a:r>
              <a:rPr lang="da-DK" sz="2400" dirty="0" err="1" smtClean="0">
                <a:latin typeface="Arial Black" pitchFamily="34" charset="0"/>
                <a:cs typeface="Verdana" pitchFamily="34" charset="0"/>
              </a:rPr>
              <a:t>H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azardous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da-DK" sz="2400" dirty="0" err="1" smtClean="0">
                <a:latin typeface="Arial Black" pitchFamily="34" charset="0"/>
                <a:cs typeface="Verdana" pitchFamily="34" charset="0"/>
              </a:rPr>
              <a:t>S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ubstances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in 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electrical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and 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electronic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equipment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 </a:t>
            </a:r>
          </a:p>
          <a:p>
            <a:pPr marL="0" indent="0" eaLnBrk="1" hangingPunct="1">
              <a:buClr>
                <a:schemeClr val="accent2"/>
              </a:buClr>
              <a:buSzPct val="90000"/>
              <a:buFont typeface="Arial" charset="0"/>
              <a:buNone/>
            </a:pPr>
            <a:r>
              <a:rPr lang="da-DK" sz="1600" i="1" dirty="0" smtClean="0">
                <a:solidFill>
                  <a:srgbClr val="FF0000"/>
                </a:solidFill>
                <a:latin typeface="Verdana" pitchFamily="34" charset="0"/>
                <a:cs typeface="Verdana" pitchFamily="34" charset="0"/>
              </a:rPr>
              <a:t>(Begrænsning af anvendelsen af farlige stoffer i elektrisk og elektronisk udstyr)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5437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25" y="260350"/>
            <a:ext cx="8348663" cy="792163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Formålet med RoHS direktivet</a:t>
            </a:r>
            <a:b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</a:br>
            <a:endParaRPr lang="da-DK" sz="2400" smtClean="0">
              <a:solidFill>
                <a:schemeClr val="tx1"/>
              </a:solidFill>
              <a:latin typeface="Arial Black" pitchFamily="34" charset="0"/>
              <a:cs typeface="Verdana" pitchFamily="34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557338"/>
            <a:ext cx="8208962" cy="10795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Elektriske og elektroniske produkter, som er markedsført efter den 01. juli 2006 må ikke indeholder:</a:t>
            </a:r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611188" y="2854325"/>
            <a:ext cx="7200900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11200" indent="-711200">
              <a:spcBef>
                <a:spcPct val="20000"/>
              </a:spcBef>
            </a:pPr>
            <a:r>
              <a:rPr lang="da-DK" sz="2400"/>
              <a:t>Bly</a:t>
            </a:r>
          </a:p>
          <a:p>
            <a:pPr marL="711200" indent="-711200">
              <a:spcBef>
                <a:spcPct val="20000"/>
              </a:spcBef>
            </a:pPr>
            <a:r>
              <a:rPr lang="da-DK" sz="2400"/>
              <a:t>Kviksølv</a:t>
            </a:r>
          </a:p>
          <a:p>
            <a:pPr marL="711200" indent="-711200">
              <a:spcBef>
                <a:spcPct val="20000"/>
              </a:spcBef>
            </a:pPr>
            <a:r>
              <a:rPr lang="da-DK" sz="2400"/>
              <a:t>Cadmium</a:t>
            </a:r>
          </a:p>
          <a:p>
            <a:pPr marL="711200" indent="-711200">
              <a:spcBef>
                <a:spcPct val="20000"/>
              </a:spcBef>
            </a:pPr>
            <a:r>
              <a:rPr lang="da-DK" sz="2400"/>
              <a:t>Hexavalent krom</a:t>
            </a:r>
          </a:p>
          <a:p>
            <a:pPr marL="711200" indent="-711200">
              <a:spcBef>
                <a:spcPct val="20000"/>
              </a:spcBef>
            </a:pPr>
            <a:r>
              <a:rPr lang="da-DK" sz="2400"/>
              <a:t>Brommerede flammehæmmende PBB og PBDE</a:t>
            </a: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2847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059738" cy="576263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Blyfri lodning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7489825" cy="4249737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Højere temperatur (250</a:t>
            </a:r>
            <a:r>
              <a:rPr lang="da-DK" sz="2400" baseline="30000" dirty="0" smtClean="0">
                <a:latin typeface="Verdana" pitchFamily="34" charset="0"/>
                <a:cs typeface="Verdana" pitchFamily="34" charset="0"/>
              </a:rPr>
              <a:t>0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C – 260</a:t>
            </a:r>
            <a:r>
              <a:rPr lang="da-DK" sz="2400" baseline="30000" dirty="0" smtClean="0">
                <a:latin typeface="Verdana" pitchFamily="34" charset="0"/>
                <a:cs typeface="Verdana" pitchFamily="34" charset="0"/>
              </a:rPr>
              <a:t>0</a:t>
            </a:r>
            <a:r>
              <a:rPr lang="da-DK" sz="2400" dirty="0" smtClean="0">
                <a:latin typeface="Verdana" pitchFamily="34" charset="0"/>
                <a:cs typeface="Verdana" pitchFamily="34" charset="0"/>
              </a:rPr>
              <a:t>C)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Mindre proces vindue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Risiko for beskadigelse af komponenter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Tin – sølv – kobber – bismut – indium – zink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Mere flus – mere aggressiv flus – allergi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Mere grå – dårlig vædning – </a:t>
            </a:r>
            <a:r>
              <a:rPr lang="da-DK" sz="2400" dirty="0" err="1" smtClean="0">
                <a:latin typeface="Verdana" pitchFamily="34" charset="0"/>
                <a:cs typeface="Verdana" pitchFamily="34" charset="0"/>
              </a:rPr>
              <a:t>udflydning</a:t>
            </a:r>
            <a:endParaRPr lang="da-DK" sz="2400" dirty="0" smtClean="0">
              <a:latin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da-DK" sz="2400" dirty="0" smtClean="0">
                <a:latin typeface="Verdana" pitchFamily="34" charset="0"/>
                <a:cs typeface="Verdana" pitchFamily="34" charset="0"/>
              </a:rPr>
              <a:t>Kemisk tin – sølv – guld (handsker)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4239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8207375" cy="647700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Forslag til mærkning af produkter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84313"/>
            <a:ext cx="6840537" cy="13684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Formål: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Se forskel på </a:t>
            </a:r>
            <a:r>
              <a:rPr lang="da-DK" sz="2400" b="1" smtClean="0">
                <a:latin typeface="Verdana" pitchFamily="34" charset="0"/>
                <a:cs typeface="Verdana" pitchFamily="34" charset="0"/>
              </a:rPr>
              <a:t>RoHS</a:t>
            </a:r>
            <a:r>
              <a:rPr lang="da-DK" sz="2400" smtClean="0">
                <a:latin typeface="Verdana" pitchFamily="34" charset="0"/>
                <a:cs typeface="Verdana" pitchFamily="34" charset="0"/>
              </a:rPr>
              <a:t> godkendt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og ikke godkendt</a:t>
            </a:r>
          </a:p>
          <a:p>
            <a:pPr marL="0" indent="0" eaLnBrk="1" hangingPunct="1">
              <a:lnSpc>
                <a:spcPct val="90000"/>
              </a:lnSpc>
            </a:pPr>
            <a:endParaRPr lang="da-DK" sz="2400" smtClean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36869" name="AutoShape 19"/>
          <p:cNvSpPr>
            <a:spLocks noChangeArrowheads="1"/>
          </p:cNvSpPr>
          <p:nvPr/>
        </p:nvSpPr>
        <p:spPr bwMode="auto">
          <a:xfrm>
            <a:off x="971550" y="3213100"/>
            <a:ext cx="1727200" cy="1008063"/>
          </a:xfrm>
          <a:prstGeom prst="flowChartAlternateProcess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da-DK" sz="3200">
                <a:latin typeface="Arial Black" pitchFamily="34" charset="0"/>
              </a:rPr>
              <a:t>RoHS</a:t>
            </a:r>
          </a:p>
          <a:p>
            <a:pPr algn="ctr" eaLnBrk="0" hangingPunct="0"/>
            <a:r>
              <a:rPr lang="da-DK" sz="1600" b="1"/>
              <a:t>COMPLIANT</a:t>
            </a:r>
          </a:p>
          <a:p>
            <a:pPr algn="ctr" eaLnBrk="0" hangingPunct="0"/>
            <a:r>
              <a:rPr lang="da-DK" sz="1600"/>
              <a:t>2002/95/EC</a:t>
            </a:r>
          </a:p>
        </p:txBody>
      </p:sp>
      <p:grpSp>
        <p:nvGrpSpPr>
          <p:cNvPr id="36870" name="Group 27"/>
          <p:cNvGrpSpPr>
            <a:grpSpLocks/>
          </p:cNvGrpSpPr>
          <p:nvPr/>
        </p:nvGrpSpPr>
        <p:grpSpPr bwMode="auto">
          <a:xfrm>
            <a:off x="5397500" y="2147888"/>
            <a:ext cx="2808288" cy="2808287"/>
            <a:chOff x="2064" y="1480"/>
            <a:chExt cx="1769" cy="1769"/>
          </a:xfrm>
          <a:solidFill>
            <a:srgbClr val="00CC00"/>
          </a:solidFill>
        </p:grpSpPr>
        <p:sp>
          <p:nvSpPr>
            <p:cNvPr id="36871" name="Oval 22"/>
            <p:cNvSpPr>
              <a:spLocks noChangeArrowheads="1"/>
            </p:cNvSpPr>
            <p:nvPr/>
          </p:nvSpPr>
          <p:spPr bwMode="auto">
            <a:xfrm>
              <a:off x="2064" y="1480"/>
              <a:ext cx="1769" cy="1769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36872" name="Oval 23"/>
            <p:cNvSpPr>
              <a:spLocks noChangeArrowheads="1"/>
            </p:cNvSpPr>
            <p:nvPr/>
          </p:nvSpPr>
          <p:spPr bwMode="auto">
            <a:xfrm>
              <a:off x="2216" y="1632"/>
              <a:ext cx="1475" cy="1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a-DK" sz="12000" b="1" dirty="0" err="1"/>
                <a:t>Pb</a:t>
              </a:r>
              <a:endParaRPr lang="da-DK" sz="12000" b="1" dirty="0"/>
            </a:p>
          </p:txBody>
        </p:sp>
        <p:sp>
          <p:nvSpPr>
            <p:cNvPr id="36873" name="Rectangle 24"/>
            <p:cNvSpPr>
              <a:spLocks noChangeArrowheads="1"/>
            </p:cNvSpPr>
            <p:nvPr/>
          </p:nvSpPr>
          <p:spPr bwMode="auto">
            <a:xfrm rot="-2678910">
              <a:off x="2093" y="2309"/>
              <a:ext cx="1652" cy="12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79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41313"/>
            <a:ext cx="8137525" cy="423862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Rulletin</a:t>
            </a:r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pic>
        <p:nvPicPr>
          <p:cNvPr id="37892" name="Picture 5">
            <a:hlinkClick r:id="rId2" action="ppaction://program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2492375"/>
            <a:ext cx="279082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4">
            <a:hlinkClick r:id="rId4" action="ppaction://program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052513"/>
            <a:ext cx="3213100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6">
            <a:hlinkClick r:id="rId6" action="ppaction://program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565400"/>
            <a:ext cx="2881312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 rot="18750348">
            <a:off x="6200775" y="3768725"/>
            <a:ext cx="2836863" cy="360363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9" name="Rektangel 8"/>
          <p:cNvSpPr/>
          <p:nvPr/>
        </p:nvSpPr>
        <p:spPr>
          <a:xfrm rot="2403263">
            <a:off x="6200775" y="3768725"/>
            <a:ext cx="2836863" cy="358775"/>
          </a:xfrm>
          <a:prstGeom prst="rect">
            <a:avLst/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5938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04200" cy="995363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Eksempel på metalsammensætning </a:t>
            </a:r>
            <a:b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</a:br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for loddetin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04943"/>
              </p:ext>
            </p:extLst>
          </p:nvPr>
        </p:nvGraphicFramePr>
        <p:xfrm>
          <a:off x="357188" y="1397000"/>
          <a:ext cx="8429626" cy="381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3"/>
                <a:gridCol w="1714500"/>
                <a:gridCol w="1428750"/>
                <a:gridCol w="1000125"/>
                <a:gridCol w="1500188"/>
                <a:gridCol w="1714500"/>
              </a:tblGrid>
              <a:tr h="1061371">
                <a:tc rowSpan="2"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Blanding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Sammensætning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Materialet</a:t>
                      </a:r>
                      <a:r>
                        <a:rPr lang="da-DK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smeltepunkt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Loddestedets temperatur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a-DK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186"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baseline="30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da-DK" sz="3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da-DK" sz="32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da-DK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endParaRPr lang="da-DK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3200" b="1" baseline="300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da-DK" sz="32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da-DK" sz="32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da-DK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endParaRPr lang="da-DK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21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Pb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reference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37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Pb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183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361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232 – 271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450 – 520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827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Ag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96,5 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3,5</a:t>
                      </a:r>
                      <a:r>
                        <a:rPr lang="da-DK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Ag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221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430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260 – 276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500 – 530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96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Cu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99,3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0,7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Cu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227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441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265 – 276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510 – 530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96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Ag / </a:t>
                      </a:r>
                      <a:r>
                        <a:rPr lang="da-DK" sz="1400" b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Cu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95,5 </a:t>
                      </a:r>
                      <a:r>
                        <a:rPr lang="da-DK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  <a:r>
                        <a:rPr lang="da-DK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/ 4,0 Ag / 0,5 </a:t>
                      </a:r>
                      <a:r>
                        <a:rPr lang="da-DK" sz="1400" b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Cu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215</a:t>
                      </a:r>
                      <a:r>
                        <a:rPr lang="da-DK" sz="20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– 218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419 – 424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271 – 276</a:t>
                      </a:r>
                      <a:endParaRPr lang="da-DK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520 - 530</a:t>
                      </a:r>
                      <a:endParaRPr lang="da-DK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3382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333375"/>
            <a:ext cx="8278812" cy="576263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Grundstof benævnelser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7416800" cy="4176712"/>
          </a:xfrm>
        </p:spPr>
        <p:txBody>
          <a:bodyPr/>
          <a:lstStyle/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Al 	Aluminium	Sn 	Tin</a:t>
            </a:r>
          </a:p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Au 	Guld	Pt	Platin</a:t>
            </a:r>
          </a:p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Fe 	Jern	Ni	Nikkel</a:t>
            </a:r>
          </a:p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Cu 	Kobber	Bi	Bismuth</a:t>
            </a:r>
          </a:p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Ag 	Sølv	In	Indium</a:t>
            </a:r>
          </a:p>
          <a:p>
            <a:pPr marL="0" indent="0" eaLnBrk="1" hangingPunct="1">
              <a:buFontTx/>
              <a:buNone/>
              <a:tabLst>
                <a:tab pos="1074738" algn="l"/>
                <a:tab pos="3948113" algn="l"/>
                <a:tab pos="4746625" algn="l"/>
              </a:tabLst>
            </a:pPr>
            <a:r>
              <a:rPr lang="da-DK" sz="2400" smtClean="0">
                <a:latin typeface="Verdana" pitchFamily="34" charset="0"/>
                <a:cs typeface="Verdana" pitchFamily="34" charset="0"/>
              </a:rPr>
              <a:t>Pb 	Bly 	Zn	Zink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7468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7772400" cy="719137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Flus</a:t>
            </a:r>
          </a:p>
        </p:txBody>
      </p:sp>
      <p:sp>
        <p:nvSpPr>
          <p:cNvPr id="40963" name="Pladsholder til sidefod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smtClean="0">
                <a:latin typeface="Calibri" pitchFamily="34" charset="0"/>
              </a:rPr>
              <a:t>Laurids H. Lauridsen / Oluf R. Cramer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323850" y="1125538"/>
            <a:ext cx="860425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SzPct val="150000"/>
              <a:buFont typeface="Wingdings" pitchFamily="2" charset="2"/>
              <a:buNone/>
            </a:pPr>
            <a:r>
              <a:rPr lang="da-DK" sz="3200" b="1" u="sng" dirty="0" err="1"/>
              <a:t>Flussens</a:t>
            </a:r>
            <a:r>
              <a:rPr lang="da-DK" sz="3200" b="1" u="sng" dirty="0"/>
              <a:t> opgave er</a:t>
            </a:r>
          </a:p>
          <a:p>
            <a:pPr>
              <a:buSzPct val="150000"/>
              <a:buFont typeface="Wingdings" pitchFamily="2" charset="2"/>
              <a:buNone/>
            </a:pPr>
            <a:endParaRPr lang="da-DK" sz="3200" b="1" dirty="0"/>
          </a:p>
          <a:p>
            <a:pPr>
              <a:buSzPct val="150000"/>
              <a:buFont typeface="Wingdings" pitchFamily="2" charset="2"/>
              <a:buChar char="ü"/>
            </a:pPr>
            <a:r>
              <a:rPr lang="da-DK" sz="2400" b="1" dirty="0"/>
              <a:t>at fjerne oxider og organiske </a:t>
            </a:r>
          </a:p>
          <a:p>
            <a:pPr>
              <a:buSzPct val="150000"/>
              <a:buFont typeface="Wingdings" pitchFamily="2" charset="2"/>
              <a:buNone/>
            </a:pPr>
            <a:r>
              <a:rPr lang="da-DK" sz="2400" b="1" dirty="0"/>
              <a:t>	forureninger fra loddestedet</a:t>
            </a:r>
          </a:p>
          <a:p>
            <a:pPr>
              <a:buSzPct val="150000"/>
              <a:buFont typeface="Wingdings" pitchFamily="2" charset="2"/>
              <a:buNone/>
            </a:pPr>
            <a:endParaRPr lang="da-DK" sz="2400" b="1" dirty="0"/>
          </a:p>
          <a:p>
            <a:pPr>
              <a:buSzPct val="150000"/>
              <a:buFont typeface="Wingdings" pitchFamily="2" charset="2"/>
              <a:buChar char="ü"/>
            </a:pPr>
            <a:r>
              <a:rPr lang="da-DK" sz="2400" b="1" dirty="0"/>
              <a:t>at fremme loddetinnets flydeevne</a:t>
            </a:r>
          </a:p>
          <a:p>
            <a:pPr>
              <a:buSzPct val="150000"/>
              <a:buFont typeface="Wingdings" pitchFamily="2" charset="2"/>
              <a:buChar char="ü"/>
            </a:pPr>
            <a:endParaRPr lang="da-DK" sz="2400" b="1" dirty="0"/>
          </a:p>
          <a:p>
            <a:pPr>
              <a:buSzPct val="150000"/>
              <a:buFont typeface="Wingdings" pitchFamily="2" charset="2"/>
              <a:buChar char="ü"/>
            </a:pPr>
            <a:r>
              <a:rPr lang="da-DK" sz="2400" b="1" dirty="0"/>
              <a:t>at holde overfladen på loddetinnet </a:t>
            </a:r>
          </a:p>
          <a:p>
            <a:pPr>
              <a:buSzPct val="150000"/>
              <a:buFont typeface="Wingdings" pitchFamily="2" charset="2"/>
              <a:buNone/>
            </a:pPr>
            <a:r>
              <a:rPr lang="da-DK" sz="2400" b="1" dirty="0"/>
              <a:t>	og lederbaner oxidfri, indtil metallisk </a:t>
            </a:r>
          </a:p>
          <a:p>
            <a:pPr>
              <a:buSzPct val="150000"/>
              <a:buFont typeface="Wingdings" pitchFamily="2" charset="2"/>
              <a:buNone/>
            </a:pPr>
            <a:r>
              <a:rPr lang="da-DK" sz="2400" b="1" dirty="0"/>
              <a:t>	forbindelse er etableret</a:t>
            </a: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91B372-3CC5-4B83-99A8-DB2C49775A69}" type="slidenum">
              <a:rPr lang="da-DK" smtClean="0"/>
              <a:pPr>
                <a:defRPr/>
              </a:pPr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6572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269875"/>
            <a:ext cx="8207375" cy="1143000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Blyfri proces</a:t>
            </a:r>
            <a:b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</a:br>
            <a:r>
              <a:rPr lang="da-DK" sz="2000" smtClean="0">
                <a:solidFill>
                  <a:schemeClr val="tx1"/>
                </a:solidFill>
                <a:latin typeface="Verdana" pitchFamily="34" charset="0"/>
                <a:cs typeface="Verdana" pitchFamily="34" charset="0"/>
              </a:rPr>
              <a:t>SnAg (SN96,5 Ag 3,5)</a:t>
            </a:r>
          </a:p>
        </p:txBody>
      </p:sp>
      <p:sp>
        <p:nvSpPr>
          <p:cNvPr id="30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44036" name="Rectangle 11"/>
          <p:cNvSpPr>
            <a:spLocks noChangeArrowheads="1"/>
          </p:cNvSpPr>
          <p:nvPr/>
        </p:nvSpPr>
        <p:spPr bwMode="auto">
          <a:xfrm>
            <a:off x="250825" y="2852738"/>
            <a:ext cx="8424863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4037" name="Rectangle 34"/>
          <p:cNvSpPr>
            <a:spLocks noChangeArrowheads="1"/>
          </p:cNvSpPr>
          <p:nvPr/>
        </p:nvSpPr>
        <p:spPr bwMode="auto">
          <a:xfrm>
            <a:off x="323850" y="2852738"/>
            <a:ext cx="503238" cy="215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4038" name="Rectangle 33"/>
          <p:cNvSpPr>
            <a:spLocks noChangeArrowheads="1"/>
          </p:cNvSpPr>
          <p:nvPr/>
        </p:nvSpPr>
        <p:spPr bwMode="auto">
          <a:xfrm>
            <a:off x="468313" y="1844675"/>
            <a:ext cx="8207375" cy="647700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4039" name="Text Box 4"/>
          <p:cNvSpPr txBox="1">
            <a:spLocks noChangeArrowheads="1"/>
          </p:cNvSpPr>
          <p:nvPr/>
        </p:nvSpPr>
        <p:spPr bwMode="auto">
          <a:xfrm>
            <a:off x="468313" y="3213100"/>
            <a:ext cx="549275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>
                <a:solidFill>
                  <a:srgbClr val="0000CC"/>
                </a:solidFill>
              </a:rPr>
              <a:t>Stue temperatur</a:t>
            </a:r>
          </a:p>
        </p:txBody>
      </p:sp>
      <p:sp>
        <p:nvSpPr>
          <p:cNvPr id="44040" name="Text Box 5"/>
          <p:cNvSpPr txBox="1">
            <a:spLocks noChangeArrowheads="1"/>
          </p:cNvSpPr>
          <p:nvPr/>
        </p:nvSpPr>
        <p:spPr bwMode="auto">
          <a:xfrm>
            <a:off x="2792413" y="3213100"/>
            <a:ext cx="914400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 dirty="0">
                <a:solidFill>
                  <a:srgbClr val="0000CC"/>
                </a:solidFill>
              </a:rPr>
              <a:t>Flus Minimum </a:t>
            </a:r>
            <a:r>
              <a:rPr lang="da-DK" sz="2400" b="1" dirty="0" err="1">
                <a:solidFill>
                  <a:srgbClr val="0000CC"/>
                </a:solidFill>
              </a:rPr>
              <a:t>temp</a:t>
            </a:r>
            <a:endParaRPr lang="da-DK" sz="2400" b="1" dirty="0">
              <a:solidFill>
                <a:srgbClr val="0000CC"/>
              </a:solidFill>
            </a:endParaRPr>
          </a:p>
        </p:txBody>
      </p:sp>
      <p:sp>
        <p:nvSpPr>
          <p:cNvPr id="44041" name="Text Box 6"/>
          <p:cNvSpPr txBox="1">
            <a:spLocks noChangeArrowheads="1"/>
          </p:cNvSpPr>
          <p:nvPr/>
        </p:nvSpPr>
        <p:spPr bwMode="auto">
          <a:xfrm>
            <a:off x="3924300" y="3213100"/>
            <a:ext cx="488950" cy="276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000" b="1" dirty="0">
                <a:solidFill>
                  <a:srgbClr val="0000CC"/>
                </a:solidFill>
              </a:rPr>
              <a:t>Flus Maksimum </a:t>
            </a:r>
            <a:r>
              <a:rPr lang="da-DK" sz="2000" b="1" dirty="0" err="1">
                <a:solidFill>
                  <a:srgbClr val="0000CC"/>
                </a:solidFill>
              </a:rPr>
              <a:t>temp</a:t>
            </a:r>
            <a:endParaRPr lang="da-DK" sz="2000" b="1" dirty="0">
              <a:solidFill>
                <a:srgbClr val="0000CC"/>
              </a:solidFill>
            </a:endParaRPr>
          </a:p>
        </p:txBody>
      </p:sp>
      <p:sp>
        <p:nvSpPr>
          <p:cNvPr id="44042" name="Text Box 7"/>
          <p:cNvSpPr txBox="1">
            <a:spLocks noChangeArrowheads="1"/>
          </p:cNvSpPr>
          <p:nvPr/>
        </p:nvSpPr>
        <p:spPr bwMode="auto">
          <a:xfrm>
            <a:off x="4810125" y="3213100"/>
            <a:ext cx="9144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>
                <a:solidFill>
                  <a:srgbClr val="0000CC"/>
                </a:solidFill>
              </a:rPr>
              <a:t>Tin smeltepunkt</a:t>
            </a:r>
          </a:p>
        </p:txBody>
      </p:sp>
      <p:sp>
        <p:nvSpPr>
          <p:cNvPr id="44043" name="Text Box 8"/>
          <p:cNvSpPr txBox="1">
            <a:spLocks noChangeArrowheads="1"/>
          </p:cNvSpPr>
          <p:nvPr/>
        </p:nvSpPr>
        <p:spPr bwMode="auto">
          <a:xfrm>
            <a:off x="7177088" y="3213100"/>
            <a:ext cx="9239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>
                <a:solidFill>
                  <a:srgbClr val="0000CC"/>
                </a:solidFill>
              </a:rPr>
              <a:t>Nominel loddetemperatur</a:t>
            </a:r>
          </a:p>
        </p:txBody>
      </p:sp>
      <p:sp>
        <p:nvSpPr>
          <p:cNvPr id="44044" name="Text Box 9"/>
          <p:cNvSpPr txBox="1">
            <a:spLocks noChangeArrowheads="1"/>
          </p:cNvSpPr>
          <p:nvPr/>
        </p:nvSpPr>
        <p:spPr bwMode="auto">
          <a:xfrm>
            <a:off x="5975350" y="3213100"/>
            <a:ext cx="1279525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>
                <a:solidFill>
                  <a:srgbClr val="0000CC"/>
                </a:solidFill>
              </a:rPr>
              <a:t>Minimum loddetemperatur Anbefalet</a:t>
            </a:r>
          </a:p>
        </p:txBody>
      </p:sp>
      <p:sp>
        <p:nvSpPr>
          <p:cNvPr id="44045" name="Text Box 10"/>
          <p:cNvSpPr txBox="1">
            <a:spLocks noChangeArrowheads="1"/>
          </p:cNvSpPr>
          <p:nvPr/>
        </p:nvSpPr>
        <p:spPr bwMode="auto">
          <a:xfrm>
            <a:off x="8050213" y="3213100"/>
            <a:ext cx="9144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2400" b="1">
                <a:solidFill>
                  <a:srgbClr val="0000CC"/>
                </a:solidFill>
              </a:rPr>
              <a:t>Maksimum loddetemperatur</a:t>
            </a: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250825" y="2852738"/>
            <a:ext cx="3168650" cy="215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4047" name="Text Box 16"/>
          <p:cNvSpPr txBox="1">
            <a:spLocks noChangeArrowheads="1"/>
          </p:cNvSpPr>
          <p:nvPr/>
        </p:nvSpPr>
        <p:spPr bwMode="auto">
          <a:xfrm>
            <a:off x="539750" y="2490788"/>
            <a:ext cx="633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20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48" name="Text Box 17"/>
          <p:cNvSpPr txBox="1">
            <a:spLocks noChangeArrowheads="1"/>
          </p:cNvSpPr>
          <p:nvPr/>
        </p:nvSpPr>
        <p:spPr bwMode="auto">
          <a:xfrm>
            <a:off x="3157538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130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49" name="Text Box 18"/>
          <p:cNvSpPr txBox="1">
            <a:spLocks noChangeArrowheads="1"/>
          </p:cNvSpPr>
          <p:nvPr/>
        </p:nvSpPr>
        <p:spPr bwMode="auto">
          <a:xfrm>
            <a:off x="3806825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170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50" name="Text Box 19"/>
          <p:cNvSpPr txBox="1">
            <a:spLocks noChangeArrowheads="1"/>
          </p:cNvSpPr>
          <p:nvPr/>
        </p:nvSpPr>
        <p:spPr bwMode="auto">
          <a:xfrm>
            <a:off x="5102225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221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51" name="Text Box 20"/>
          <p:cNvSpPr txBox="1">
            <a:spLocks noChangeArrowheads="1"/>
          </p:cNvSpPr>
          <p:nvPr/>
        </p:nvSpPr>
        <p:spPr bwMode="auto">
          <a:xfrm>
            <a:off x="6372225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250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52" name="Text Box 21"/>
          <p:cNvSpPr txBox="1">
            <a:spLocks noChangeArrowheads="1"/>
          </p:cNvSpPr>
          <p:nvPr/>
        </p:nvSpPr>
        <p:spPr bwMode="auto">
          <a:xfrm>
            <a:off x="7235825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260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44053" name="Text Box 22"/>
          <p:cNvSpPr txBox="1">
            <a:spLocks noChangeArrowheads="1"/>
          </p:cNvSpPr>
          <p:nvPr/>
        </p:nvSpPr>
        <p:spPr bwMode="auto">
          <a:xfrm>
            <a:off x="8243888" y="2492375"/>
            <a:ext cx="74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275</a:t>
            </a:r>
            <a:r>
              <a:rPr lang="da-DK" sz="1600" b="1" baseline="30000">
                <a:solidFill>
                  <a:srgbClr val="0000CC"/>
                </a:solidFill>
              </a:rPr>
              <a:t>0</a:t>
            </a:r>
            <a:r>
              <a:rPr lang="da-DK" sz="1600" b="1">
                <a:solidFill>
                  <a:srgbClr val="0000CC"/>
                </a:solidFill>
              </a:rPr>
              <a:t>C</a:t>
            </a:r>
          </a:p>
        </p:txBody>
      </p:sp>
      <p:sp>
        <p:nvSpPr>
          <p:cNvPr id="82967" name="Text Box 23"/>
          <p:cNvSpPr txBox="1">
            <a:spLocks noChangeArrowheads="1"/>
          </p:cNvSpPr>
          <p:nvPr/>
        </p:nvSpPr>
        <p:spPr bwMode="auto">
          <a:xfrm>
            <a:off x="1258888" y="2011363"/>
            <a:ext cx="1381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Opvarmning</a:t>
            </a:r>
          </a:p>
        </p:txBody>
      </p:sp>
      <p:sp>
        <p:nvSpPr>
          <p:cNvPr id="82968" name="Text Box 24"/>
          <p:cNvSpPr txBox="1">
            <a:spLocks noChangeArrowheads="1"/>
          </p:cNvSpPr>
          <p:nvPr/>
        </p:nvSpPr>
        <p:spPr bwMode="auto">
          <a:xfrm>
            <a:off x="3059113" y="2011363"/>
            <a:ext cx="1619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Flus aktivering</a:t>
            </a:r>
          </a:p>
        </p:txBody>
      </p:sp>
      <p:sp>
        <p:nvSpPr>
          <p:cNvPr id="82969" name="Text Box 25"/>
          <p:cNvSpPr txBox="1">
            <a:spLocks noChangeArrowheads="1"/>
          </p:cNvSpPr>
          <p:nvPr/>
        </p:nvSpPr>
        <p:spPr bwMode="auto">
          <a:xfrm>
            <a:off x="4652963" y="2025650"/>
            <a:ext cx="157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Tinnet smelter</a:t>
            </a:r>
          </a:p>
        </p:txBody>
      </p:sp>
      <p:sp>
        <p:nvSpPr>
          <p:cNvPr id="82970" name="Text Box 26"/>
          <p:cNvSpPr txBox="1">
            <a:spLocks noChangeArrowheads="1"/>
          </p:cNvSpPr>
          <p:nvPr/>
        </p:nvSpPr>
        <p:spPr bwMode="auto">
          <a:xfrm>
            <a:off x="6804025" y="2011363"/>
            <a:ext cx="1854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sz="1600" b="1">
                <a:solidFill>
                  <a:srgbClr val="0000CC"/>
                </a:solidFill>
              </a:rPr>
              <a:t>Loddetemperatur</a:t>
            </a:r>
          </a:p>
        </p:txBody>
      </p:sp>
      <p:sp>
        <p:nvSpPr>
          <p:cNvPr id="82971" name="Rectangle 27"/>
          <p:cNvSpPr>
            <a:spLocks noChangeArrowheads="1"/>
          </p:cNvSpPr>
          <p:nvPr/>
        </p:nvSpPr>
        <p:spPr bwMode="auto">
          <a:xfrm>
            <a:off x="250825" y="2852738"/>
            <a:ext cx="3960813" cy="2174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82972" name="Rectangle 28"/>
          <p:cNvSpPr>
            <a:spLocks noChangeArrowheads="1"/>
          </p:cNvSpPr>
          <p:nvPr/>
        </p:nvSpPr>
        <p:spPr bwMode="auto">
          <a:xfrm>
            <a:off x="250825" y="2852738"/>
            <a:ext cx="6408738" cy="215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82973" name="Rectangle 29"/>
          <p:cNvSpPr>
            <a:spLocks noChangeArrowheads="1"/>
          </p:cNvSpPr>
          <p:nvPr/>
        </p:nvSpPr>
        <p:spPr bwMode="auto">
          <a:xfrm>
            <a:off x="250825" y="2852738"/>
            <a:ext cx="8424863" cy="2174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4061" name="Oval 31"/>
          <p:cNvSpPr>
            <a:spLocks noChangeArrowheads="1"/>
          </p:cNvSpPr>
          <p:nvPr/>
        </p:nvSpPr>
        <p:spPr bwMode="auto">
          <a:xfrm>
            <a:off x="71438" y="2708275"/>
            <a:ext cx="468312" cy="46831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88410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0"/>
                                        <p:tgtEl>
                                          <p:spTgt spid="82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0"/>
                                        <p:tgtEl>
                                          <p:spTgt spid="8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0"/>
                                        <p:tgtEl>
                                          <p:spTgt spid="82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0"/>
                                        <p:tgtEl>
                                          <p:spTgt spid="82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0"/>
                                        <p:tgtEl>
                                          <p:spTgt spid="82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6" grpId="0" animBg="1"/>
      <p:bldP spid="82967" grpId="0"/>
      <p:bldP spid="82968" grpId="0"/>
      <p:bldP spid="82969" grpId="0"/>
      <p:bldP spid="82970" grpId="0"/>
      <p:bldP spid="82971" grpId="0" animBg="1"/>
      <p:bldP spid="82972" grpId="0" animBg="1"/>
      <p:bldP spid="8297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sidefod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smtClean="0">
                <a:latin typeface="Calibri" pitchFamily="34" charset="0"/>
              </a:rPr>
              <a:t>Laurids H. Lauridsen / Oluf R. Cramer</a:t>
            </a:r>
          </a:p>
        </p:txBody>
      </p:sp>
      <p:sp>
        <p:nvSpPr>
          <p:cNvPr id="45059" name="Rectangle 8"/>
          <p:cNvSpPr>
            <a:spLocks noChangeArrowheads="1"/>
          </p:cNvSpPr>
          <p:nvPr/>
        </p:nvSpPr>
        <p:spPr bwMode="auto">
          <a:xfrm>
            <a:off x="179388" y="333375"/>
            <a:ext cx="84963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defTabSz="457200" eaLnBrk="0" hangingPunct="0"/>
            <a:r>
              <a:rPr lang="da-DK" sz="2400">
                <a:latin typeface="Arial Black" pitchFamily="34" charset="0"/>
                <a:ea typeface="Geneva" charset="-128"/>
                <a:cs typeface="Verdana" pitchFamily="34" charset="0"/>
              </a:rPr>
              <a:t>Manuel loddeproces</a:t>
            </a:r>
          </a:p>
        </p:txBody>
      </p:sp>
      <p:sp>
        <p:nvSpPr>
          <p:cNvPr id="45060" name="AutoShape 9">
            <a:hlinkClick r:id="rId2" action="ppaction://program"/>
          </p:cNvPr>
          <p:cNvSpPr>
            <a:spLocks noChangeArrowheads="1"/>
          </p:cNvSpPr>
          <p:nvPr/>
        </p:nvSpPr>
        <p:spPr bwMode="auto">
          <a:xfrm>
            <a:off x="2362200" y="1782763"/>
            <a:ext cx="4800600" cy="3352800"/>
          </a:xfrm>
          <a:prstGeom prst="flowChartMerge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da-DK" sz="4800">
                <a:solidFill>
                  <a:schemeClr val="bg1"/>
                </a:solidFill>
                <a:latin typeface="Arial Black" pitchFamily="34" charset="0"/>
              </a:rPr>
              <a:t>Metode</a:t>
            </a:r>
          </a:p>
        </p:txBody>
      </p:sp>
      <p:sp>
        <p:nvSpPr>
          <p:cNvPr id="45061" name="Rectangle 10"/>
          <p:cNvSpPr>
            <a:spLocks noChangeArrowheads="1"/>
          </p:cNvSpPr>
          <p:nvPr/>
        </p:nvSpPr>
        <p:spPr bwMode="auto">
          <a:xfrm>
            <a:off x="2514600" y="5059363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da-DK" sz="2400">
                <a:solidFill>
                  <a:srgbClr val="FF0000"/>
                </a:solidFill>
                <a:latin typeface="Arial Black" pitchFamily="34" charset="0"/>
              </a:rPr>
              <a:t>Loddetid ca. 3 sekunder</a:t>
            </a:r>
            <a:endParaRPr lang="da-DK" sz="2400"/>
          </a:p>
        </p:txBody>
      </p:sp>
      <p:sp>
        <p:nvSpPr>
          <p:cNvPr id="45062" name="Text Box 11"/>
          <p:cNvSpPr txBox="1">
            <a:spLocks noChangeArrowheads="1"/>
          </p:cNvSpPr>
          <p:nvPr/>
        </p:nvSpPr>
        <p:spPr bwMode="auto">
          <a:xfrm>
            <a:off x="457200" y="1401763"/>
            <a:ext cx="24384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793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sz="2400">
                <a:solidFill>
                  <a:srgbClr val="0000FF"/>
                </a:solidFill>
                <a:latin typeface="Arial Black" pitchFamily="34" charset="0"/>
              </a:rPr>
              <a:t>Udstyr:</a:t>
            </a:r>
            <a:endParaRPr lang="da-DK" sz="2400">
              <a:solidFill>
                <a:srgbClr val="0000FF"/>
              </a:solidFill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 Flowlodning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 Reflowlodning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 Effekt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 Loddespids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 Dyse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Loddetin</a:t>
            </a:r>
          </a:p>
          <a:p>
            <a:pPr lvl="1">
              <a:lnSpc>
                <a:spcPct val="60000"/>
              </a:lnSpc>
              <a:spcBef>
                <a:spcPct val="50000"/>
              </a:spcBef>
              <a:buFont typeface="Wingdings" pitchFamily="2" charset="2"/>
              <a:buChar char="J"/>
            </a:pPr>
            <a:r>
              <a:rPr lang="da-DK" sz="2000" i="1">
                <a:solidFill>
                  <a:srgbClr val="0000FF"/>
                </a:solidFill>
              </a:rPr>
              <a:t>Flusmiddel</a:t>
            </a:r>
            <a:endParaRPr lang="da-DK" sz="2400"/>
          </a:p>
          <a:p>
            <a:pPr>
              <a:spcBef>
                <a:spcPct val="50000"/>
              </a:spcBef>
              <a:buFont typeface="Wingdings" pitchFamily="2" charset="2"/>
              <a:buChar char="J"/>
            </a:pPr>
            <a:endParaRPr lang="da-DK" sz="2800"/>
          </a:p>
          <a:p>
            <a:pPr>
              <a:spcBef>
                <a:spcPct val="50000"/>
              </a:spcBef>
              <a:buFont typeface="Wingdings" pitchFamily="2" charset="2"/>
              <a:buChar char="J"/>
            </a:pPr>
            <a:endParaRPr lang="da-DK" sz="2400"/>
          </a:p>
        </p:txBody>
      </p:sp>
      <p:sp>
        <p:nvSpPr>
          <p:cNvPr id="45063" name="Text Box 12"/>
          <p:cNvSpPr txBox="1">
            <a:spLocks noChangeArrowheads="1"/>
          </p:cNvSpPr>
          <p:nvPr/>
        </p:nvSpPr>
        <p:spPr bwMode="auto">
          <a:xfrm>
            <a:off x="6781800" y="1368425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sz="2400">
                <a:solidFill>
                  <a:srgbClr val="009900"/>
                </a:solidFill>
                <a:latin typeface="Arial Black" pitchFamily="34" charset="0"/>
              </a:rPr>
              <a:t>Temperatur</a:t>
            </a:r>
            <a:endParaRPr lang="da-DK" sz="2400">
              <a:solidFill>
                <a:srgbClr val="009900"/>
              </a:solidFill>
            </a:endParaRPr>
          </a:p>
        </p:txBody>
      </p:sp>
      <p:grpSp>
        <p:nvGrpSpPr>
          <p:cNvPr id="45064" name="Group 13"/>
          <p:cNvGrpSpPr>
            <a:grpSpLocks/>
          </p:cNvGrpSpPr>
          <p:nvPr/>
        </p:nvGrpSpPr>
        <p:grpSpPr bwMode="auto">
          <a:xfrm>
            <a:off x="7467600" y="2011363"/>
            <a:ext cx="1068388" cy="2057400"/>
            <a:chOff x="4704" y="1728"/>
            <a:chExt cx="673" cy="1296"/>
          </a:xfrm>
        </p:grpSpPr>
        <p:sp>
          <p:nvSpPr>
            <p:cNvPr id="45065" name="Rectangle 14"/>
            <p:cNvSpPr>
              <a:spLocks noChangeArrowheads="1"/>
            </p:cNvSpPr>
            <p:nvPr/>
          </p:nvSpPr>
          <p:spPr bwMode="auto">
            <a:xfrm>
              <a:off x="4800" y="2208"/>
              <a:ext cx="48" cy="62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45066" name="Oval 15"/>
            <p:cNvSpPr>
              <a:spLocks noChangeArrowheads="1"/>
            </p:cNvSpPr>
            <p:nvPr/>
          </p:nvSpPr>
          <p:spPr bwMode="auto">
            <a:xfrm>
              <a:off x="4704" y="2784"/>
              <a:ext cx="240" cy="24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45067" name="Rectangle 16"/>
            <p:cNvSpPr>
              <a:spLocks noChangeArrowheads="1"/>
            </p:cNvSpPr>
            <p:nvPr/>
          </p:nvSpPr>
          <p:spPr bwMode="auto">
            <a:xfrm>
              <a:off x="4800" y="1968"/>
              <a:ext cx="48" cy="240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45068" name="Rectangle 17"/>
            <p:cNvSpPr>
              <a:spLocks noChangeArrowheads="1"/>
            </p:cNvSpPr>
            <p:nvPr/>
          </p:nvSpPr>
          <p:spPr bwMode="auto">
            <a:xfrm>
              <a:off x="4800" y="1728"/>
              <a:ext cx="48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45069" name="Text Box 18"/>
            <p:cNvSpPr txBox="1">
              <a:spLocks noChangeArrowheads="1"/>
            </p:cNvSpPr>
            <p:nvPr/>
          </p:nvSpPr>
          <p:spPr bwMode="auto">
            <a:xfrm>
              <a:off x="4886" y="1801"/>
              <a:ext cx="4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a-DK" sz="2400"/>
                <a:t>&gt;</a:t>
              </a:r>
              <a:r>
                <a:rPr lang="da-DK" sz="2400" baseline="30000"/>
                <a:t>0</a:t>
              </a:r>
              <a:r>
                <a:rPr lang="da-DK" sz="2400"/>
                <a:t>C</a:t>
              </a:r>
            </a:p>
            <a:p>
              <a:r>
                <a:rPr lang="da-DK" sz="2400"/>
                <a:t>&lt; </a:t>
              </a:r>
              <a:r>
                <a:rPr lang="da-DK" sz="2400" baseline="30000"/>
                <a:t>0</a:t>
              </a:r>
              <a:r>
                <a:rPr lang="da-DK" sz="2400"/>
                <a:t>C</a:t>
              </a:r>
            </a:p>
          </p:txBody>
        </p:sp>
      </p:grp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91B372-3CC5-4B83-99A8-DB2C49775A69}" type="slidenum">
              <a:rPr lang="da-DK" smtClean="0"/>
              <a:pPr>
                <a:defRPr/>
              </a:pPr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6590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333375"/>
            <a:ext cx="8496300" cy="647700"/>
          </a:xfrm>
        </p:spPr>
        <p:txBody>
          <a:bodyPr/>
          <a:lstStyle/>
          <a:p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Loddekolbens indstilling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484313"/>
            <a:ext cx="8281988" cy="4035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i="1" dirty="0"/>
              <a:t>Eksempel: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dirty="0"/>
              <a:t>Loddetin legering/smeltepunkt	217</a:t>
            </a:r>
            <a:r>
              <a:rPr lang="da-DK" sz="2000" baseline="30000" dirty="0"/>
              <a:t>0</a:t>
            </a:r>
            <a:r>
              <a:rPr lang="da-DK" sz="2000" dirty="0"/>
              <a:t>C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dirty="0"/>
              <a:t>Loddestedet opvarmes (40</a:t>
            </a:r>
            <a:r>
              <a:rPr lang="da-DK" sz="2000" baseline="30000" dirty="0"/>
              <a:t>0</a:t>
            </a:r>
            <a:r>
              <a:rPr lang="da-DK" sz="2000" dirty="0"/>
              <a:t>C højere)	257</a:t>
            </a:r>
            <a:r>
              <a:rPr lang="da-DK" sz="2000" baseline="30000" dirty="0"/>
              <a:t>0</a:t>
            </a:r>
            <a:r>
              <a:rPr lang="da-DK" sz="2000" dirty="0"/>
              <a:t>C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dirty="0"/>
              <a:t>Loddestationen indstilles (100</a:t>
            </a:r>
            <a:r>
              <a:rPr lang="da-DK" sz="2000" baseline="30000" dirty="0"/>
              <a:t>0</a:t>
            </a:r>
            <a:r>
              <a:rPr lang="da-DK" sz="2000" dirty="0"/>
              <a:t>C højere)	357</a:t>
            </a:r>
            <a:r>
              <a:rPr lang="da-DK" sz="2000" baseline="30000" dirty="0"/>
              <a:t>0</a:t>
            </a:r>
            <a:r>
              <a:rPr lang="da-DK" sz="2000" dirty="0"/>
              <a:t>C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endParaRPr lang="da-DK" sz="2000" dirty="0"/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b="1" dirty="0"/>
              <a:t>Anvend egnet flus til blyfri lodning (kogepunktet er højre</a:t>
            </a:r>
            <a:r>
              <a:rPr lang="da-DK" sz="2000" b="1" dirty="0" smtClean="0"/>
              <a:t>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endParaRPr lang="da-DK" sz="20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b="1" dirty="0"/>
              <a:t>Loddespids kan renses i blyfri </a:t>
            </a:r>
            <a:r>
              <a:rPr lang="da-DK" sz="2000" b="1" dirty="0" smtClean="0"/>
              <a:t>rensekapsel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b="1" dirty="0" smtClean="0"/>
              <a:t>(TIP TINNER)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endParaRPr lang="da-DK" sz="2000" b="1" dirty="0"/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8432800" algn="r"/>
              </a:tabLst>
              <a:defRPr/>
            </a:pPr>
            <a:r>
              <a:rPr lang="da-DK" sz="2000" b="1" dirty="0"/>
              <a:t>Anvend eventuel ”metal grydesvamp” til loddespidsen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Laurids H. Lauridsen / Oluf R. Cramer</a:t>
            </a:r>
            <a:endParaRPr lang="da-DK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21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0646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76250"/>
            <a:ext cx="7543800" cy="533400"/>
          </a:xfrm>
        </p:spPr>
        <p:txBody>
          <a:bodyPr/>
          <a:lstStyle/>
          <a:p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Inspektion</a:t>
            </a:r>
          </a:p>
        </p:txBody>
      </p:sp>
      <p:sp>
        <p:nvSpPr>
          <p:cNvPr id="47107" name="Pladsholder til sidefod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smtClean="0">
                <a:latin typeface="Calibri" pitchFamily="34" charset="0"/>
              </a:rPr>
              <a:t>Laurids H. Lauridsen / Oluf R. Cramer</a:t>
            </a:r>
          </a:p>
        </p:txBody>
      </p:sp>
      <p:sp>
        <p:nvSpPr>
          <p:cNvPr id="47108" name="Tekstboks 1"/>
          <p:cNvSpPr txBox="1">
            <a:spLocks noChangeArrowheads="1"/>
          </p:cNvSpPr>
          <p:nvPr/>
        </p:nvSpPr>
        <p:spPr bwMode="auto">
          <a:xfrm>
            <a:off x="395288" y="1773238"/>
            <a:ext cx="842486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sz="3600" dirty="0">
                <a:latin typeface="Arial" pitchFamily="34" charset="0"/>
                <a:cs typeface="Arial" pitchFamily="34" charset="0"/>
              </a:rPr>
              <a:t>Visuel inspektion</a:t>
            </a:r>
          </a:p>
          <a:p>
            <a:pPr eaLnBrk="1" hangingPunct="1"/>
            <a:r>
              <a:rPr lang="da-DK" sz="3600" dirty="0">
                <a:latin typeface="Arial" pitchFamily="34" charset="0"/>
                <a:cs typeface="Arial" pitchFamily="34" charset="0"/>
              </a:rPr>
              <a:t>Optisk inspektion via stereo mikroskop</a:t>
            </a:r>
          </a:p>
          <a:p>
            <a:pPr eaLnBrk="1" hangingPunct="1"/>
            <a:r>
              <a:rPr lang="da-DK" sz="3600" dirty="0">
                <a:latin typeface="Arial" pitchFamily="34" charset="0"/>
                <a:cs typeface="Arial" pitchFamily="34" charset="0"/>
              </a:rPr>
              <a:t>Vision – typisk på </a:t>
            </a:r>
            <a:r>
              <a:rPr lang="da-DK" sz="3600" dirty="0" smtClean="0">
                <a:latin typeface="Arial" pitchFamily="34" charset="0"/>
                <a:cs typeface="Arial" pitchFamily="34" charset="0"/>
              </a:rPr>
              <a:t>produktionslinjer</a:t>
            </a:r>
            <a:endParaRPr lang="da-DK" sz="36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da-DK" sz="3600" dirty="0" smtClean="0">
                <a:latin typeface="Arial" pitchFamily="34" charset="0"/>
                <a:cs typeface="Arial" pitchFamily="34" charset="0"/>
              </a:rPr>
              <a:t>Røntgen</a:t>
            </a:r>
          </a:p>
          <a:p>
            <a:pPr eaLnBrk="1" hangingPunct="1"/>
            <a:r>
              <a:rPr lang="da-DK" sz="3600" dirty="0" err="1" smtClean="0">
                <a:latin typeface="Arial" pitchFamily="34" charset="0"/>
                <a:cs typeface="Arial" pitchFamily="34" charset="0"/>
              </a:rPr>
              <a:t>Microslib</a:t>
            </a:r>
            <a:endParaRPr lang="da-DK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91B372-3CC5-4B83-99A8-DB2C49775A69}" type="slidenum">
              <a:rPr lang="da-DK" smtClean="0"/>
              <a:pPr>
                <a:defRPr/>
              </a:pPr>
              <a:t>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0290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6000" dirty="0" smtClean="0">
                <a:solidFill>
                  <a:schemeClr val="tx1"/>
                </a:solidFill>
                <a:latin typeface="Arial Black" pitchFamily="34" charset="0"/>
              </a:rPr>
              <a:t>WORKMANSHIP</a:t>
            </a:r>
            <a:endParaRPr lang="da-DK" sz="6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94280" y="3478477"/>
            <a:ext cx="8182728" cy="1246667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IPC-A-610</a:t>
            </a:r>
            <a:endParaRPr lang="da-DK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0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611559" y="260648"/>
            <a:ext cx="8136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Termer og definitioner</a:t>
            </a:r>
          </a:p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IPC-A-610</a:t>
            </a:r>
            <a:endParaRPr lang="da-DK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611560" y="1124744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 smtClean="0">
                <a:latin typeface="Arial" pitchFamily="34" charset="0"/>
                <a:cs typeface="Arial" pitchFamily="34" charset="0"/>
              </a:rPr>
              <a:t>Klassificering: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Klasse 1 – Simple elektronikprodukter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Klasse 2 – Pålidelige elektronikprodukter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Klasse 3 – Elektronik produkter med høj pålidelighed</a:t>
            </a:r>
          </a:p>
          <a:p>
            <a:endParaRPr lang="da-DK" sz="2000" dirty="0">
              <a:latin typeface="Arial" pitchFamily="34" charset="0"/>
              <a:cs typeface="Arial" pitchFamily="34" charset="0"/>
            </a:endParaRPr>
          </a:p>
          <a:p>
            <a:r>
              <a:rPr lang="da-DK" sz="2000" b="1" dirty="0">
                <a:latin typeface="Arial" pitchFamily="34" charset="0"/>
                <a:cs typeface="Arial" pitchFamily="34" charset="0"/>
              </a:rPr>
              <a:t>Godkendelseskrav: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Ønskelig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Acceptabel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Defekt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Proces indikator</a:t>
            </a:r>
          </a:p>
          <a:p>
            <a:pPr lvl="1"/>
            <a:endParaRPr lang="da-DK" sz="2000" dirty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da-DK" sz="2000" b="1" dirty="0">
                <a:latin typeface="Arial" pitchFamily="34" charset="0"/>
                <a:cs typeface="Arial" pitchFamily="34" charset="0"/>
              </a:rPr>
              <a:t>Printplader</a:t>
            </a:r>
            <a:r>
              <a:rPr lang="da-DK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a-DK" sz="2000" baseline="-25000" dirty="0" smtClean="0">
                <a:latin typeface="Arial" pitchFamily="34" charset="0"/>
                <a:cs typeface="Arial" pitchFamily="34" charset="0"/>
              </a:rPr>
              <a:t>(hulmonteret </a:t>
            </a:r>
            <a:r>
              <a:rPr lang="da-DK" sz="2000" baseline="-25000" dirty="0">
                <a:latin typeface="Arial" pitchFamily="34" charset="0"/>
                <a:cs typeface="Arial" pitchFamily="34" charset="0"/>
              </a:rPr>
              <a:t>teknologi</a:t>
            </a:r>
            <a:r>
              <a:rPr lang="da-DK" sz="2000" baseline="-25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Primærside – komponentside</a:t>
            </a:r>
          </a:p>
          <a:p>
            <a:pPr lvl="1"/>
            <a:r>
              <a:rPr lang="da-DK" sz="2000" dirty="0" smtClean="0">
                <a:latin typeface="Arial" pitchFamily="34" charset="0"/>
                <a:cs typeface="Arial" pitchFamily="34" charset="0"/>
              </a:rPr>
              <a:t>Sekundærside – loddeside</a:t>
            </a:r>
            <a:endParaRPr lang="da-D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4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611559" y="260648"/>
            <a:ext cx="8136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Beskrivelse af en lodning</a:t>
            </a:r>
          </a:p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IPC-A-610</a:t>
            </a:r>
            <a:endParaRPr lang="da-DK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611559" y="1772816"/>
            <a:ext cx="81369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Blyholdig lodning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Skindende blank overflade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Glat og jævn </a:t>
            </a:r>
            <a:r>
              <a:rPr lang="da-DK" sz="2000" dirty="0" err="1" smtClean="0">
                <a:latin typeface="Arial" pitchFamily="34" charset="0"/>
                <a:cs typeface="Arial" pitchFamily="34" charset="0"/>
              </a:rPr>
              <a:t>udflydning</a:t>
            </a:r>
            <a:endParaRPr lang="da-DK" sz="20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God vædning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Indadbuet profil </a:t>
            </a:r>
            <a:r>
              <a:rPr lang="da-DK" sz="2000" baseline="-25000" dirty="0" smtClean="0">
                <a:latin typeface="Arial" pitchFamily="34" charset="0"/>
                <a:cs typeface="Arial" pitchFamily="34" charset="0"/>
              </a:rPr>
              <a:t>(konkav)</a:t>
            </a:r>
          </a:p>
          <a:p>
            <a:pPr marL="342900" indent="-342900">
              <a:buFont typeface="Arial" pitchFamily="34" charset="0"/>
              <a:buChar char="•"/>
            </a:pPr>
            <a:endParaRPr lang="da-DK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Blyfri lodning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I princippet samme krav som til den blyholdige lodning, dog…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mere ru hed på overfladen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vædning anderledes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da-DK" sz="2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13" y="1556792"/>
            <a:ext cx="423581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191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Laurids H. Lauridsen / Oluf R. Cramer</a:t>
            </a:r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611559" y="260648"/>
            <a:ext cx="8136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Områder</a:t>
            </a:r>
          </a:p>
          <a:p>
            <a:r>
              <a:rPr lang="da-DK" sz="2400" dirty="0" smtClean="0">
                <a:latin typeface="Arial Black" pitchFamily="34" charset="0"/>
                <a:cs typeface="Arial" pitchFamily="34" charset="0"/>
              </a:rPr>
              <a:t>IPC-A-610 Rev. G  </a:t>
            </a:r>
            <a:endParaRPr lang="da-DK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611560" y="1124744"/>
            <a:ext cx="8136904" cy="43781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1 Generel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2 ESD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3 Håndtering af elektronikprodukter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4 Hardware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5 Lodning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6 Terminalforbindelser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7 Hulmonteret teknologi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8 Overflademonterede produkter (SMT)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9 Komponentskader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10 Printkort og produkter</a:t>
            </a:r>
          </a:p>
          <a:p>
            <a:pPr>
              <a:spcAft>
                <a:spcPts val="900"/>
              </a:spcAft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11 Loddefri wire </a:t>
            </a:r>
            <a:r>
              <a:rPr lang="da-DK" sz="1600" b="1" dirty="0" err="1" smtClean="0">
                <a:latin typeface="Arial" pitchFamily="34" charset="0"/>
                <a:cs typeface="Arial" pitchFamily="34" charset="0"/>
              </a:rPr>
              <a:t>wrap</a:t>
            </a: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 forbindelser</a:t>
            </a:r>
          </a:p>
          <a:p>
            <a:pPr>
              <a:spcAft>
                <a:spcPts val="900"/>
              </a:spcAft>
            </a:pPr>
            <a:r>
              <a:rPr lang="da-DK" sz="2000" dirty="0" smtClean="0">
                <a:latin typeface="Arial" pitchFamily="34" charset="0"/>
                <a:cs typeface="Arial" pitchFamily="34" charset="0"/>
              </a:rPr>
              <a:t>12 Højspænding</a:t>
            </a:r>
            <a:endParaRPr lang="da-D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FAD9-B98B-41B9-8841-7074D274660A}" type="slidenum">
              <a:rPr lang="da-DK" smtClean="0"/>
              <a:t>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191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HouseOfTech_Powerpoint grå</Template>
  <TotalTime>253</TotalTime>
  <Words>946</Words>
  <Application>Microsoft Office PowerPoint</Application>
  <PresentationFormat>Skærmshow (4:3)</PresentationFormat>
  <Paragraphs>376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26</vt:i4>
      </vt:variant>
    </vt:vector>
  </HeadingPairs>
  <TitlesOfParts>
    <vt:vector size="27" baseType="lpstr">
      <vt:lpstr>Kontortema</vt:lpstr>
      <vt:lpstr>Håndværk og lodning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Blyfri lodning</vt:lpstr>
      <vt:lpstr>Formålet med RoHS direktivet </vt:lpstr>
      <vt:lpstr>Blyfri lodning</vt:lpstr>
      <vt:lpstr>Forslag til mærkning af produkter</vt:lpstr>
      <vt:lpstr>Rulletin</vt:lpstr>
      <vt:lpstr>Eksempel på metalsammensætning  for loddetin</vt:lpstr>
      <vt:lpstr>Grundstof benævnelser</vt:lpstr>
      <vt:lpstr>Flus</vt:lpstr>
      <vt:lpstr>Blyfri proces SnAg (SN96,5 Ag 3,5)</vt:lpstr>
      <vt:lpstr>PowerPoint-præsentation</vt:lpstr>
      <vt:lpstr>Loddekolbens indstilling</vt:lpstr>
      <vt:lpstr>Inspektion</vt:lpstr>
      <vt:lpstr>WORKMANSHIP</vt:lpstr>
      <vt:lpstr>PowerPoint-præsentation</vt:lpstr>
      <vt:lpstr>PowerPoint-præsentation</vt:lpstr>
      <vt:lpstr>PowerPoint-præsentation</vt:lpstr>
    </vt:vector>
  </TitlesOfParts>
  <Company>Mercantec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Håndværk og lodning</dc:title>
  <dc:creator>Laurids Harch Lauridsen</dc:creator>
  <cp:lastModifiedBy>Hanne og Oluf Cramer</cp:lastModifiedBy>
  <cp:revision>30</cp:revision>
  <dcterms:created xsi:type="dcterms:W3CDTF">2012-08-06T18:31:12Z</dcterms:created>
  <dcterms:modified xsi:type="dcterms:W3CDTF">2019-02-08T12:04:47Z</dcterms:modified>
</cp:coreProperties>
</file>