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2"/>
  </p:notesMasterIdLst>
  <p:sldIdLst>
    <p:sldId id="256" r:id="rId3"/>
    <p:sldId id="285" r:id="rId4"/>
    <p:sldId id="286" r:id="rId5"/>
    <p:sldId id="287" r:id="rId6"/>
    <p:sldId id="304" r:id="rId7"/>
    <p:sldId id="305" r:id="rId8"/>
    <p:sldId id="306" r:id="rId9"/>
    <p:sldId id="290" r:id="rId10"/>
    <p:sldId id="291" r:id="rId11"/>
    <p:sldId id="292" r:id="rId12"/>
    <p:sldId id="288" r:id="rId13"/>
    <p:sldId id="294" r:id="rId14"/>
    <p:sldId id="295" r:id="rId15"/>
    <p:sldId id="293" r:id="rId16"/>
    <p:sldId id="300" r:id="rId17"/>
    <p:sldId id="301" r:id="rId18"/>
    <p:sldId id="302" r:id="rId19"/>
    <p:sldId id="303" r:id="rId20"/>
    <p:sldId id="299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115" y="1267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F4832-D84E-4742-BBB8-95D521C4048B}" type="datetimeFigureOut">
              <a:rPr lang="da-DK" smtClean="0"/>
              <a:t>26-03-2019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84E24-7C00-4DEA-8E22-02585B1D4BA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8966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84E24-7C00-4DEA-8E22-02585B1D4BAA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508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1413" y="685800"/>
            <a:ext cx="4573587" cy="3429000"/>
          </a:xfrm>
          <a:ln/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altLang="da-DK" smtClean="0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C0F731-122A-481D-81F6-22F1A1798AEC}" type="slidenum">
              <a:rPr lang="en-US" altLang="da-DK" smtClean="0"/>
              <a:pPr/>
              <a:t>16</a:t>
            </a:fld>
            <a:endParaRPr lang="en-US" altLang="da-DK" smtClean="0"/>
          </a:p>
        </p:txBody>
      </p:sp>
    </p:spTree>
    <p:extLst>
      <p:ext uri="{BB962C8B-B14F-4D97-AF65-F5344CB8AC3E}">
        <p14:creationId xmlns:p14="http://schemas.microsoft.com/office/powerpoint/2010/main" val="261999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80" y="2266922"/>
            <a:ext cx="8182728" cy="102161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280" y="3288535"/>
            <a:ext cx="8182728" cy="1246667"/>
          </a:xfrm>
        </p:spPr>
        <p:txBody>
          <a:bodyPr/>
          <a:lstStyle>
            <a:lvl1pPr marL="0" indent="0" algn="ctr">
              <a:buNone/>
              <a:defRPr>
                <a:solidFill>
                  <a:srgbClr val="606B7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0C3E415-7302-41D1-8974-4B7FFFB73F63}" type="datetime1">
              <a:rPr lang="da-DK" smtClean="0"/>
              <a:t>26-03-2019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9979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owerpoint_bun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B6B9721-A859-429A-8874-811D2343E73E}" type="datetime1">
              <a:rPr lang="da-DK" smtClean="0"/>
              <a:t>26-03-2019</a:t>
            </a:fld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2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03C4CA-E4BF-4EFF-B242-E69D9CDBB140}" type="datetime1">
              <a:rPr lang="da-DK" smtClean="0"/>
              <a:t>26-03-2019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944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2352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63286"/>
            <a:ext cx="4040188" cy="2309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62352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63285"/>
            <a:ext cx="4041775" cy="23093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4F6B24D-0FAD-4599-876F-1499DB6A5994}" type="datetime1">
              <a:rPr lang="da-DK" smtClean="0"/>
              <a:t>26-03-2019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2454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/>
          <p:cNvSpPr/>
          <p:nvPr/>
        </p:nvSpPr>
        <p:spPr>
          <a:xfrm>
            <a:off x="482600" y="1455738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5" name="Rounded Rectangle 9"/>
          <p:cNvSpPr/>
          <p:nvPr/>
        </p:nvSpPr>
        <p:spPr>
          <a:xfrm>
            <a:off x="6478588" y="1455738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6" name="Rounded Rectangle 10"/>
          <p:cNvSpPr/>
          <p:nvPr/>
        </p:nvSpPr>
        <p:spPr>
          <a:xfrm>
            <a:off x="482600" y="4310063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7" name="Rounded Rectangle 11"/>
          <p:cNvSpPr/>
          <p:nvPr/>
        </p:nvSpPr>
        <p:spPr>
          <a:xfrm>
            <a:off x="6478588" y="4310063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8" name="Rounded Rectangle 12"/>
          <p:cNvSpPr/>
          <p:nvPr/>
        </p:nvSpPr>
        <p:spPr>
          <a:xfrm>
            <a:off x="482600" y="1455738"/>
            <a:ext cx="8204200" cy="3851275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0" y="2828049"/>
            <a:ext cx="8204744" cy="994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4280" y="3585615"/>
            <a:ext cx="8182728" cy="124666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0E7FD18-5217-4217-9E7F-C01449BC25F5}" type="datetime1">
              <a:rPr lang="da-DK" smtClean="0"/>
              <a:t>26-03-2019</a:t>
            </a:fld>
            <a:endParaRPr lang="da-DK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26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643063" y="2806700"/>
            <a:ext cx="59055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endParaRPr lang="da-DK">
              <a:latin typeface="Calibri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6AA2C9-2DD2-4366-A66D-A88C3409E449}" type="datetime1">
              <a:rPr lang="da-DK" smtClean="0"/>
              <a:t>26-03-2019</a:t>
            </a:fld>
            <a:endParaRPr lang="da-DK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998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000"/>
            <a:ext cx="3008313" cy="9670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20000"/>
            <a:ext cx="5111750" cy="3903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0001"/>
            <a:ext cx="3008313" cy="3903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7CD8009-B52F-4E91-B788-3D7F956B66FF}" type="datetime1">
              <a:rPr lang="da-DK" smtClean="0"/>
              <a:t>26-03-2019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614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80" y="730759"/>
            <a:ext cx="5486400" cy="283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4280" y="1491931"/>
            <a:ext cx="8200124" cy="38008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Klik på ikonet for at tilføje et billede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4280" y="1014128"/>
            <a:ext cx="5486400" cy="48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606DEC2-536B-4817-8040-6BE0A63B3128}" type="datetime1">
              <a:rPr lang="da-DK" smtClean="0"/>
              <a:t>26-03-2019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449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D170A-B75B-4BCA-B28B-842E094C2525}" type="datetime1">
              <a:rPr lang="da-DK" smtClean="0"/>
              <a:t>26-03-2019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5702D-461C-462C-9F15-774E955494D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935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6D21F-0150-44B1-9524-96CE41A34EE7}" type="datetime1">
              <a:rPr lang="da-DK" smtClean="0"/>
              <a:t>26-03-2019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AFE6-6C40-4A7F-A935-AA7AA96EF12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730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80" y="2266922"/>
            <a:ext cx="8182728" cy="1021613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280" y="3288535"/>
            <a:ext cx="8182728" cy="1246667"/>
          </a:xfrm>
        </p:spPr>
        <p:txBody>
          <a:bodyPr/>
          <a:lstStyle>
            <a:lvl1pPr marL="0" indent="0" algn="ctr">
              <a:buNone/>
              <a:defRPr>
                <a:solidFill>
                  <a:srgbClr val="606B7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706320-B4D0-4BE8-9895-AB5AEB09698C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A8F0E-3491-42BB-8D11-B6C12004116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7310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owerpoint_bun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0CDF6CD-1586-4F1C-A2D7-33949331AC03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0D91E-A93C-4303-9237-C3F5078833D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6598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688500"/>
            <a:ext cx="4038600" cy="3437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9FCF8C-7091-43ED-BA6D-D304AB69A919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8B1F4-27FD-4770-B205-7B49C7F08D24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2489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23523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63286"/>
            <a:ext cx="4040188" cy="23093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623523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63285"/>
            <a:ext cx="4041775" cy="230935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209099-F9BE-458F-8833-8E8C09C845BF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56DF0-B082-4372-8A22-ADD20150EF4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34943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8"/>
          <p:cNvSpPr/>
          <p:nvPr/>
        </p:nvSpPr>
        <p:spPr>
          <a:xfrm>
            <a:off x="482600" y="1455738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Rounded Rectangle 9"/>
          <p:cNvSpPr/>
          <p:nvPr/>
        </p:nvSpPr>
        <p:spPr>
          <a:xfrm>
            <a:off x="6478588" y="1455738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6" name="Rounded Rectangle 10"/>
          <p:cNvSpPr/>
          <p:nvPr/>
        </p:nvSpPr>
        <p:spPr>
          <a:xfrm>
            <a:off x="482600" y="4310063"/>
            <a:ext cx="2208213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7" name="Rounded Rectangle 11"/>
          <p:cNvSpPr/>
          <p:nvPr/>
        </p:nvSpPr>
        <p:spPr>
          <a:xfrm>
            <a:off x="6478588" y="4310063"/>
            <a:ext cx="2208212" cy="996950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8" name="Rounded Rectangle 12"/>
          <p:cNvSpPr/>
          <p:nvPr/>
        </p:nvSpPr>
        <p:spPr>
          <a:xfrm>
            <a:off x="482600" y="1455738"/>
            <a:ext cx="8204200" cy="3851275"/>
          </a:xfrm>
          <a:prstGeom prst="roundRect">
            <a:avLst/>
          </a:prstGeom>
          <a:solidFill>
            <a:srgbClr val="606B7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400" y="2828049"/>
            <a:ext cx="8204744" cy="99433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94280" y="3585615"/>
            <a:ext cx="8182728" cy="124666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F73F418-E1B3-48B2-8FC3-EE66EA06A205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FAEFD-8A49-4B99-9964-5F1827D3FE2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674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1643063" y="2806700"/>
            <a:ext cx="59055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a-DK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42573D-FB23-467A-AB7D-C7304290EF71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FC9D0-57F5-4303-B903-5380F1452A3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6522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0000"/>
            <a:ext cx="3008313" cy="9670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20000"/>
            <a:ext cx="5111750" cy="3903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0001"/>
            <a:ext cx="3008313" cy="39036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936369-67AC-4563-9023-9D0149346D12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7A4F9-B366-45DE-92E5-6A163DD8BD9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0246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owerpoint_bund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280" y="730759"/>
            <a:ext cx="5486400" cy="2833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4280" y="1491931"/>
            <a:ext cx="8200124" cy="38008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smtClean="0"/>
              <a:t>Klik på ikonet for at tilføje et billede</a:t>
            </a:r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4280" y="1014128"/>
            <a:ext cx="5486400" cy="4815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12B08F-FEE2-45BC-9D23-027826EB867D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6E1D6-A44F-4C0A-A784-EA15AF7AFAA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8634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og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E40FC3-C3FB-4FD0-8A4F-87D40204A901}" type="datetime1">
              <a:rPr lang="da-DK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08BFA-F682-4DB3-9483-05E8B704F69F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973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2AFBF-BFE7-46D4-95E0-85FBBE57F49F}" type="datetime1">
              <a:rPr lang="da-DK" smtClean="0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3F40A-F421-43C1-84FB-E49E100E3FB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7658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>
  <p:cSld name="Titel, medieklip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medieklip 2"/>
          <p:cNvSpPr>
            <a:spLocks noGrp="1"/>
          </p:cNvSpPr>
          <p:nvPr>
            <p:ph type="media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3ECCF-8F6F-4B1E-B901-63DE2B99449D}" type="datetime1">
              <a:rPr lang="da-DK" smtClean="0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2FC1B-D323-41DA-B3EA-AEFF4DA3E3F1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6983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4BA14-68B1-4FB8-84BA-3005B2EBBC51}" type="datetime1">
              <a:rPr lang="da-DK" smtClean="0"/>
              <a:pPr>
                <a:defRPr/>
              </a:pPr>
              <a:t>26-03-2019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61D004-C3E2-4C74-8993-68694C384D27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164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82600" y="1619250"/>
            <a:ext cx="82042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2614613"/>
            <a:ext cx="820420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fld id="{85AC11F3-403F-44F0-931D-A14BD64ABF27}" type="datetime1">
              <a:rPr lang="da-DK" smtClean="0"/>
              <a:t>26-03-2019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Calibri" charset="0"/>
              </a:defRPr>
            </a:lvl1pPr>
          </a:lstStyle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fld id="{B66CFC8A-06B1-4DEC-A833-E2CCC8A4FE71}" type="slidenum">
              <a:rPr lang="da-DK" smtClean="0"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200" kern="1200">
          <a:solidFill>
            <a:srgbClr val="606B7A"/>
          </a:solidFill>
          <a:latin typeface="Verdana"/>
          <a:ea typeface="Geneva" charset="-128"/>
          <a:cs typeface="Verdan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/>
          <a:ea typeface="Geneva" charset="-128"/>
          <a:cs typeface="Verdan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/>
          <a:ea typeface="Geneva" charset="-128"/>
          <a:cs typeface="Verdan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/>
          <a:ea typeface="Geneva" charset="-128"/>
          <a:cs typeface="Verdan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 descr="Powerpoint_bund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6" descr="Powerpoint logo top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itle Placeholder 1"/>
          <p:cNvSpPr>
            <a:spLocks noGrp="1"/>
          </p:cNvSpPr>
          <p:nvPr>
            <p:ph type="title"/>
          </p:nvPr>
        </p:nvSpPr>
        <p:spPr bwMode="auto">
          <a:xfrm>
            <a:off x="482600" y="1619250"/>
            <a:ext cx="820420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2253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2614613"/>
            <a:ext cx="820420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898989"/>
                </a:solidFill>
                <a:latin typeface="Verdan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F06920-F3CB-4085-94C3-12A5F3218BC6}" type="datetime1">
              <a:rPr 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26-03-2019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Calibri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Verdan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81B570-4697-4E75-A913-21E59273B904}" type="slidenum">
              <a:rPr lang="da-DK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5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rgbClr val="606B7A"/>
          </a:solidFill>
          <a:latin typeface="Verdana"/>
          <a:ea typeface="Geneva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  <a:cs typeface="Verdana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200">
          <a:solidFill>
            <a:srgbClr val="606B7A"/>
          </a:solidFill>
          <a:latin typeface="Verdana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Verdana"/>
          <a:ea typeface="Geneva" charset="-128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Verdana"/>
          <a:ea typeface="Geneva" charset="-128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Verdana"/>
          <a:ea typeface="Geneva" charset="-128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Verdana"/>
          <a:ea typeface="Geneva" charset="-128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lahl@mercantec.d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lahl\Arbejde\Kursus%20materiale\H&#229;ndtering%20af%20overfladekomponenter%20SMD%201\Teori\Video\Lodning%20af%20Chip%20med%20almindelig%20spids.avi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lahl\Arbejde\Kursus%20materiale\H&#229;ndtering%20af%20overfladekomponenter%20SMD%201\Teori\Video\Workmanship%20SMD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../Instruktion%20til%20grundforl&#248;bsprint/Instruktion%20til%20montage%20af%20grundforl&#248;bsprint.pdf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992888" cy="1021613"/>
          </a:xfrm>
        </p:spPr>
        <p:txBody>
          <a:bodyPr/>
          <a:lstStyle/>
          <a:p>
            <a:pPr algn="l"/>
            <a:r>
              <a:rPr lang="da-DK" sz="2400" dirty="0">
                <a:solidFill>
                  <a:schemeClr val="tx1"/>
                </a:solidFill>
                <a:latin typeface="Arial Black" pitchFamily="34" charset="0"/>
              </a:rPr>
              <a:t>Montage og lodning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0" y="4797152"/>
            <a:ext cx="9144000" cy="742611"/>
          </a:xfrm>
        </p:spPr>
        <p:txBody>
          <a:bodyPr/>
          <a:lstStyle/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Grundforløbsprint</a:t>
            </a:r>
          </a:p>
          <a:p>
            <a:r>
              <a:rPr lang="da-DK" sz="2000" dirty="0" smtClean="0">
                <a:latin typeface="Arial" pitchFamily="34" charset="0"/>
                <a:cs typeface="Arial" pitchFamily="34" charset="0"/>
              </a:rPr>
              <a:t>2014</a:t>
            </a:r>
            <a:endParaRPr lang="da-DK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>
                <a:hlinkClick r:id="rId2"/>
              </a:rPr>
              <a:t>lahl@mercantec.dk</a:t>
            </a:r>
            <a:r>
              <a:rPr lang="da-DK" dirty="0" smtClean="0"/>
              <a:t> olcr@mercantec.dk</a:t>
            </a:r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57118"/>
            <a:ext cx="4894911" cy="356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0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58750" y="274638"/>
            <a:ext cx="8229600" cy="706437"/>
          </a:xfrm>
        </p:spPr>
        <p:txBody>
          <a:bodyPr/>
          <a:lstStyle/>
          <a:p>
            <a:r>
              <a:rPr lang="da-DK" altLang="da-DK" sz="2400" dirty="0" err="1">
                <a:solidFill>
                  <a:schemeClr val="tx1"/>
                </a:solidFill>
                <a:latin typeface="Arial Black" pitchFamily="34" charset="0"/>
              </a:rPr>
              <a:t>Axial</a:t>
            </a:r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 montering</a:t>
            </a:r>
          </a:p>
        </p:txBody>
      </p:sp>
      <p:sp>
        <p:nvSpPr>
          <p:cNvPr id="18435" name="Text Box 12"/>
          <p:cNvSpPr txBox="1">
            <a:spLocks noChangeArrowheads="1"/>
          </p:cNvSpPr>
          <p:nvPr/>
        </p:nvSpPr>
        <p:spPr bwMode="auto">
          <a:xfrm>
            <a:off x="323850" y="2628901"/>
            <a:ext cx="8280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2000" dirty="0"/>
              <a:t>Komponenten skal have fysisk forbindelse med laminatet</a:t>
            </a:r>
          </a:p>
        </p:txBody>
      </p:sp>
      <p:sp>
        <p:nvSpPr>
          <p:cNvPr id="18436" name="Text Box 13"/>
          <p:cNvSpPr txBox="1">
            <a:spLocks noChangeArrowheads="1"/>
          </p:cNvSpPr>
          <p:nvPr/>
        </p:nvSpPr>
        <p:spPr bwMode="auto">
          <a:xfrm>
            <a:off x="323850" y="4365625"/>
            <a:ext cx="82804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2000" dirty="0"/>
              <a:t>”Svæver” komponenten er der risiko for at loddeøen løsner sig ved fysisk påvirkning af komponenten</a:t>
            </a:r>
          </a:p>
        </p:txBody>
      </p:sp>
      <p:sp>
        <p:nvSpPr>
          <p:cNvPr id="3" name="Afrundet rektangel 2"/>
          <p:cNvSpPr/>
          <p:nvPr/>
        </p:nvSpPr>
        <p:spPr>
          <a:xfrm rot="21323236">
            <a:off x="3635375" y="3251200"/>
            <a:ext cx="1368425" cy="34766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schemeClr val="tx1"/>
              </a:solidFill>
            </a:endParaRPr>
          </a:p>
        </p:txBody>
      </p:sp>
      <p:sp>
        <p:nvSpPr>
          <p:cNvPr id="4" name="Kombinationstegning 3"/>
          <p:cNvSpPr/>
          <p:nvPr/>
        </p:nvSpPr>
        <p:spPr>
          <a:xfrm rot="21323236">
            <a:off x="3392488" y="3425825"/>
            <a:ext cx="250825" cy="601663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3" name="Kombinationstegning 12"/>
          <p:cNvSpPr/>
          <p:nvPr/>
        </p:nvSpPr>
        <p:spPr>
          <a:xfrm rot="21323236">
            <a:off x="5026829" y="3366748"/>
            <a:ext cx="266010" cy="661015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" name="Rektangel 1"/>
          <p:cNvSpPr/>
          <p:nvPr/>
        </p:nvSpPr>
        <p:spPr>
          <a:xfrm>
            <a:off x="2195513" y="3716338"/>
            <a:ext cx="4248150" cy="21748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schemeClr val="tx1"/>
              </a:solidFill>
            </a:endParaRPr>
          </a:p>
        </p:txBody>
      </p:sp>
      <p:sp>
        <p:nvSpPr>
          <p:cNvPr id="14" name="Afrundet rektangel 13"/>
          <p:cNvSpPr/>
          <p:nvPr/>
        </p:nvSpPr>
        <p:spPr>
          <a:xfrm>
            <a:off x="3649663" y="1550988"/>
            <a:ext cx="1368425" cy="34766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schemeClr val="tx1"/>
              </a:solidFill>
            </a:endParaRPr>
          </a:p>
        </p:txBody>
      </p:sp>
      <p:sp>
        <p:nvSpPr>
          <p:cNvPr id="15" name="Kombinationstegning 14"/>
          <p:cNvSpPr/>
          <p:nvPr/>
        </p:nvSpPr>
        <p:spPr>
          <a:xfrm>
            <a:off x="3405188" y="1725613"/>
            <a:ext cx="252412" cy="603250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6" name="Kombinationstegning 15"/>
          <p:cNvSpPr/>
          <p:nvPr/>
        </p:nvSpPr>
        <p:spPr>
          <a:xfrm>
            <a:off x="5053839" y="1758332"/>
            <a:ext cx="251561" cy="602411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7" name="Rektangel 16"/>
          <p:cNvSpPr/>
          <p:nvPr/>
        </p:nvSpPr>
        <p:spPr>
          <a:xfrm>
            <a:off x="2209800" y="1916113"/>
            <a:ext cx="4248150" cy="217487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8389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Lige forbindelse 8"/>
          <p:cNvCxnSpPr>
            <a:stCxn id="22" idx="0"/>
          </p:cNvCxnSpPr>
          <p:nvPr/>
        </p:nvCxnSpPr>
        <p:spPr>
          <a:xfrm>
            <a:off x="1403350" y="3573463"/>
            <a:ext cx="0" cy="3603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>
          <a:xfrm>
            <a:off x="158750" y="274638"/>
            <a:ext cx="8229600" cy="633412"/>
          </a:xfrm>
        </p:spPr>
        <p:txBody>
          <a:bodyPr/>
          <a:lstStyle/>
          <a:p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Radial montering</a:t>
            </a:r>
          </a:p>
        </p:txBody>
      </p:sp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3563938" y="1339850"/>
            <a:ext cx="51847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a-DK" altLang="da-DK" sz="1600" dirty="0" smtClean="0"/>
              <a:t>Er </a:t>
            </a:r>
            <a:r>
              <a:rPr lang="da-DK" altLang="da-DK" sz="1600" dirty="0"/>
              <a:t>hul afstanden er mindre end kroppens længde og trådens diameter gange 2 – skal der monteres lodret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144463" y="4365625"/>
            <a:ext cx="2808287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a-DK" altLang="da-DK" sz="1600" dirty="0"/>
              <a:t>På enkeltsideprint skal komponentens krop have fysisk kontakt</a:t>
            </a:r>
          </a:p>
        </p:txBody>
      </p:sp>
      <p:sp>
        <p:nvSpPr>
          <p:cNvPr id="19462" name="Text Box 11"/>
          <p:cNvSpPr txBox="1">
            <a:spLocks noChangeArrowheads="1"/>
          </p:cNvSpPr>
          <p:nvPr/>
        </p:nvSpPr>
        <p:spPr bwMode="auto">
          <a:xfrm>
            <a:off x="3024188" y="4365625"/>
            <a:ext cx="2808287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a-DK" altLang="da-DK" sz="1600" dirty="0"/>
              <a:t>Er pakke tætheden meget stor og terminal afstanden &lt;5mm skal terminalbenet fra toppen af komponenten isoleres</a:t>
            </a:r>
          </a:p>
        </p:txBody>
      </p:sp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5940425" y="4365625"/>
            <a:ext cx="2808288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a-DK" altLang="da-DK" sz="1600" dirty="0"/>
              <a:t>På gennempletteret print skal komponenten løftes – flus og tin skal kunne flyde på begge sider af printet</a:t>
            </a:r>
          </a:p>
        </p:txBody>
      </p:sp>
      <p:sp>
        <p:nvSpPr>
          <p:cNvPr id="12" name="Afrundet rektangel 11"/>
          <p:cNvSpPr/>
          <p:nvPr/>
        </p:nvSpPr>
        <p:spPr>
          <a:xfrm>
            <a:off x="1325563" y="1268413"/>
            <a:ext cx="1368425" cy="34925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3" name="Kombinationstegning 12"/>
          <p:cNvSpPr/>
          <p:nvPr/>
        </p:nvSpPr>
        <p:spPr>
          <a:xfrm>
            <a:off x="1082675" y="1444625"/>
            <a:ext cx="250825" cy="601663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4" name="Kombinationstegning 13"/>
          <p:cNvSpPr/>
          <p:nvPr/>
        </p:nvSpPr>
        <p:spPr>
          <a:xfrm>
            <a:off x="2730542" y="1476143"/>
            <a:ext cx="251561" cy="602411"/>
          </a:xfrm>
          <a:custGeom>
            <a:avLst/>
            <a:gdLst>
              <a:gd name="connsiteX0" fmla="*/ 251561 w 251561"/>
              <a:gd name="connsiteY0" fmla="*/ 6665 h 602411"/>
              <a:gd name="connsiteX1" fmla="*/ 71452 w 251561"/>
              <a:gd name="connsiteY1" fmla="*/ 6665 h 602411"/>
              <a:gd name="connsiteX2" fmla="*/ 2180 w 251561"/>
              <a:gd name="connsiteY2" fmla="*/ 75938 h 602411"/>
              <a:gd name="connsiteX3" fmla="*/ 16034 w 251561"/>
              <a:gd name="connsiteY3" fmla="*/ 602411 h 602411"/>
              <a:gd name="connsiteX4" fmla="*/ 16034 w 251561"/>
              <a:gd name="connsiteY4" fmla="*/ 602411 h 602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561" h="602411">
                <a:moveTo>
                  <a:pt x="251561" y="6665"/>
                </a:moveTo>
                <a:cubicBezTo>
                  <a:pt x="182288" y="892"/>
                  <a:pt x="113015" y="-4880"/>
                  <a:pt x="71452" y="6665"/>
                </a:cubicBezTo>
                <a:cubicBezTo>
                  <a:pt x="29889" y="18210"/>
                  <a:pt x="11416" y="-23353"/>
                  <a:pt x="2180" y="75938"/>
                </a:cubicBezTo>
                <a:cubicBezTo>
                  <a:pt x="-7056" y="175229"/>
                  <a:pt x="16034" y="602411"/>
                  <a:pt x="16034" y="602411"/>
                </a:cubicBezTo>
                <a:lnTo>
                  <a:pt x="16034" y="602411"/>
                </a:lnTo>
              </a:path>
            </a:pathLst>
          </a:custGeom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5" name="Rektangel 14"/>
          <p:cNvSpPr/>
          <p:nvPr/>
        </p:nvSpPr>
        <p:spPr>
          <a:xfrm>
            <a:off x="611188" y="1635125"/>
            <a:ext cx="2665412" cy="2159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cxnSp>
        <p:nvCxnSpPr>
          <p:cNvPr id="3" name="Lige forbindelse 2"/>
          <p:cNvCxnSpPr/>
          <p:nvPr/>
        </p:nvCxnSpPr>
        <p:spPr>
          <a:xfrm>
            <a:off x="1098550" y="1989138"/>
            <a:ext cx="1882775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Afrundet rektangel 3"/>
          <p:cNvSpPr/>
          <p:nvPr/>
        </p:nvSpPr>
        <p:spPr>
          <a:xfrm>
            <a:off x="1244600" y="2565400"/>
            <a:ext cx="303213" cy="100806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7" name="Kombinationstegning 6"/>
          <p:cNvSpPr/>
          <p:nvPr/>
        </p:nvSpPr>
        <p:spPr>
          <a:xfrm>
            <a:off x="1392238" y="2471738"/>
            <a:ext cx="282575" cy="1462087"/>
          </a:xfrm>
          <a:custGeom>
            <a:avLst/>
            <a:gdLst>
              <a:gd name="connsiteX0" fmla="*/ 0 w 281940"/>
              <a:gd name="connsiteY0" fmla="*/ 82789 h 1324849"/>
              <a:gd name="connsiteX1" fmla="*/ 15240 w 281940"/>
              <a:gd name="connsiteY1" fmla="*/ 6589 h 1324849"/>
              <a:gd name="connsiteX2" fmla="*/ 83820 w 281940"/>
              <a:gd name="connsiteY2" fmla="*/ 6589 h 1324849"/>
              <a:gd name="connsiteX3" fmla="*/ 198120 w 281940"/>
              <a:gd name="connsiteY3" fmla="*/ 29449 h 1324849"/>
              <a:gd name="connsiteX4" fmla="*/ 259080 w 281940"/>
              <a:gd name="connsiteY4" fmla="*/ 204709 h 1324849"/>
              <a:gd name="connsiteX5" fmla="*/ 281940 w 281940"/>
              <a:gd name="connsiteY5" fmla="*/ 1324849 h 1324849"/>
              <a:gd name="connsiteX6" fmla="*/ 281940 w 281940"/>
              <a:gd name="connsiteY6" fmla="*/ 1324849 h 132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" h="1324849">
                <a:moveTo>
                  <a:pt x="0" y="82789"/>
                </a:moveTo>
                <a:cubicBezTo>
                  <a:pt x="635" y="51039"/>
                  <a:pt x="1270" y="19289"/>
                  <a:pt x="15240" y="6589"/>
                </a:cubicBezTo>
                <a:cubicBezTo>
                  <a:pt x="29210" y="-6111"/>
                  <a:pt x="53340" y="2779"/>
                  <a:pt x="83820" y="6589"/>
                </a:cubicBezTo>
                <a:cubicBezTo>
                  <a:pt x="114300" y="10399"/>
                  <a:pt x="168910" y="-3571"/>
                  <a:pt x="198120" y="29449"/>
                </a:cubicBezTo>
                <a:cubicBezTo>
                  <a:pt x="227330" y="62469"/>
                  <a:pt x="245110" y="-11191"/>
                  <a:pt x="259080" y="204709"/>
                </a:cubicBezTo>
                <a:cubicBezTo>
                  <a:pt x="273050" y="420609"/>
                  <a:pt x="281940" y="1324849"/>
                  <a:pt x="281940" y="1324849"/>
                </a:cubicBezTo>
                <a:lnTo>
                  <a:pt x="281940" y="1324849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2" name="Rektangel 21"/>
          <p:cNvSpPr/>
          <p:nvPr/>
        </p:nvSpPr>
        <p:spPr>
          <a:xfrm>
            <a:off x="936625" y="3573463"/>
            <a:ext cx="935038" cy="2159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1244600" y="2636838"/>
            <a:ext cx="288925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6" name="Rektangel 25"/>
          <p:cNvSpPr/>
          <p:nvPr/>
        </p:nvSpPr>
        <p:spPr>
          <a:xfrm>
            <a:off x="1252538" y="2852738"/>
            <a:ext cx="288925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7" name="Rektangel 26"/>
          <p:cNvSpPr/>
          <p:nvPr/>
        </p:nvSpPr>
        <p:spPr>
          <a:xfrm>
            <a:off x="1258888" y="3049588"/>
            <a:ext cx="288925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8" name="Rektangel 27"/>
          <p:cNvSpPr/>
          <p:nvPr/>
        </p:nvSpPr>
        <p:spPr>
          <a:xfrm>
            <a:off x="1250950" y="3284538"/>
            <a:ext cx="290513" cy="1444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cxnSp>
        <p:nvCxnSpPr>
          <p:cNvPr id="29" name="Lige forbindelse 28"/>
          <p:cNvCxnSpPr>
            <a:stCxn id="32" idx="0"/>
          </p:cNvCxnSpPr>
          <p:nvPr/>
        </p:nvCxnSpPr>
        <p:spPr>
          <a:xfrm>
            <a:off x="4427538" y="3644900"/>
            <a:ext cx="0" cy="3603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Afrundet rektangel 29"/>
          <p:cNvSpPr/>
          <p:nvPr/>
        </p:nvSpPr>
        <p:spPr>
          <a:xfrm>
            <a:off x="4268788" y="2636838"/>
            <a:ext cx="303212" cy="100806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1" name="Kombinationstegning 30"/>
          <p:cNvSpPr/>
          <p:nvPr/>
        </p:nvSpPr>
        <p:spPr>
          <a:xfrm>
            <a:off x="4416425" y="2544763"/>
            <a:ext cx="282575" cy="1460500"/>
          </a:xfrm>
          <a:custGeom>
            <a:avLst/>
            <a:gdLst>
              <a:gd name="connsiteX0" fmla="*/ 0 w 281940"/>
              <a:gd name="connsiteY0" fmla="*/ 82789 h 1324849"/>
              <a:gd name="connsiteX1" fmla="*/ 15240 w 281940"/>
              <a:gd name="connsiteY1" fmla="*/ 6589 h 1324849"/>
              <a:gd name="connsiteX2" fmla="*/ 83820 w 281940"/>
              <a:gd name="connsiteY2" fmla="*/ 6589 h 1324849"/>
              <a:gd name="connsiteX3" fmla="*/ 198120 w 281940"/>
              <a:gd name="connsiteY3" fmla="*/ 29449 h 1324849"/>
              <a:gd name="connsiteX4" fmla="*/ 259080 w 281940"/>
              <a:gd name="connsiteY4" fmla="*/ 204709 h 1324849"/>
              <a:gd name="connsiteX5" fmla="*/ 281940 w 281940"/>
              <a:gd name="connsiteY5" fmla="*/ 1324849 h 1324849"/>
              <a:gd name="connsiteX6" fmla="*/ 281940 w 281940"/>
              <a:gd name="connsiteY6" fmla="*/ 1324849 h 132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" h="1324849">
                <a:moveTo>
                  <a:pt x="0" y="82789"/>
                </a:moveTo>
                <a:cubicBezTo>
                  <a:pt x="635" y="51039"/>
                  <a:pt x="1270" y="19289"/>
                  <a:pt x="15240" y="6589"/>
                </a:cubicBezTo>
                <a:cubicBezTo>
                  <a:pt x="29210" y="-6111"/>
                  <a:pt x="53340" y="2779"/>
                  <a:pt x="83820" y="6589"/>
                </a:cubicBezTo>
                <a:cubicBezTo>
                  <a:pt x="114300" y="10399"/>
                  <a:pt x="168910" y="-3571"/>
                  <a:pt x="198120" y="29449"/>
                </a:cubicBezTo>
                <a:cubicBezTo>
                  <a:pt x="227330" y="62469"/>
                  <a:pt x="245110" y="-11191"/>
                  <a:pt x="259080" y="204709"/>
                </a:cubicBezTo>
                <a:cubicBezTo>
                  <a:pt x="273050" y="420609"/>
                  <a:pt x="281940" y="1324849"/>
                  <a:pt x="281940" y="1324849"/>
                </a:cubicBezTo>
                <a:lnTo>
                  <a:pt x="281940" y="1324849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2" name="Rektangel 31"/>
          <p:cNvSpPr/>
          <p:nvPr/>
        </p:nvSpPr>
        <p:spPr>
          <a:xfrm>
            <a:off x="3960813" y="3644900"/>
            <a:ext cx="935037" cy="2159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3" name="Rektangel 32"/>
          <p:cNvSpPr/>
          <p:nvPr/>
        </p:nvSpPr>
        <p:spPr>
          <a:xfrm>
            <a:off x="4268788" y="2708275"/>
            <a:ext cx="288925" cy="1444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4" name="Rektangel 33"/>
          <p:cNvSpPr/>
          <p:nvPr/>
        </p:nvSpPr>
        <p:spPr>
          <a:xfrm>
            <a:off x="4276725" y="2924175"/>
            <a:ext cx="288925" cy="1444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5" name="Rektangel 34"/>
          <p:cNvSpPr/>
          <p:nvPr/>
        </p:nvSpPr>
        <p:spPr>
          <a:xfrm>
            <a:off x="4283075" y="3122613"/>
            <a:ext cx="288925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6" name="Rektangel 35"/>
          <p:cNvSpPr/>
          <p:nvPr/>
        </p:nvSpPr>
        <p:spPr>
          <a:xfrm>
            <a:off x="4275138" y="3357563"/>
            <a:ext cx="290512" cy="1428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cxnSp>
        <p:nvCxnSpPr>
          <p:cNvPr id="37" name="Lige forbindelse 36"/>
          <p:cNvCxnSpPr/>
          <p:nvPr/>
        </p:nvCxnSpPr>
        <p:spPr>
          <a:xfrm flipH="1">
            <a:off x="7008813" y="3521075"/>
            <a:ext cx="11112" cy="4841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Afrundet rektangel 37"/>
          <p:cNvSpPr/>
          <p:nvPr/>
        </p:nvSpPr>
        <p:spPr>
          <a:xfrm>
            <a:off x="6861175" y="2513013"/>
            <a:ext cx="303213" cy="100806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9" name="Kombinationstegning 38"/>
          <p:cNvSpPr/>
          <p:nvPr/>
        </p:nvSpPr>
        <p:spPr>
          <a:xfrm>
            <a:off x="7008813" y="2420938"/>
            <a:ext cx="282575" cy="1584325"/>
          </a:xfrm>
          <a:custGeom>
            <a:avLst/>
            <a:gdLst>
              <a:gd name="connsiteX0" fmla="*/ 0 w 281940"/>
              <a:gd name="connsiteY0" fmla="*/ 82789 h 1324849"/>
              <a:gd name="connsiteX1" fmla="*/ 15240 w 281940"/>
              <a:gd name="connsiteY1" fmla="*/ 6589 h 1324849"/>
              <a:gd name="connsiteX2" fmla="*/ 83820 w 281940"/>
              <a:gd name="connsiteY2" fmla="*/ 6589 h 1324849"/>
              <a:gd name="connsiteX3" fmla="*/ 198120 w 281940"/>
              <a:gd name="connsiteY3" fmla="*/ 29449 h 1324849"/>
              <a:gd name="connsiteX4" fmla="*/ 259080 w 281940"/>
              <a:gd name="connsiteY4" fmla="*/ 204709 h 1324849"/>
              <a:gd name="connsiteX5" fmla="*/ 281940 w 281940"/>
              <a:gd name="connsiteY5" fmla="*/ 1324849 h 1324849"/>
              <a:gd name="connsiteX6" fmla="*/ 281940 w 281940"/>
              <a:gd name="connsiteY6" fmla="*/ 1324849 h 132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940" h="1324849">
                <a:moveTo>
                  <a:pt x="0" y="82789"/>
                </a:moveTo>
                <a:cubicBezTo>
                  <a:pt x="635" y="51039"/>
                  <a:pt x="1270" y="19289"/>
                  <a:pt x="15240" y="6589"/>
                </a:cubicBezTo>
                <a:cubicBezTo>
                  <a:pt x="29210" y="-6111"/>
                  <a:pt x="53340" y="2779"/>
                  <a:pt x="83820" y="6589"/>
                </a:cubicBezTo>
                <a:cubicBezTo>
                  <a:pt x="114300" y="10399"/>
                  <a:pt x="168910" y="-3571"/>
                  <a:pt x="198120" y="29449"/>
                </a:cubicBezTo>
                <a:cubicBezTo>
                  <a:pt x="227330" y="62469"/>
                  <a:pt x="245110" y="-11191"/>
                  <a:pt x="259080" y="204709"/>
                </a:cubicBezTo>
                <a:cubicBezTo>
                  <a:pt x="273050" y="420609"/>
                  <a:pt x="281940" y="1324849"/>
                  <a:pt x="281940" y="1324849"/>
                </a:cubicBezTo>
                <a:lnTo>
                  <a:pt x="281940" y="1324849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0" name="Rektangel 39"/>
          <p:cNvSpPr/>
          <p:nvPr/>
        </p:nvSpPr>
        <p:spPr>
          <a:xfrm>
            <a:off x="6553200" y="3608388"/>
            <a:ext cx="935038" cy="2159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1" name="Rektangel 40"/>
          <p:cNvSpPr/>
          <p:nvPr/>
        </p:nvSpPr>
        <p:spPr>
          <a:xfrm>
            <a:off x="6861175" y="2586038"/>
            <a:ext cx="288925" cy="142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2" name="Rektangel 41"/>
          <p:cNvSpPr/>
          <p:nvPr/>
        </p:nvSpPr>
        <p:spPr>
          <a:xfrm>
            <a:off x="6869113" y="2801938"/>
            <a:ext cx="288925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3" name="Rektangel 42"/>
          <p:cNvSpPr/>
          <p:nvPr/>
        </p:nvSpPr>
        <p:spPr>
          <a:xfrm>
            <a:off x="6875463" y="2998788"/>
            <a:ext cx="290512" cy="1444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4" name="Rektangel 43"/>
          <p:cNvSpPr/>
          <p:nvPr/>
        </p:nvSpPr>
        <p:spPr>
          <a:xfrm>
            <a:off x="6867525" y="3233738"/>
            <a:ext cx="290513" cy="1444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6" name="Rektangel 15"/>
          <p:cNvSpPr/>
          <p:nvPr/>
        </p:nvSpPr>
        <p:spPr>
          <a:xfrm>
            <a:off x="4608513" y="2673350"/>
            <a:ext cx="144462" cy="935038"/>
          </a:xfrm>
          <a:prstGeom prst="rect">
            <a:avLst/>
          </a:prstGeom>
          <a:solidFill>
            <a:srgbClr val="BFBFBF">
              <a:alpha val="50196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8" name="Stregbilledforklaring 1 (fremhævningsstreg) 17"/>
          <p:cNvSpPr/>
          <p:nvPr/>
        </p:nvSpPr>
        <p:spPr>
          <a:xfrm>
            <a:off x="2112963" y="3167063"/>
            <a:ext cx="1738312" cy="381000"/>
          </a:xfrm>
          <a:prstGeom prst="accentCallout1">
            <a:avLst>
              <a:gd name="adj1" fmla="val 27568"/>
              <a:gd name="adj2" fmla="val 101269"/>
              <a:gd name="adj3" fmla="val 68944"/>
              <a:gd name="adj4" fmla="val 12372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a-DK" dirty="0">
                <a:solidFill>
                  <a:schemeClr val="tx1"/>
                </a:solidFill>
              </a:rPr>
              <a:t>Tolerancering</a:t>
            </a:r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363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229600" cy="850900"/>
          </a:xfrm>
        </p:spPr>
        <p:txBody>
          <a:bodyPr/>
          <a:lstStyle/>
          <a:p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Effekt komponenter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411163" y="3860800"/>
            <a:ext cx="5816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da-DK" altLang="da-DK" sz="2000" dirty="0"/>
              <a:t>Ved opløftning skal der ske en mekanisk aflastning, komponenten - må ikke hænge i lodning.</a:t>
            </a:r>
          </a:p>
          <a:p>
            <a:pPr algn="ctr"/>
            <a:endParaRPr lang="da-DK" altLang="da-DK" sz="2000" dirty="0"/>
          </a:p>
          <a:p>
            <a:pPr algn="ctr"/>
            <a:r>
              <a:rPr lang="da-DK" altLang="da-DK" sz="2000" dirty="0"/>
              <a:t>Effektmodstande kan blive meget varme.</a:t>
            </a:r>
          </a:p>
        </p:txBody>
      </p:sp>
      <p:sp>
        <p:nvSpPr>
          <p:cNvPr id="2" name="Rektangel 1"/>
          <p:cNvSpPr/>
          <p:nvPr/>
        </p:nvSpPr>
        <p:spPr>
          <a:xfrm>
            <a:off x="411163" y="2997200"/>
            <a:ext cx="5761037" cy="2159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3" name="Afrundet rektangel 2"/>
          <p:cNvSpPr/>
          <p:nvPr/>
        </p:nvSpPr>
        <p:spPr>
          <a:xfrm>
            <a:off x="1779588" y="1700213"/>
            <a:ext cx="2952750" cy="576262"/>
          </a:xfrm>
          <a:prstGeom prst="round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a-DK" dirty="0">
                <a:solidFill>
                  <a:schemeClr val="bg1"/>
                </a:solidFill>
                <a:latin typeface="Arial Black" pitchFamily="34" charset="0"/>
              </a:rPr>
              <a:t>EFFEKTMODSTAND</a:t>
            </a:r>
          </a:p>
        </p:txBody>
      </p:sp>
      <p:sp>
        <p:nvSpPr>
          <p:cNvPr id="8" name="Kombinationstegning 7"/>
          <p:cNvSpPr/>
          <p:nvPr/>
        </p:nvSpPr>
        <p:spPr>
          <a:xfrm>
            <a:off x="4725988" y="1971675"/>
            <a:ext cx="241300" cy="1520825"/>
          </a:xfrm>
          <a:custGeom>
            <a:avLst/>
            <a:gdLst>
              <a:gd name="connsiteX0" fmla="*/ 0 w 241300"/>
              <a:gd name="connsiteY0" fmla="*/ 3666 h 1521316"/>
              <a:gd name="connsiteX1" fmla="*/ 146050 w 241300"/>
              <a:gd name="connsiteY1" fmla="*/ 3666 h 1521316"/>
              <a:gd name="connsiteX2" fmla="*/ 196850 w 241300"/>
              <a:gd name="connsiteY2" fmla="*/ 41766 h 1521316"/>
              <a:gd name="connsiteX3" fmla="*/ 222250 w 241300"/>
              <a:gd name="connsiteY3" fmla="*/ 162416 h 1521316"/>
              <a:gd name="connsiteX4" fmla="*/ 234950 w 241300"/>
              <a:gd name="connsiteY4" fmla="*/ 371966 h 1521316"/>
              <a:gd name="connsiteX5" fmla="*/ 234950 w 241300"/>
              <a:gd name="connsiteY5" fmla="*/ 441816 h 1521316"/>
              <a:gd name="connsiteX6" fmla="*/ 234950 w 241300"/>
              <a:gd name="connsiteY6" fmla="*/ 949816 h 1521316"/>
              <a:gd name="connsiteX7" fmla="*/ 241300 w 241300"/>
              <a:gd name="connsiteY7" fmla="*/ 1521316 h 15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300" h="1521316">
                <a:moveTo>
                  <a:pt x="0" y="3666"/>
                </a:moveTo>
                <a:cubicBezTo>
                  <a:pt x="56621" y="491"/>
                  <a:pt x="113242" y="-2684"/>
                  <a:pt x="146050" y="3666"/>
                </a:cubicBezTo>
                <a:cubicBezTo>
                  <a:pt x="178858" y="10016"/>
                  <a:pt x="184150" y="15308"/>
                  <a:pt x="196850" y="41766"/>
                </a:cubicBezTo>
                <a:cubicBezTo>
                  <a:pt x="209550" y="68224"/>
                  <a:pt x="215900" y="107383"/>
                  <a:pt x="222250" y="162416"/>
                </a:cubicBezTo>
                <a:cubicBezTo>
                  <a:pt x="228600" y="217449"/>
                  <a:pt x="232833" y="325399"/>
                  <a:pt x="234950" y="371966"/>
                </a:cubicBezTo>
                <a:cubicBezTo>
                  <a:pt x="237067" y="418533"/>
                  <a:pt x="234950" y="441816"/>
                  <a:pt x="234950" y="441816"/>
                </a:cubicBezTo>
                <a:cubicBezTo>
                  <a:pt x="234950" y="538124"/>
                  <a:pt x="233892" y="769899"/>
                  <a:pt x="234950" y="949816"/>
                </a:cubicBezTo>
                <a:cubicBezTo>
                  <a:pt x="236008" y="1129733"/>
                  <a:pt x="238654" y="1325524"/>
                  <a:pt x="241300" y="152131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12" name="Kombinationstegning 11"/>
          <p:cNvSpPr/>
          <p:nvPr/>
        </p:nvSpPr>
        <p:spPr>
          <a:xfrm flipH="1">
            <a:off x="1538288" y="1971675"/>
            <a:ext cx="241300" cy="1504950"/>
          </a:xfrm>
          <a:custGeom>
            <a:avLst/>
            <a:gdLst>
              <a:gd name="connsiteX0" fmla="*/ 0 w 241300"/>
              <a:gd name="connsiteY0" fmla="*/ 3666 h 1521316"/>
              <a:gd name="connsiteX1" fmla="*/ 146050 w 241300"/>
              <a:gd name="connsiteY1" fmla="*/ 3666 h 1521316"/>
              <a:gd name="connsiteX2" fmla="*/ 196850 w 241300"/>
              <a:gd name="connsiteY2" fmla="*/ 41766 h 1521316"/>
              <a:gd name="connsiteX3" fmla="*/ 222250 w 241300"/>
              <a:gd name="connsiteY3" fmla="*/ 162416 h 1521316"/>
              <a:gd name="connsiteX4" fmla="*/ 234950 w 241300"/>
              <a:gd name="connsiteY4" fmla="*/ 371966 h 1521316"/>
              <a:gd name="connsiteX5" fmla="*/ 234950 w 241300"/>
              <a:gd name="connsiteY5" fmla="*/ 441816 h 1521316"/>
              <a:gd name="connsiteX6" fmla="*/ 234950 w 241300"/>
              <a:gd name="connsiteY6" fmla="*/ 949816 h 1521316"/>
              <a:gd name="connsiteX7" fmla="*/ 241300 w 241300"/>
              <a:gd name="connsiteY7" fmla="*/ 1521316 h 15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300" h="1521316">
                <a:moveTo>
                  <a:pt x="0" y="3666"/>
                </a:moveTo>
                <a:cubicBezTo>
                  <a:pt x="56621" y="491"/>
                  <a:pt x="113242" y="-2684"/>
                  <a:pt x="146050" y="3666"/>
                </a:cubicBezTo>
                <a:cubicBezTo>
                  <a:pt x="178858" y="10016"/>
                  <a:pt x="184150" y="15308"/>
                  <a:pt x="196850" y="41766"/>
                </a:cubicBezTo>
                <a:cubicBezTo>
                  <a:pt x="209550" y="68224"/>
                  <a:pt x="215900" y="107383"/>
                  <a:pt x="222250" y="162416"/>
                </a:cubicBezTo>
                <a:cubicBezTo>
                  <a:pt x="228600" y="217449"/>
                  <a:pt x="232833" y="325399"/>
                  <a:pt x="234950" y="371966"/>
                </a:cubicBezTo>
                <a:cubicBezTo>
                  <a:pt x="237067" y="418533"/>
                  <a:pt x="234950" y="441816"/>
                  <a:pt x="234950" y="441816"/>
                </a:cubicBezTo>
                <a:cubicBezTo>
                  <a:pt x="234950" y="538124"/>
                  <a:pt x="233892" y="769899"/>
                  <a:pt x="234950" y="949816"/>
                </a:cubicBezTo>
                <a:cubicBezTo>
                  <a:pt x="236008" y="1129733"/>
                  <a:pt x="238654" y="1325524"/>
                  <a:pt x="241300" y="1521316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9" name="Tekstboks 8"/>
          <p:cNvSpPr txBox="1"/>
          <p:nvPr/>
        </p:nvSpPr>
        <p:spPr>
          <a:xfrm>
            <a:off x="6516688" y="2992438"/>
            <a:ext cx="2720617" cy="25545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a-DK" sz="2000" dirty="0">
                <a:latin typeface="Arial" charset="0"/>
              </a:rPr>
              <a:t>Aflastning i montagen: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a-DK" sz="2000" dirty="0">
                <a:latin typeface="Arial" charset="0"/>
              </a:rPr>
              <a:t>Formbukning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a-DK" sz="2000" dirty="0">
                <a:latin typeface="Arial" charset="0"/>
              </a:rPr>
              <a:t>Keramisk perle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a-DK" sz="2000" dirty="0">
                <a:latin typeface="Arial" charset="0"/>
              </a:rPr>
              <a:t>Loddespyd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da-DK" sz="2000" dirty="0">
                <a:latin typeface="Arial" charset="0"/>
              </a:rPr>
              <a:t>Loddetårn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da-DK" sz="2000" dirty="0">
              <a:latin typeface="Arial" charset="0"/>
            </a:endParaRPr>
          </a:p>
          <a:p>
            <a:pPr>
              <a:defRPr/>
            </a:pPr>
            <a:r>
              <a:rPr lang="da-DK" sz="2000" dirty="0">
                <a:latin typeface="Arial" charset="0"/>
              </a:rPr>
              <a:t>Krav beskrives i </a:t>
            </a:r>
          </a:p>
          <a:p>
            <a:pPr>
              <a:defRPr/>
            </a:pPr>
            <a:r>
              <a:rPr lang="da-DK" sz="2000" dirty="0" err="1">
                <a:latin typeface="Arial" charset="0"/>
              </a:rPr>
              <a:t>workmansship</a:t>
            </a:r>
            <a:endParaRPr lang="da-DK" sz="2000" dirty="0">
              <a:latin typeface="Arial" charset="0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2262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229600" cy="922337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ea typeface="Geneva"/>
                <a:cs typeface="Verdana" pitchFamily="34" charset="0"/>
              </a:rPr>
              <a:t>6 RINGSFARVEKODE</a:t>
            </a:r>
          </a:p>
        </p:txBody>
      </p:sp>
      <p:pic>
        <p:nvPicPr>
          <p:cNvPr id="30723" name="Picture 6" descr="img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8713787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9363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303213" y="404813"/>
            <a:ext cx="8229600" cy="777875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ea typeface="Geneva"/>
                <a:cs typeface="Verdana" pitchFamily="34" charset="0"/>
              </a:rPr>
              <a:t>TALKODE 3 TAL</a:t>
            </a:r>
          </a:p>
        </p:txBody>
      </p:sp>
      <p:pic>
        <p:nvPicPr>
          <p:cNvPr id="32771" name="Picture 6" descr="img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43088"/>
            <a:ext cx="8280400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35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421481" y="332656"/>
            <a:ext cx="8229600" cy="1143000"/>
          </a:xfrm>
        </p:spPr>
        <p:txBody>
          <a:bodyPr/>
          <a:lstStyle/>
          <a:p>
            <a:pPr eaLnBrk="1" hangingPunct="1"/>
            <a:r>
              <a:rPr lang="da-DK" sz="2400" smtClean="0">
                <a:solidFill>
                  <a:schemeClr val="tx1"/>
                </a:solidFill>
                <a:latin typeface="Arial Black" pitchFamily="34" charset="0"/>
                <a:ea typeface="Geneva"/>
                <a:cs typeface="Verdana" pitchFamily="34" charset="0"/>
              </a:rPr>
              <a:t>TALKODE 4 TAL</a:t>
            </a:r>
          </a:p>
        </p:txBody>
      </p:sp>
      <p:pic>
        <p:nvPicPr>
          <p:cNvPr id="33795" name="Picture 6" descr="img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28813"/>
            <a:ext cx="8424863" cy="344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>
                <a:solidFill>
                  <a:prstClr val="black"/>
                </a:solidFill>
              </a:rPr>
              <a:t>lahl@mercantec.dk</a:t>
            </a:r>
            <a:endParaRPr lang="da-DK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406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507412" cy="850900"/>
          </a:xfrm>
        </p:spPr>
        <p:txBody>
          <a:bodyPr/>
          <a:lstStyle/>
          <a:p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Vigtige </a:t>
            </a:r>
            <a:r>
              <a:rPr lang="da-DK" altLang="da-DK" sz="2400" dirty="0" smtClean="0">
                <a:solidFill>
                  <a:schemeClr val="tx1"/>
                </a:solidFill>
                <a:latin typeface="Arial Black" pitchFamily="34" charset="0"/>
              </a:rPr>
              <a:t>data for en kondensator</a:t>
            </a:r>
            <a:endParaRPr lang="da-DK" altLang="da-DK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graphicFrame>
        <p:nvGraphicFramePr>
          <p:cNvPr id="11355" name="Group 9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92063"/>
              </p:ext>
            </p:extLst>
          </p:nvPr>
        </p:nvGraphicFramePr>
        <p:xfrm>
          <a:off x="179388" y="1274763"/>
          <a:ext cx="8496301" cy="2874963"/>
        </p:xfrm>
        <a:graphic>
          <a:graphicData uri="http://schemas.openxmlformats.org/drawingml/2006/table">
            <a:tbl>
              <a:tblPr/>
              <a:tblGrid>
                <a:gridCol w="2316843"/>
                <a:gridCol w="2060425"/>
                <a:gridCol w="2058607"/>
                <a:gridCol w="2060426"/>
              </a:tblGrid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Benævnelse</a:t>
                      </a:r>
                    </a:p>
                  </a:txBody>
                  <a:tcPr marL="0" marR="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Formeltegn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Måleenhed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Forkortelse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Farad</a:t>
                      </a:r>
                    </a:p>
                  </a:txBody>
                  <a:tcPr marL="0" marR="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Farad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Spænding</a:t>
                      </a:r>
                    </a:p>
                  </a:txBody>
                  <a:tcPr marL="0" marR="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U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Volt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Tolerance</a:t>
                      </a:r>
                    </a:p>
                  </a:txBody>
                  <a:tcPr marL="0" marR="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Procent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Tolerance</a:t>
                      </a:r>
                    </a:p>
                  </a:txBody>
                  <a:tcPr marL="0" marR="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Værdi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  <a:sym typeface="Symbol" pitchFamily="18" charset="2"/>
                        </a:rPr>
                        <a:t></a:t>
                      </a: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F, nF el. pF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39" name="Text Box 56"/>
          <p:cNvSpPr txBox="1">
            <a:spLocks noChangeArrowheads="1"/>
          </p:cNvSpPr>
          <p:nvPr/>
        </p:nvSpPr>
        <p:spPr bwMode="auto">
          <a:xfrm>
            <a:off x="367543" y="4310063"/>
            <a:ext cx="34067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>
                <a:latin typeface="Arial" charset="0"/>
              </a:rPr>
              <a:t>Jævnspændingsegenskaber</a:t>
            </a:r>
          </a:p>
        </p:txBody>
      </p:sp>
      <p:sp>
        <p:nvSpPr>
          <p:cNvPr id="21540" name="Text Box 57"/>
          <p:cNvSpPr txBox="1">
            <a:spLocks noChangeArrowheads="1"/>
          </p:cNvSpPr>
          <p:nvPr/>
        </p:nvSpPr>
        <p:spPr bwMode="auto">
          <a:xfrm>
            <a:off x="408062" y="4886325"/>
            <a:ext cx="353680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>
                <a:latin typeface="Arial" charset="0"/>
              </a:rPr>
              <a:t>Vekselspændingsegenskaber</a:t>
            </a:r>
          </a:p>
        </p:txBody>
      </p:sp>
      <p:grpSp>
        <p:nvGrpSpPr>
          <p:cNvPr id="21541" name="Group 60"/>
          <p:cNvGrpSpPr>
            <a:grpSpLocks/>
          </p:cNvGrpSpPr>
          <p:nvPr/>
        </p:nvGrpSpPr>
        <p:grpSpPr bwMode="auto">
          <a:xfrm>
            <a:off x="7333431" y="4422775"/>
            <a:ext cx="865188" cy="144463"/>
            <a:chOff x="3288" y="2795"/>
            <a:chExt cx="545" cy="91"/>
          </a:xfrm>
        </p:grpSpPr>
        <p:sp>
          <p:nvSpPr>
            <p:cNvPr id="21551" name="Oval 58"/>
            <p:cNvSpPr>
              <a:spLocks noChangeArrowheads="1"/>
            </p:cNvSpPr>
            <p:nvPr/>
          </p:nvSpPr>
          <p:spPr bwMode="auto">
            <a:xfrm>
              <a:off x="3288" y="2795"/>
              <a:ext cx="272" cy="9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da-DK" altLang="da-DK"/>
            </a:p>
          </p:txBody>
        </p:sp>
        <p:sp>
          <p:nvSpPr>
            <p:cNvPr id="21552" name="Oval 59"/>
            <p:cNvSpPr>
              <a:spLocks noChangeArrowheads="1"/>
            </p:cNvSpPr>
            <p:nvPr/>
          </p:nvSpPr>
          <p:spPr bwMode="auto">
            <a:xfrm>
              <a:off x="3561" y="2795"/>
              <a:ext cx="272" cy="9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da-DK" altLang="da-DK"/>
            </a:p>
          </p:txBody>
        </p:sp>
      </p:grpSp>
      <p:sp>
        <p:nvSpPr>
          <p:cNvPr id="21542" name="Text Box 61"/>
          <p:cNvSpPr txBox="1">
            <a:spLocks noChangeArrowheads="1"/>
          </p:cNvSpPr>
          <p:nvPr/>
        </p:nvSpPr>
        <p:spPr bwMode="auto">
          <a:xfrm>
            <a:off x="8297044" y="4270375"/>
            <a:ext cx="3794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>
                <a:latin typeface="Arial" charset="0"/>
                <a:sym typeface="Symbol" pitchFamily="18" charset="2"/>
              </a:rPr>
              <a:t></a:t>
            </a:r>
          </a:p>
        </p:txBody>
      </p:sp>
      <p:sp>
        <p:nvSpPr>
          <p:cNvPr id="21543" name="Line 62"/>
          <p:cNvSpPr>
            <a:spLocks noChangeShapeType="1"/>
          </p:cNvSpPr>
          <p:nvPr/>
        </p:nvSpPr>
        <p:spPr bwMode="auto">
          <a:xfrm flipH="1">
            <a:off x="166688" y="4797425"/>
            <a:ext cx="850976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da-DK"/>
          </a:p>
        </p:txBody>
      </p:sp>
      <p:sp>
        <p:nvSpPr>
          <p:cNvPr id="21544" name="Text Box 63"/>
          <p:cNvSpPr txBox="1">
            <a:spLocks noChangeArrowheads="1"/>
          </p:cNvSpPr>
          <p:nvPr/>
        </p:nvSpPr>
        <p:spPr bwMode="auto">
          <a:xfrm>
            <a:off x="4559300" y="4843463"/>
            <a:ext cx="3397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 err="1">
                <a:latin typeface="Arial" charset="0"/>
              </a:rPr>
              <a:t>Kapacitiv</a:t>
            </a:r>
            <a:r>
              <a:rPr lang="da-DK" altLang="da-DK" sz="2000" dirty="0">
                <a:latin typeface="Arial" charset="0"/>
              </a:rPr>
              <a:t> </a:t>
            </a:r>
            <a:r>
              <a:rPr lang="da-DK" altLang="da-DK" sz="2000" dirty="0" err="1">
                <a:latin typeface="Arial" charset="0"/>
              </a:rPr>
              <a:t>reaktans</a:t>
            </a:r>
            <a:r>
              <a:rPr lang="da-DK" altLang="da-DK" sz="2000" dirty="0">
                <a:latin typeface="Arial" charset="0"/>
              </a:rPr>
              <a:t> = </a:t>
            </a:r>
            <a:r>
              <a:rPr lang="da-DK" altLang="da-DK" sz="2000" dirty="0" err="1">
                <a:latin typeface="Arial" charset="0"/>
              </a:rPr>
              <a:t>X</a:t>
            </a:r>
            <a:r>
              <a:rPr lang="da-DK" altLang="da-DK" sz="2000" dirty="0" err="1" smtClean="0">
                <a:latin typeface="Arial" charset="0"/>
              </a:rPr>
              <a:t>c</a:t>
            </a:r>
            <a:endParaRPr lang="da-DK" altLang="da-DK" sz="2000" dirty="0">
              <a:latin typeface="Arial" charset="0"/>
            </a:endParaRPr>
          </a:p>
        </p:txBody>
      </p:sp>
      <p:grpSp>
        <p:nvGrpSpPr>
          <p:cNvPr id="21545" name="Gruppe 1"/>
          <p:cNvGrpSpPr>
            <a:grpSpLocks/>
          </p:cNvGrpSpPr>
          <p:nvPr/>
        </p:nvGrpSpPr>
        <p:grpSpPr bwMode="auto">
          <a:xfrm>
            <a:off x="5023137" y="5380280"/>
            <a:ext cx="2873662" cy="746845"/>
            <a:chOff x="5023138" y="5381102"/>
            <a:chExt cx="2873865" cy="745337"/>
          </a:xfrm>
        </p:grpSpPr>
        <p:sp>
          <p:nvSpPr>
            <p:cNvPr id="21546" name="Text Box 64"/>
            <p:cNvSpPr txBox="1">
              <a:spLocks noChangeArrowheads="1"/>
            </p:cNvSpPr>
            <p:nvPr/>
          </p:nvSpPr>
          <p:spPr bwMode="auto">
            <a:xfrm>
              <a:off x="5023138" y="5530287"/>
              <a:ext cx="723326" cy="399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da-DK" altLang="da-DK" sz="2000" dirty="0" err="1">
                  <a:latin typeface="Arial" charset="0"/>
                </a:rPr>
                <a:t>X</a:t>
              </a:r>
              <a:r>
                <a:rPr lang="da-DK" altLang="da-DK" sz="2000" dirty="0" err="1" smtClean="0">
                  <a:latin typeface="Arial" charset="0"/>
                </a:rPr>
                <a:t>c</a:t>
              </a:r>
              <a:r>
                <a:rPr lang="da-DK" altLang="da-DK" sz="2000" dirty="0" smtClean="0">
                  <a:latin typeface="Arial" charset="0"/>
                </a:rPr>
                <a:t> </a:t>
              </a:r>
              <a:r>
                <a:rPr lang="da-DK" altLang="da-DK" sz="1600" dirty="0">
                  <a:solidFill>
                    <a:schemeClr val="accent2"/>
                  </a:solidFill>
                </a:rPr>
                <a:t>=</a:t>
              </a:r>
            </a:p>
          </p:txBody>
        </p:sp>
        <p:sp>
          <p:nvSpPr>
            <p:cNvPr id="21547" name="Text Box 66"/>
            <p:cNvSpPr txBox="1">
              <a:spLocks noChangeArrowheads="1"/>
            </p:cNvSpPr>
            <p:nvPr/>
          </p:nvSpPr>
          <p:spPr bwMode="auto">
            <a:xfrm>
              <a:off x="5688090" y="5727137"/>
              <a:ext cx="1545725" cy="399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da-DK" altLang="da-DK" sz="2000" dirty="0">
                  <a:latin typeface="Arial" charset="0"/>
                </a:rPr>
                <a:t>2</a:t>
              </a:r>
              <a:r>
                <a:rPr lang="da-DK" altLang="da-DK" sz="2000" dirty="0">
                  <a:latin typeface="Arial" charset="0"/>
                  <a:sym typeface="Symbol" pitchFamily="18" charset="2"/>
                </a:rPr>
                <a:t>  x  f  x  C</a:t>
              </a:r>
            </a:p>
          </p:txBody>
        </p:sp>
        <p:sp>
          <p:nvSpPr>
            <p:cNvPr id="21548" name="Text Box 67"/>
            <p:cNvSpPr txBox="1">
              <a:spLocks noChangeArrowheads="1"/>
            </p:cNvSpPr>
            <p:nvPr/>
          </p:nvSpPr>
          <p:spPr bwMode="auto">
            <a:xfrm>
              <a:off x="6332992" y="5381102"/>
              <a:ext cx="327357" cy="399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da-DK" altLang="da-DK" sz="2000" dirty="0">
                  <a:latin typeface="Arial" charset="0"/>
                </a:rPr>
                <a:t>1</a:t>
              </a:r>
              <a:endParaRPr lang="da-DK" altLang="da-DK" sz="2000" dirty="0">
                <a:latin typeface="Arial" charset="0"/>
                <a:sym typeface="Symbol" pitchFamily="18" charset="2"/>
              </a:endParaRPr>
            </a:p>
          </p:txBody>
        </p:sp>
        <p:sp>
          <p:nvSpPr>
            <p:cNvPr id="21549" name="Line 68"/>
            <p:cNvSpPr>
              <a:spLocks noChangeShapeType="1"/>
            </p:cNvSpPr>
            <p:nvPr/>
          </p:nvSpPr>
          <p:spPr bwMode="auto">
            <a:xfrm>
              <a:off x="5766539" y="5728326"/>
              <a:ext cx="13568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da-DK"/>
            </a:p>
          </p:txBody>
        </p:sp>
        <p:sp>
          <p:nvSpPr>
            <p:cNvPr id="21550" name="Text Box 69"/>
            <p:cNvSpPr txBox="1">
              <a:spLocks noChangeArrowheads="1"/>
            </p:cNvSpPr>
            <p:nvPr/>
          </p:nvSpPr>
          <p:spPr bwMode="auto">
            <a:xfrm>
              <a:off x="7224976" y="5566020"/>
              <a:ext cx="672027" cy="399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da-DK" altLang="da-DK" sz="2000" dirty="0">
                  <a:latin typeface="Arial" charset="0"/>
                  <a:sym typeface="Symbol" pitchFamily="18" charset="2"/>
                </a:rPr>
                <a:t>=  </a:t>
              </a:r>
            </a:p>
          </p:txBody>
        </p:sp>
      </p:grp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lahl@mercantec.dk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1670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31" name="Group 75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21960200"/>
              </p:ext>
            </p:extLst>
          </p:nvPr>
        </p:nvGraphicFramePr>
        <p:xfrm>
          <a:off x="250825" y="1557338"/>
          <a:ext cx="8642350" cy="3890184"/>
        </p:xfrm>
        <a:graphic>
          <a:graphicData uri="http://schemas.openxmlformats.org/drawingml/2006/table">
            <a:tbl>
              <a:tblPr/>
              <a:tblGrid>
                <a:gridCol w="4038203"/>
                <a:gridCol w="1557752"/>
                <a:gridCol w="1557752"/>
                <a:gridCol w="1488643"/>
              </a:tblGrid>
              <a:tr h="6173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Typiske værdi områder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Symbol" pitchFamily="18" charset="2"/>
                          <a:ea typeface="+mn-ea"/>
                          <a:cs typeface="+mn-cs"/>
                        </a:rPr>
                        <a:t>m</a:t>
                      </a: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mikrofarad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nF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nanofarad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picofarad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Polariseret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Elektrolyt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Tantal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Solid al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Upolariseret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KE  keramisk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MKT polyester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7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KS polystyrol</a:t>
                      </a:r>
                    </a:p>
                  </a:txBody>
                  <a:tcPr marL="90013" marR="90013" marT="46788" marB="467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13" marR="90013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333374"/>
            <a:ext cx="8102600" cy="1079401"/>
          </a:xfrm>
        </p:spPr>
        <p:txBody>
          <a:bodyPr/>
          <a:lstStyle/>
          <a:p>
            <a:r>
              <a:rPr lang="da-DK" altLang="da-DK" sz="2400" dirty="0" smtClean="0">
                <a:solidFill>
                  <a:schemeClr val="tx1"/>
                </a:solidFill>
                <a:latin typeface="Arial Black" pitchFamily="34" charset="0"/>
              </a:rPr>
              <a:t>Kondensatorens</a:t>
            </a:r>
            <a:br>
              <a:rPr lang="da-DK" altLang="da-DK" sz="24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da-DK" altLang="da-DK" sz="2400" dirty="0" smtClean="0">
                <a:solidFill>
                  <a:schemeClr val="tx1"/>
                </a:solidFill>
                <a:latin typeface="Arial Black" pitchFamily="34" charset="0"/>
              </a:rPr>
              <a:t>hoved- </a:t>
            </a:r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og undergrupper</a:t>
            </a:r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8534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94" name="Group 5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575338928"/>
              </p:ext>
            </p:extLst>
          </p:nvPr>
        </p:nvGraphicFramePr>
        <p:xfrm>
          <a:off x="179388" y="1412875"/>
          <a:ext cx="8569325" cy="3678704"/>
        </p:xfrm>
        <a:graphic>
          <a:graphicData uri="http://schemas.openxmlformats.org/drawingml/2006/table">
            <a:tbl>
              <a:tblPr/>
              <a:tblGrid>
                <a:gridCol w="4004031"/>
                <a:gridCol w="1544386"/>
                <a:gridCol w="1544386"/>
                <a:gridCol w="1476522"/>
              </a:tblGrid>
              <a:tr h="69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Kodning </a:t>
                      </a:r>
                      <a:r>
                        <a:rPr lang="da-DK" sz="2000" kern="1200" dirty="0" err="1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Upolariseret</a:t>
                      </a: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uF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mikrofarad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nF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nanofarad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picofarad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Værdi påtrykt uden bogstav</a:t>
                      </a: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Værdi påtrykt med bogstav</a:t>
                      </a: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4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Værdi med komma i tallet</a:t>
                      </a: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Farvekode</a:t>
                      </a: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Talkode</a:t>
                      </a:r>
                    </a:p>
                  </a:txBody>
                  <a:tcPr marL="90003" marR="90003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da-DK" sz="2000" kern="1200" dirty="0" smtClean="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a-DK" sz="20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90003" marR="90003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9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304800"/>
            <a:ext cx="8174037" cy="533400"/>
          </a:xfrm>
        </p:spPr>
        <p:txBody>
          <a:bodyPr/>
          <a:lstStyle/>
          <a:p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Læsning af </a:t>
            </a:r>
            <a:r>
              <a:rPr lang="da-DK" altLang="da-DK" sz="2400" dirty="0" smtClean="0">
                <a:solidFill>
                  <a:schemeClr val="tx1"/>
                </a:solidFill>
                <a:latin typeface="Arial Black" pitchFamily="34" charset="0"/>
              </a:rPr>
              <a:t>kondensatorkoder</a:t>
            </a:r>
            <a:endParaRPr lang="da-DK" altLang="da-DK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5820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01613"/>
            <a:ext cx="8204200" cy="995362"/>
          </a:xfrm>
        </p:spPr>
        <p:txBody>
          <a:bodyPr/>
          <a:lstStyle/>
          <a:p>
            <a:r>
              <a:rPr lang="da-DK" altLang="da-DK" sz="2400" dirty="0" err="1">
                <a:solidFill>
                  <a:schemeClr val="tx1"/>
                </a:solidFill>
                <a:latin typeface="Arial Black" pitchFamily="34" charset="0"/>
              </a:rPr>
              <a:t>Elektrolytkodensator</a:t>
            </a:r>
            <a:endParaRPr lang="da-DK" altLang="da-DK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5603" name="Line 16"/>
          <p:cNvSpPr>
            <a:spLocks noChangeShapeType="1"/>
          </p:cNvSpPr>
          <p:nvPr/>
        </p:nvSpPr>
        <p:spPr bwMode="auto">
          <a:xfrm flipH="1" flipV="1">
            <a:off x="3852863" y="3573463"/>
            <a:ext cx="1511300" cy="237648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a-DK"/>
          </a:p>
        </p:txBody>
      </p:sp>
      <p:sp>
        <p:nvSpPr>
          <p:cNvPr id="25604" name="Line 17"/>
          <p:cNvSpPr>
            <a:spLocks noChangeShapeType="1"/>
          </p:cNvSpPr>
          <p:nvPr/>
        </p:nvSpPr>
        <p:spPr bwMode="auto">
          <a:xfrm flipH="1" flipV="1">
            <a:off x="1908175" y="1196975"/>
            <a:ext cx="1728788" cy="2663825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a-DK"/>
          </a:p>
        </p:txBody>
      </p:sp>
      <p:sp>
        <p:nvSpPr>
          <p:cNvPr id="25605" name="Line 18"/>
          <p:cNvSpPr>
            <a:spLocks noChangeShapeType="1"/>
          </p:cNvSpPr>
          <p:nvPr/>
        </p:nvSpPr>
        <p:spPr bwMode="auto">
          <a:xfrm flipH="1">
            <a:off x="3636963" y="3573463"/>
            <a:ext cx="215900" cy="2873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a-DK"/>
          </a:p>
        </p:txBody>
      </p:sp>
      <p:sp>
        <p:nvSpPr>
          <p:cNvPr id="25606" name="Text Box 19"/>
          <p:cNvSpPr txBox="1">
            <a:spLocks noChangeArrowheads="1"/>
          </p:cNvSpPr>
          <p:nvPr/>
        </p:nvSpPr>
        <p:spPr bwMode="auto">
          <a:xfrm>
            <a:off x="630457" y="2781300"/>
            <a:ext cx="7425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 err="1">
                <a:latin typeface="Arial" charset="0"/>
              </a:rPr>
              <a:t>Axial</a:t>
            </a:r>
            <a:endParaRPr lang="da-DK" altLang="da-DK" sz="2000" dirty="0">
              <a:latin typeface="Arial" charset="0"/>
            </a:endParaRPr>
          </a:p>
        </p:txBody>
      </p:sp>
      <p:sp>
        <p:nvSpPr>
          <p:cNvPr id="25607" name="Text Box 20"/>
          <p:cNvSpPr txBox="1">
            <a:spLocks noChangeArrowheads="1"/>
          </p:cNvSpPr>
          <p:nvPr/>
        </p:nvSpPr>
        <p:spPr bwMode="auto">
          <a:xfrm>
            <a:off x="3822884" y="1404938"/>
            <a:ext cx="91403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r>
              <a:rPr lang="da-DK" altLang="da-DK" sz="2000" dirty="0">
                <a:latin typeface="Arial" charset="0"/>
              </a:rPr>
              <a:t>Radial</a:t>
            </a:r>
          </a:p>
        </p:txBody>
      </p:sp>
      <p:sp>
        <p:nvSpPr>
          <p:cNvPr id="2" name="Afrundet rektangel 1"/>
          <p:cNvSpPr/>
          <p:nvPr/>
        </p:nvSpPr>
        <p:spPr>
          <a:xfrm>
            <a:off x="755650" y="4005263"/>
            <a:ext cx="1800225" cy="698500"/>
          </a:xfrm>
          <a:prstGeom prst="roundRect">
            <a:avLst/>
          </a:prstGeom>
          <a:solidFill>
            <a:srgbClr val="00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da-DK" dirty="0" smtClean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25V</a:t>
            </a:r>
          </a:p>
        </p:txBody>
      </p:sp>
      <p:sp>
        <p:nvSpPr>
          <p:cNvPr id="3" name="Kombinationstegning 2"/>
          <p:cNvSpPr/>
          <p:nvPr/>
        </p:nvSpPr>
        <p:spPr>
          <a:xfrm>
            <a:off x="2563813" y="4322763"/>
            <a:ext cx="511175" cy="762000"/>
          </a:xfrm>
          <a:custGeom>
            <a:avLst/>
            <a:gdLst>
              <a:gd name="connsiteX0" fmla="*/ 0 w 512618"/>
              <a:gd name="connsiteY0" fmla="*/ 0 h 762000"/>
              <a:gd name="connsiteX1" fmla="*/ 263236 w 512618"/>
              <a:gd name="connsiteY1" fmla="*/ 13855 h 762000"/>
              <a:gd name="connsiteX2" fmla="*/ 457200 w 512618"/>
              <a:gd name="connsiteY2" fmla="*/ 152400 h 762000"/>
              <a:gd name="connsiteX3" fmla="*/ 512618 w 512618"/>
              <a:gd name="connsiteY3" fmla="*/ 762000 h 762000"/>
              <a:gd name="connsiteX4" fmla="*/ 512618 w 512618"/>
              <a:gd name="connsiteY4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18" h="762000">
                <a:moveTo>
                  <a:pt x="0" y="0"/>
                </a:moveTo>
                <a:lnTo>
                  <a:pt x="263236" y="13855"/>
                </a:lnTo>
                <a:cubicBezTo>
                  <a:pt x="339436" y="39255"/>
                  <a:pt x="415636" y="27709"/>
                  <a:pt x="457200" y="152400"/>
                </a:cubicBezTo>
                <a:cubicBezTo>
                  <a:pt x="498764" y="277091"/>
                  <a:pt x="512618" y="762000"/>
                  <a:pt x="512618" y="762000"/>
                </a:cubicBezTo>
                <a:lnTo>
                  <a:pt x="512618" y="762000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4" name="Kombinationstegning 3"/>
          <p:cNvSpPr/>
          <p:nvPr/>
        </p:nvSpPr>
        <p:spPr>
          <a:xfrm>
            <a:off x="415925" y="4314825"/>
            <a:ext cx="346075" cy="576263"/>
          </a:xfrm>
          <a:custGeom>
            <a:avLst/>
            <a:gdLst>
              <a:gd name="connsiteX0" fmla="*/ 346364 w 346364"/>
              <a:gd name="connsiteY0" fmla="*/ 7998 h 576035"/>
              <a:gd name="connsiteX1" fmla="*/ 138546 w 346364"/>
              <a:gd name="connsiteY1" fmla="*/ 7998 h 576035"/>
              <a:gd name="connsiteX2" fmla="*/ 55419 w 346364"/>
              <a:gd name="connsiteY2" fmla="*/ 91125 h 576035"/>
              <a:gd name="connsiteX3" fmla="*/ 0 w 346364"/>
              <a:gd name="connsiteY3" fmla="*/ 576035 h 576035"/>
              <a:gd name="connsiteX4" fmla="*/ 0 w 346364"/>
              <a:gd name="connsiteY4" fmla="*/ 576035 h 57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364" h="576035">
                <a:moveTo>
                  <a:pt x="346364" y="7998"/>
                </a:moveTo>
                <a:cubicBezTo>
                  <a:pt x="266700" y="1071"/>
                  <a:pt x="187037" y="-5856"/>
                  <a:pt x="138546" y="7998"/>
                </a:cubicBezTo>
                <a:cubicBezTo>
                  <a:pt x="90055" y="21852"/>
                  <a:pt x="78510" y="-3548"/>
                  <a:pt x="55419" y="91125"/>
                </a:cubicBezTo>
                <a:cubicBezTo>
                  <a:pt x="32328" y="185798"/>
                  <a:pt x="0" y="576035"/>
                  <a:pt x="0" y="576035"/>
                </a:cubicBezTo>
                <a:lnTo>
                  <a:pt x="0" y="576035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5" name="Rektangel 4"/>
          <p:cNvSpPr/>
          <p:nvPr/>
        </p:nvSpPr>
        <p:spPr>
          <a:xfrm>
            <a:off x="2268538" y="4005263"/>
            <a:ext cx="71437" cy="6985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6" name="Ellipse 5"/>
          <p:cNvSpPr/>
          <p:nvPr/>
        </p:nvSpPr>
        <p:spPr>
          <a:xfrm rot="19890034">
            <a:off x="3951288" y="2454275"/>
            <a:ext cx="971550" cy="288925"/>
          </a:xfrm>
          <a:prstGeom prst="ellipse">
            <a:avLst/>
          </a:prstGeom>
          <a:solidFill>
            <a:srgbClr val="00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7" name="Rektangel 6"/>
          <p:cNvSpPr/>
          <p:nvPr/>
        </p:nvSpPr>
        <p:spPr>
          <a:xfrm rot="19890034">
            <a:off x="4294188" y="2511425"/>
            <a:ext cx="971550" cy="1439863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1" name="Ellipse 20"/>
          <p:cNvSpPr/>
          <p:nvPr/>
        </p:nvSpPr>
        <p:spPr>
          <a:xfrm rot="19890034">
            <a:off x="4637088" y="3719513"/>
            <a:ext cx="971550" cy="28733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9" name="Nedadgående pil 8"/>
          <p:cNvSpPr/>
          <p:nvPr/>
        </p:nvSpPr>
        <p:spPr>
          <a:xfrm rot="19890034">
            <a:off x="4700588" y="2427288"/>
            <a:ext cx="215900" cy="431800"/>
          </a:xfrm>
          <a:prstGeom prst="down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sp>
        <p:nvSpPr>
          <p:cNvPr id="24" name="Nedadgående pil 23"/>
          <p:cNvSpPr/>
          <p:nvPr/>
        </p:nvSpPr>
        <p:spPr>
          <a:xfrm rot="19890034">
            <a:off x="5033963" y="3041650"/>
            <a:ext cx="215900" cy="431800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cxnSp>
        <p:nvCxnSpPr>
          <p:cNvPr id="11" name="Lige forbindelse 10"/>
          <p:cNvCxnSpPr>
            <a:stCxn id="21" idx="1"/>
          </p:cNvCxnSpPr>
          <p:nvPr/>
        </p:nvCxnSpPr>
        <p:spPr>
          <a:xfrm rot="19890034">
            <a:off x="5189538" y="3821113"/>
            <a:ext cx="42862" cy="17605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ge forbindelse 26"/>
          <p:cNvCxnSpPr/>
          <p:nvPr/>
        </p:nvCxnSpPr>
        <p:spPr>
          <a:xfrm rot="19890034">
            <a:off x="5686425" y="3660775"/>
            <a:ext cx="20638" cy="1203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19" name="Tekstboks 14"/>
          <p:cNvSpPr txBox="1">
            <a:spLocks noChangeArrowheads="1"/>
          </p:cNvSpPr>
          <p:nvPr/>
        </p:nvSpPr>
        <p:spPr bwMode="auto">
          <a:xfrm rot="3690034">
            <a:off x="4214729" y="2857392"/>
            <a:ext cx="8050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da-DK" altLang="da-DK" dirty="0" smtClean="0">
                <a:solidFill>
                  <a:schemeClr val="bg1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100m</a:t>
            </a:r>
            <a:r>
              <a:rPr lang="da-DK" altLang="da-DK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da-DK" altLang="da-D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da-DK" altLang="da-D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25V</a:t>
            </a:r>
          </a:p>
        </p:txBody>
      </p:sp>
      <p:grpSp>
        <p:nvGrpSpPr>
          <p:cNvPr id="25620" name="Gruppe 22"/>
          <p:cNvGrpSpPr>
            <a:grpSpLocks/>
          </p:cNvGrpSpPr>
          <p:nvPr/>
        </p:nvGrpSpPr>
        <p:grpSpPr bwMode="auto">
          <a:xfrm rot="1065162">
            <a:off x="7014991" y="1829760"/>
            <a:ext cx="1222164" cy="3757207"/>
            <a:chOff x="7014397" y="1831809"/>
            <a:chExt cx="1221385" cy="3756780"/>
          </a:xfrm>
        </p:grpSpPr>
        <p:sp>
          <p:nvSpPr>
            <p:cNvPr id="17" name="Afrundet rektangel 16"/>
            <p:cNvSpPr/>
            <p:nvPr/>
          </p:nvSpPr>
          <p:spPr>
            <a:xfrm>
              <a:off x="7019649" y="2058287"/>
              <a:ext cx="936028" cy="2161929"/>
            </a:xfrm>
            <a:prstGeom prst="roundRect">
              <a:avLst/>
            </a:prstGeom>
            <a:solidFill>
              <a:srgbClr val="0066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18" name="Kombinationstegning 17"/>
            <p:cNvSpPr/>
            <p:nvPr/>
          </p:nvSpPr>
          <p:spPr>
            <a:xfrm>
              <a:off x="7485373" y="1831809"/>
              <a:ext cx="750409" cy="3014319"/>
            </a:xfrm>
            <a:custGeom>
              <a:avLst/>
              <a:gdLst>
                <a:gd name="connsiteX0" fmla="*/ 2618 w 750764"/>
                <a:gd name="connsiteY0" fmla="*/ 229098 h 3013862"/>
                <a:gd name="connsiteX1" fmla="*/ 16473 w 750764"/>
                <a:gd name="connsiteY1" fmla="*/ 90553 h 3013862"/>
                <a:gd name="connsiteX2" fmla="*/ 127309 w 750764"/>
                <a:gd name="connsiteY2" fmla="*/ 7426 h 3013862"/>
                <a:gd name="connsiteX3" fmla="*/ 362836 w 750764"/>
                <a:gd name="connsiteY3" fmla="*/ 21280 h 3013862"/>
                <a:gd name="connsiteX4" fmla="*/ 598364 w 750764"/>
                <a:gd name="connsiteY4" fmla="*/ 159826 h 3013862"/>
                <a:gd name="connsiteX5" fmla="*/ 653782 w 750764"/>
                <a:gd name="connsiteY5" fmla="*/ 575462 h 3013862"/>
                <a:gd name="connsiteX6" fmla="*/ 750764 w 750764"/>
                <a:gd name="connsiteY6" fmla="*/ 3013862 h 3013862"/>
                <a:gd name="connsiteX7" fmla="*/ 750764 w 750764"/>
                <a:gd name="connsiteY7" fmla="*/ 3013862 h 301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0764" h="3013862">
                  <a:moveTo>
                    <a:pt x="2618" y="229098"/>
                  </a:moveTo>
                  <a:cubicBezTo>
                    <a:pt x="-846" y="178298"/>
                    <a:pt x="-4309" y="127498"/>
                    <a:pt x="16473" y="90553"/>
                  </a:cubicBezTo>
                  <a:cubicBezTo>
                    <a:pt x="37255" y="53608"/>
                    <a:pt x="69582" y="18971"/>
                    <a:pt x="127309" y="7426"/>
                  </a:cubicBezTo>
                  <a:cubicBezTo>
                    <a:pt x="185036" y="-4119"/>
                    <a:pt x="284327" y="-4120"/>
                    <a:pt x="362836" y="21280"/>
                  </a:cubicBezTo>
                  <a:cubicBezTo>
                    <a:pt x="441345" y="46680"/>
                    <a:pt x="549873" y="67462"/>
                    <a:pt x="598364" y="159826"/>
                  </a:cubicBezTo>
                  <a:cubicBezTo>
                    <a:pt x="646855" y="252190"/>
                    <a:pt x="628382" y="99789"/>
                    <a:pt x="653782" y="575462"/>
                  </a:cubicBezTo>
                  <a:cubicBezTo>
                    <a:pt x="679182" y="1051135"/>
                    <a:pt x="750764" y="3013862"/>
                    <a:pt x="750764" y="3013862"/>
                  </a:cubicBezTo>
                  <a:lnTo>
                    <a:pt x="750764" y="3013862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da-DK"/>
            </a:p>
          </p:txBody>
        </p:sp>
        <p:cxnSp>
          <p:nvCxnSpPr>
            <p:cNvPr id="20" name="Lige forbindelse 19"/>
            <p:cNvCxnSpPr>
              <a:stCxn id="17" idx="2"/>
            </p:cNvCxnSpPr>
            <p:nvPr/>
          </p:nvCxnSpPr>
          <p:spPr>
            <a:xfrm>
              <a:off x="7484835" y="4221906"/>
              <a:ext cx="4760" cy="13666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ktangel 21"/>
            <p:cNvSpPr/>
            <p:nvPr/>
          </p:nvSpPr>
          <p:spPr>
            <a:xfrm>
              <a:off x="7014397" y="2234972"/>
              <a:ext cx="936028" cy="1619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a-DK"/>
            </a:p>
          </p:txBody>
        </p:sp>
        <p:sp>
          <p:nvSpPr>
            <p:cNvPr id="25625" name="Tekstboks 36"/>
            <p:cNvSpPr txBox="1">
              <a:spLocks noChangeArrowheads="1"/>
            </p:cNvSpPr>
            <p:nvPr/>
          </p:nvSpPr>
          <p:spPr bwMode="auto">
            <a:xfrm rot="5400000">
              <a:off x="7053750" y="2962858"/>
              <a:ext cx="804937" cy="64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/>
              <a:r>
                <a:rPr lang="da-DK" altLang="da-DK" dirty="0" smtClean="0">
                  <a:solidFill>
                    <a:schemeClr val="bg1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100m</a:t>
              </a:r>
              <a:r>
                <a:rPr lang="da-DK" altLang="da-DK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da-DK" altLang="da-D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/>
              <a:r>
                <a:rPr lang="da-DK" altLang="da-DK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25V</a:t>
              </a:r>
            </a:p>
          </p:txBody>
        </p:sp>
      </p:grp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  <p:sp>
        <p:nvSpPr>
          <p:cNvPr id="10" name="Tekstboks 9"/>
          <p:cNvSpPr txBox="1"/>
          <p:nvPr/>
        </p:nvSpPr>
        <p:spPr>
          <a:xfrm>
            <a:off x="5992549" y="4418290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-</a:t>
            </a:r>
            <a:endParaRPr lang="da-DK" dirty="0"/>
          </a:p>
        </p:txBody>
      </p:sp>
      <p:sp>
        <p:nvSpPr>
          <p:cNvPr id="28" name="Tekstboks 27"/>
          <p:cNvSpPr txBox="1"/>
          <p:nvPr/>
        </p:nvSpPr>
        <p:spPr>
          <a:xfrm>
            <a:off x="7897462" y="461990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-</a:t>
            </a:r>
            <a:endParaRPr lang="da-DK" dirty="0"/>
          </a:p>
        </p:txBody>
      </p:sp>
      <p:sp>
        <p:nvSpPr>
          <p:cNvPr id="29" name="Tekstboks 28"/>
          <p:cNvSpPr txBox="1"/>
          <p:nvPr/>
        </p:nvSpPr>
        <p:spPr>
          <a:xfrm>
            <a:off x="3073649" y="474889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-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0710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04200" cy="995363"/>
          </a:xfrm>
          <a:noFill/>
        </p:spPr>
        <p:txBody>
          <a:bodyPr lIns="0" tIns="0" rIns="0" bIns="0"/>
          <a:lstStyle/>
          <a:p>
            <a:r>
              <a:rPr lang="da-DK" altLang="da-DK" sz="2400" dirty="0">
                <a:solidFill>
                  <a:schemeClr val="tx1"/>
                </a:solidFill>
                <a:latin typeface="Arial Black" pitchFamily="34" charset="0"/>
              </a:rPr>
              <a:t>Diodens mærkning</a:t>
            </a:r>
          </a:p>
        </p:txBody>
      </p:sp>
      <p:pic>
        <p:nvPicPr>
          <p:cNvPr id="19459" name="Picture 16" descr="150px-Zenerdiode_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095" y="245903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8" descr="150px-Kapacitetsdiode_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32" y="372903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ombinationstegning 2"/>
          <p:cNvSpPr/>
          <p:nvPr/>
        </p:nvSpPr>
        <p:spPr>
          <a:xfrm>
            <a:off x="1510332" y="1727200"/>
            <a:ext cx="336550" cy="417513"/>
          </a:xfrm>
          <a:custGeom>
            <a:avLst/>
            <a:gdLst>
              <a:gd name="connsiteX0" fmla="*/ 336177 w 336177"/>
              <a:gd name="connsiteY0" fmla="*/ 201706 h 416859"/>
              <a:gd name="connsiteX1" fmla="*/ 13447 w 336177"/>
              <a:gd name="connsiteY1" fmla="*/ 0 h 416859"/>
              <a:gd name="connsiteX2" fmla="*/ 0 w 336177"/>
              <a:gd name="connsiteY2" fmla="*/ 416859 h 416859"/>
              <a:gd name="connsiteX3" fmla="*/ 336177 w 336177"/>
              <a:gd name="connsiteY3" fmla="*/ 201706 h 41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177" h="416859">
                <a:moveTo>
                  <a:pt x="336177" y="201706"/>
                </a:moveTo>
                <a:lnTo>
                  <a:pt x="13447" y="0"/>
                </a:lnTo>
                <a:lnTo>
                  <a:pt x="0" y="416859"/>
                </a:lnTo>
                <a:lnTo>
                  <a:pt x="336177" y="201706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cxnSp>
        <p:nvCxnSpPr>
          <p:cNvPr id="5" name="Lige forbindelse 4"/>
          <p:cNvCxnSpPr/>
          <p:nvPr/>
        </p:nvCxnSpPr>
        <p:spPr>
          <a:xfrm>
            <a:off x="1149970" y="1930400"/>
            <a:ext cx="11525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Lige forbindelse 7"/>
          <p:cNvCxnSpPr/>
          <p:nvPr/>
        </p:nvCxnSpPr>
        <p:spPr>
          <a:xfrm flipH="1">
            <a:off x="1872282" y="1714500"/>
            <a:ext cx="14288" cy="4159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Tekstboks 9"/>
          <p:cNvSpPr txBox="1">
            <a:spLocks noChangeArrowheads="1"/>
          </p:cNvSpPr>
          <p:nvPr/>
        </p:nvSpPr>
        <p:spPr bwMode="auto">
          <a:xfrm>
            <a:off x="672132" y="2205038"/>
            <a:ext cx="26757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2000" dirty="0"/>
              <a:t>Alm. Diode - ensretter</a:t>
            </a:r>
          </a:p>
        </p:txBody>
      </p:sp>
      <p:sp>
        <p:nvSpPr>
          <p:cNvPr id="19465" name="Tekstboks 15"/>
          <p:cNvSpPr txBox="1">
            <a:spLocks noChangeArrowheads="1"/>
          </p:cNvSpPr>
          <p:nvPr/>
        </p:nvSpPr>
        <p:spPr bwMode="auto">
          <a:xfrm>
            <a:off x="1022970" y="3500438"/>
            <a:ext cx="14830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2000" dirty="0" err="1"/>
              <a:t>Zenerdiode</a:t>
            </a:r>
            <a:endParaRPr lang="da-DK" altLang="da-DK" sz="2000" dirty="0"/>
          </a:p>
        </p:txBody>
      </p:sp>
      <p:sp>
        <p:nvSpPr>
          <p:cNvPr id="19466" name="Tekstboks 16"/>
          <p:cNvSpPr txBox="1">
            <a:spLocks noChangeArrowheads="1"/>
          </p:cNvSpPr>
          <p:nvPr/>
        </p:nvSpPr>
        <p:spPr bwMode="auto">
          <a:xfrm>
            <a:off x="837232" y="4716463"/>
            <a:ext cx="20104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2000" dirty="0"/>
              <a:t>Kapacitetsdiode</a:t>
            </a:r>
          </a:p>
        </p:txBody>
      </p:sp>
      <p:pic>
        <p:nvPicPr>
          <p:cNvPr id="1946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34656">
            <a:off x="4073525" y="1198563"/>
            <a:ext cx="2413000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73413"/>
            <a:ext cx="28543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  <p:sp>
        <p:nvSpPr>
          <p:cNvPr id="4" name="Tekstboks 3"/>
          <p:cNvSpPr txBox="1"/>
          <p:nvPr/>
        </p:nvSpPr>
        <p:spPr>
          <a:xfrm>
            <a:off x="430386" y="1547500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Anode + (A)</a:t>
            </a:r>
            <a:endParaRPr lang="da-DK" dirty="0"/>
          </a:p>
        </p:txBody>
      </p:sp>
      <p:sp>
        <p:nvSpPr>
          <p:cNvPr id="15" name="Tekstboks 14"/>
          <p:cNvSpPr txBox="1"/>
          <p:nvPr/>
        </p:nvSpPr>
        <p:spPr>
          <a:xfrm>
            <a:off x="1961790" y="1529834"/>
            <a:ext cx="1325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Katode – (K)</a:t>
            </a:r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4355976" y="1835706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</a:t>
            </a:r>
            <a:endParaRPr lang="da-DK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kstboks 16"/>
          <p:cNvSpPr txBox="1"/>
          <p:nvPr/>
        </p:nvSpPr>
        <p:spPr>
          <a:xfrm>
            <a:off x="5868144" y="183570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K</a:t>
            </a:r>
            <a:endParaRPr lang="da-DK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499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409" y="1628775"/>
            <a:ext cx="4279900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334" y="1090613"/>
            <a:ext cx="1944688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4" name="Tekstboks 2"/>
          <p:cNvSpPr txBox="1">
            <a:spLocks noChangeArrowheads="1"/>
          </p:cNvSpPr>
          <p:nvPr/>
        </p:nvSpPr>
        <p:spPr bwMode="auto">
          <a:xfrm>
            <a:off x="468313" y="404813"/>
            <a:ext cx="8135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a-DK" altLang="da-DK" sz="2400" dirty="0">
                <a:latin typeface="Arial Black" pitchFamily="34" charset="0"/>
                <a:ea typeface="Geneva" charset="-128"/>
                <a:cs typeface="Verdana"/>
              </a:rPr>
              <a:t>Lysdiode (LED)</a:t>
            </a:r>
          </a:p>
        </p:txBody>
      </p:sp>
      <p:sp>
        <p:nvSpPr>
          <p:cNvPr id="20489" name="Tekstboks 52"/>
          <p:cNvSpPr txBox="1">
            <a:spLocks noChangeArrowheads="1"/>
          </p:cNvSpPr>
          <p:nvPr/>
        </p:nvSpPr>
        <p:spPr bwMode="auto">
          <a:xfrm>
            <a:off x="3988122" y="2241550"/>
            <a:ext cx="19672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2000" dirty="0"/>
              <a:t>Diagramsymbol</a:t>
            </a:r>
          </a:p>
        </p:txBody>
      </p:sp>
      <p:sp>
        <p:nvSpPr>
          <p:cNvPr id="20490" name="Tekstboks 53"/>
          <p:cNvSpPr txBox="1">
            <a:spLocks noChangeArrowheads="1"/>
          </p:cNvSpPr>
          <p:nvPr/>
        </p:nvSpPr>
        <p:spPr bwMode="auto">
          <a:xfrm>
            <a:off x="7721922" y="3721100"/>
            <a:ext cx="120270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2000" dirty="0"/>
              <a:t>Lysdiode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775"/>
            <a:ext cx="3442021" cy="340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48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04200" cy="995363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  <a:latin typeface="Arial Black" pitchFamily="34" charset="0"/>
              </a:rPr>
              <a:t>NPN transistor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lahl@mercantec.dk</a:t>
            </a:r>
            <a:endParaRPr lang="da-D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72224">
            <a:off x="4177714" y="2878094"/>
            <a:ext cx="4612392" cy="146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Stregbilledforklaring 2 53"/>
          <p:cNvSpPr/>
          <p:nvPr/>
        </p:nvSpPr>
        <p:spPr>
          <a:xfrm>
            <a:off x="4932040" y="2841043"/>
            <a:ext cx="720080" cy="495617"/>
          </a:xfrm>
          <a:prstGeom prst="borderCallout2">
            <a:avLst>
              <a:gd name="adj1" fmla="val 103677"/>
              <a:gd name="adj2" fmla="val 52137"/>
              <a:gd name="adj3" fmla="val 171033"/>
              <a:gd name="adj4" fmla="val 55896"/>
              <a:gd name="adj5" fmla="val 238427"/>
              <a:gd name="adj6" fmla="val 146835"/>
            </a:avLst>
          </a:prstGeom>
          <a:ln>
            <a:tailEnd type="stealth" w="lg" len="lg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a-D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kstboks 54"/>
          <p:cNvSpPr txBox="1"/>
          <p:nvPr/>
        </p:nvSpPr>
        <p:spPr>
          <a:xfrm>
            <a:off x="1006754" y="4005064"/>
            <a:ext cx="16305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>
                <a:latin typeface="Arial" charset="0"/>
              </a:rPr>
              <a:t>1 = </a:t>
            </a:r>
            <a:r>
              <a:rPr lang="da-DK" sz="2000" dirty="0" err="1">
                <a:latin typeface="Arial" charset="0"/>
              </a:rPr>
              <a:t>Collector</a:t>
            </a:r>
            <a:endParaRPr lang="da-DK" sz="2000" dirty="0">
              <a:latin typeface="Arial" charset="0"/>
            </a:endParaRPr>
          </a:p>
          <a:p>
            <a:r>
              <a:rPr lang="da-DK" sz="2000" dirty="0">
                <a:latin typeface="Arial" charset="0"/>
              </a:rPr>
              <a:t>2 = Basis</a:t>
            </a:r>
          </a:p>
          <a:p>
            <a:r>
              <a:rPr lang="da-DK" sz="2000" dirty="0">
                <a:latin typeface="Arial" charset="0"/>
              </a:rPr>
              <a:t>3 = Emitter</a:t>
            </a:r>
          </a:p>
        </p:txBody>
      </p:sp>
      <p:grpSp>
        <p:nvGrpSpPr>
          <p:cNvPr id="56" name="Gruppe 55"/>
          <p:cNvGrpSpPr/>
          <p:nvPr/>
        </p:nvGrpSpPr>
        <p:grpSpPr>
          <a:xfrm>
            <a:off x="1065958" y="1850933"/>
            <a:ext cx="1165782" cy="1746194"/>
            <a:chOff x="1475656" y="1967946"/>
            <a:chExt cx="1165782" cy="1746194"/>
          </a:xfrm>
        </p:grpSpPr>
        <p:grpSp>
          <p:nvGrpSpPr>
            <p:cNvPr id="53" name="Gruppe 52"/>
            <p:cNvGrpSpPr/>
            <p:nvPr/>
          </p:nvGrpSpPr>
          <p:grpSpPr>
            <a:xfrm>
              <a:off x="1475656" y="1967946"/>
              <a:ext cx="1152128" cy="1746194"/>
              <a:chOff x="1187624" y="2186862"/>
              <a:chExt cx="1152128" cy="1746194"/>
            </a:xfrm>
          </p:grpSpPr>
          <p:cxnSp>
            <p:nvCxnSpPr>
              <p:cNvPr id="39" name="Lige pilforbindelse 38"/>
              <p:cNvCxnSpPr/>
              <p:nvPr/>
            </p:nvCxnSpPr>
            <p:spPr>
              <a:xfrm>
                <a:off x="1835696" y="3140968"/>
                <a:ext cx="216024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Lige forbindelse 40"/>
              <p:cNvCxnSpPr/>
              <p:nvPr/>
            </p:nvCxnSpPr>
            <p:spPr>
              <a:xfrm>
                <a:off x="1835696" y="2781490"/>
                <a:ext cx="0" cy="54006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Lige forbindelse 42"/>
              <p:cNvCxnSpPr/>
              <p:nvPr/>
            </p:nvCxnSpPr>
            <p:spPr>
              <a:xfrm flipV="1">
                <a:off x="1835696" y="2762926"/>
                <a:ext cx="216024" cy="1800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Lige forbindelse 44"/>
              <p:cNvCxnSpPr/>
              <p:nvPr/>
            </p:nvCxnSpPr>
            <p:spPr>
              <a:xfrm flipV="1">
                <a:off x="2051720" y="2186862"/>
                <a:ext cx="0" cy="5760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Lige forbindelse 47"/>
              <p:cNvCxnSpPr/>
              <p:nvPr/>
            </p:nvCxnSpPr>
            <p:spPr>
              <a:xfrm flipH="1">
                <a:off x="1187624" y="3032956"/>
                <a:ext cx="64807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Lige forbindelse 50"/>
              <p:cNvCxnSpPr/>
              <p:nvPr/>
            </p:nvCxnSpPr>
            <p:spPr>
              <a:xfrm flipV="1">
                <a:off x="2051720" y="3356992"/>
                <a:ext cx="0" cy="57606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Ellipse 49"/>
              <p:cNvSpPr/>
              <p:nvPr/>
            </p:nvSpPr>
            <p:spPr>
              <a:xfrm>
                <a:off x="1547664" y="2636912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/>
              </a:p>
            </p:txBody>
          </p:sp>
        </p:grpSp>
        <p:sp>
          <p:nvSpPr>
            <p:cNvPr id="57" name="Tekstboks 56"/>
            <p:cNvSpPr txBox="1"/>
            <p:nvPr/>
          </p:nvSpPr>
          <p:spPr>
            <a:xfrm>
              <a:off x="1475656" y="280659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dirty="0" smtClean="0"/>
                <a:t>2</a:t>
              </a:r>
              <a:endParaRPr lang="da-DK" dirty="0"/>
            </a:p>
          </p:txBody>
        </p:sp>
        <p:sp>
          <p:nvSpPr>
            <p:cNvPr id="58" name="Tekstboks 57"/>
            <p:cNvSpPr txBox="1"/>
            <p:nvPr/>
          </p:nvSpPr>
          <p:spPr>
            <a:xfrm>
              <a:off x="2339752" y="32873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dirty="0" smtClean="0"/>
                <a:t>3</a:t>
              </a:r>
              <a:endParaRPr lang="da-DK" dirty="0"/>
            </a:p>
          </p:txBody>
        </p:sp>
        <p:sp>
          <p:nvSpPr>
            <p:cNvPr id="59" name="Tekstboks 58"/>
            <p:cNvSpPr txBox="1"/>
            <p:nvPr/>
          </p:nvSpPr>
          <p:spPr>
            <a:xfrm>
              <a:off x="2339752" y="196794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dirty="0" smtClean="0"/>
                <a:t>1</a:t>
              </a:r>
              <a:endParaRPr lang="da-DK" dirty="0"/>
            </a:p>
          </p:txBody>
        </p:sp>
      </p:grpSp>
    </p:spTree>
    <p:extLst>
      <p:ext uri="{BB962C8B-B14F-4D97-AF65-F5344CB8AC3E}">
        <p14:creationId xmlns:p14="http://schemas.microsoft.com/office/powerpoint/2010/main" val="415407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5225" cy="647700"/>
          </a:xfrm>
        </p:spPr>
        <p:txBody>
          <a:bodyPr/>
          <a:lstStyle/>
          <a:p>
            <a:pPr eaLnBrk="1" hangingPunct="1"/>
            <a:r>
              <a:rPr lang="da-DK" altLang="da-DK" sz="2400" b="1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Komponent montering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4581525"/>
            <a:ext cx="8785225" cy="108585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Ved en tintråds tykkelse på omkring 0,3 mm passer en hel tin længde på pads ved husstandard 1206, omkring </a:t>
            </a:r>
            <a:r>
              <a:rPr lang="da-DK" altLang="da-DK" sz="1600" baseline="30000" smtClean="0">
                <a:latin typeface="Arial" charset="0"/>
                <a:cs typeface="Arial" charset="0"/>
              </a:rPr>
              <a:t>2</a:t>
            </a:r>
            <a:r>
              <a:rPr lang="da-DK" altLang="da-DK" sz="1600" smtClean="0">
                <a:latin typeface="Arial" charset="0"/>
                <a:cs typeface="Arial" charset="0"/>
              </a:rPr>
              <a:t>/</a:t>
            </a:r>
            <a:r>
              <a:rPr lang="da-DK" altLang="da-DK" sz="1600" baseline="-25000" smtClean="0">
                <a:latin typeface="Arial" charset="0"/>
                <a:cs typeface="Arial" charset="0"/>
              </a:rPr>
              <a:t>3</a:t>
            </a:r>
            <a:r>
              <a:rPr lang="da-DK" altLang="da-DK" sz="1600" smtClean="0">
                <a:latin typeface="Arial" charset="0"/>
                <a:cs typeface="Arial" charset="0"/>
              </a:rPr>
              <a:t> for en husstandard 0805, husstandard 0603 ca. en ½ længde af pads og omkring en ¼ for husstandarden 0402.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da-DK" altLang="da-DK" sz="1600" smtClean="0">
              <a:latin typeface="Arial" charset="0"/>
              <a:cs typeface="Arial" charset="0"/>
            </a:endParaRPr>
          </a:p>
        </p:txBody>
      </p:sp>
      <p:graphicFrame>
        <p:nvGraphicFramePr>
          <p:cNvPr id="49156" name="Object 5"/>
          <p:cNvGraphicFramePr>
            <a:graphicFrameLocks noChangeAspect="1"/>
          </p:cNvGraphicFramePr>
          <p:nvPr/>
        </p:nvGraphicFramePr>
        <p:xfrm>
          <a:off x="579438" y="1196975"/>
          <a:ext cx="7921625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Micrografx Windows Draw 6.0 Tegning" r:id="rId3" imgW="2876550" imgH="866775" progId="Draw.Document.6">
                  <p:embed/>
                </p:oleObj>
              </mc:Choice>
              <mc:Fallback>
                <p:oleObj name="Micrografx Windows Draw 6.0 Tegning" r:id="rId3" imgW="2876550" imgH="866775" progId="Draw.Document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38" y="1196975"/>
                        <a:ext cx="7921625" cy="309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ktangel 1"/>
          <p:cNvSpPr>
            <a:spLocks noChangeArrowheads="1"/>
          </p:cNvSpPr>
          <p:nvPr/>
        </p:nvSpPr>
        <p:spPr bwMode="auto">
          <a:xfrm>
            <a:off x="215900" y="3500438"/>
            <a:ext cx="5219700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a-DK" altLang="da-DK" sz="1600" dirty="0">
                <a:ea typeface="Geneva" charset="-128"/>
                <a:cs typeface="Arial" charset="0"/>
              </a:rPr>
              <a:t>Håndmontering af 2 polet chipkomponent.</a:t>
            </a:r>
          </a:p>
          <a:p>
            <a:pPr eaLnBrk="1" hangingPunct="1">
              <a:lnSpc>
                <a:spcPct val="90000"/>
              </a:lnSpc>
            </a:pPr>
            <a:endParaRPr lang="da-DK" altLang="da-DK" sz="1600" dirty="0">
              <a:ea typeface="Geneva" charset="-128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a-DK" altLang="da-DK" sz="1600" dirty="0" err="1">
                <a:ea typeface="Geneva" charset="-128"/>
                <a:cs typeface="Arial" charset="0"/>
              </a:rPr>
              <a:t>Reflow</a:t>
            </a:r>
            <a:r>
              <a:rPr lang="da-DK" altLang="da-DK" sz="1600" dirty="0">
                <a:ea typeface="Geneva" charset="-128"/>
                <a:cs typeface="Arial" charset="0"/>
              </a:rPr>
              <a:t> lodning af den ene ende og flow lodning af den anden ende.</a:t>
            </a:r>
          </a:p>
        </p:txBody>
      </p:sp>
      <p:cxnSp>
        <p:nvCxnSpPr>
          <p:cNvPr id="4" name="Lige pilforbindelse 3"/>
          <p:cNvCxnSpPr/>
          <p:nvPr/>
        </p:nvCxnSpPr>
        <p:spPr>
          <a:xfrm>
            <a:off x="5292725" y="1628775"/>
            <a:ext cx="0" cy="15843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159" name="Tekstboks 4"/>
          <p:cNvSpPr txBox="1">
            <a:spLocks noChangeArrowheads="1"/>
          </p:cNvSpPr>
          <p:nvPr/>
        </p:nvSpPr>
        <p:spPr bwMode="auto">
          <a:xfrm>
            <a:off x="4597400" y="2190750"/>
            <a:ext cx="695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a-DK" altLang="da-DK" sz="1200"/>
              <a:t>En hel </a:t>
            </a:r>
          </a:p>
          <a:p>
            <a:pPr eaLnBrk="1" hangingPunct="1"/>
            <a:r>
              <a:rPr lang="da-DK" altLang="da-DK" sz="1200"/>
              <a:t>længde</a:t>
            </a:r>
          </a:p>
        </p:txBody>
      </p:sp>
    </p:spTree>
    <p:extLst>
      <p:ext uri="{BB962C8B-B14F-4D97-AF65-F5344CB8AC3E}">
        <p14:creationId xmlns:p14="http://schemas.microsoft.com/office/powerpoint/2010/main" val="31673538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3637" cy="719138"/>
          </a:xfrm>
        </p:spPr>
        <p:txBody>
          <a:bodyPr/>
          <a:lstStyle/>
          <a:p>
            <a:pPr eaLnBrk="1" hangingPunct="1"/>
            <a:r>
              <a:rPr lang="da-DK" altLang="da-DK" sz="2400" b="1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Reflowlodning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3357563"/>
            <a:ext cx="8785225" cy="288131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Fat chippen med et stykke værktøj f. eks. en pincet, placer og centrer komponenten på loddestedet så den sidder pæn og symmetrisk, samt hel ned på PCB.</a:t>
            </a:r>
          </a:p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HUSK! Flus inden loddetinnet genopvarmes og tinnet smyger sig op ad ende kappen på chippen</a:t>
            </a:r>
          </a:p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Når dette er sket fjernes loddekolben og chippen holdes stille til loddetinnet er størknet. </a:t>
            </a:r>
          </a:p>
          <a:p>
            <a:pPr marL="0" indent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Dette kaldes reflowlodning. </a:t>
            </a:r>
          </a:p>
        </p:txBody>
      </p: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250825" y="981075"/>
          <a:ext cx="7921625" cy="235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Micrografx Windows Draw 6.0 Tegning" r:id="rId4" imgW="2876550" imgH="857250" progId="Draw.Document.6">
                  <p:embed/>
                </p:oleObj>
              </mc:Choice>
              <mc:Fallback>
                <p:oleObj name="Micrografx Windows Draw 6.0 Tegning" r:id="rId4" imgW="2876550" imgH="857250" progId="Draw.Document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981075"/>
                        <a:ext cx="7921625" cy="235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34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5225" cy="647700"/>
          </a:xfrm>
        </p:spPr>
        <p:txBody>
          <a:bodyPr/>
          <a:lstStyle/>
          <a:p>
            <a:pPr eaLnBrk="1" hangingPunct="1"/>
            <a:r>
              <a:rPr lang="da-DK" altLang="da-DK" sz="2400" b="1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Flowlodning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5033963"/>
            <a:ext cx="8678862" cy="6985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Den anden ende loddes almindelig, dette kaldes flowlodning. </a:t>
            </a:r>
          </a:p>
        </p:txBody>
      </p:sp>
      <p:graphicFrame>
        <p:nvGraphicFramePr>
          <p:cNvPr id="51204" name="Object 4">
            <a:hlinkClick r:id="rId3" action="ppaction://program"/>
          </p:cNvPr>
          <p:cNvGraphicFramePr>
            <a:graphicFrameLocks noChangeAspect="1"/>
          </p:cNvGraphicFramePr>
          <p:nvPr/>
        </p:nvGraphicFramePr>
        <p:xfrm>
          <a:off x="250825" y="1214438"/>
          <a:ext cx="8642350" cy="380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Micrografx Windows Draw 6.0 Tegning" r:id="rId4" imgW="2876550" imgH="1266825" progId="Draw.Document.6">
                  <p:embed/>
                </p:oleObj>
              </mc:Choice>
              <mc:Fallback>
                <p:oleObj name="Micrografx Windows Draw 6.0 Tegning" r:id="rId4" imgW="2876550" imgH="1266825" progId="Draw.Document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214438"/>
                        <a:ext cx="8642350" cy="380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7525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83637" cy="719138"/>
          </a:xfrm>
        </p:spPr>
        <p:txBody>
          <a:bodyPr/>
          <a:lstStyle/>
          <a:p>
            <a:pPr eaLnBrk="1" hangingPunct="1"/>
            <a:r>
              <a:rPr lang="da-DK" altLang="da-DK" sz="2400" b="1" smtClean="0">
                <a:solidFill>
                  <a:schemeClr val="tx1"/>
                </a:solidFill>
                <a:latin typeface="Arial Black" pitchFamily="34" charset="0"/>
                <a:cs typeface="Verdana" pitchFamily="34" charset="0"/>
              </a:rPr>
              <a:t>Inspektion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3344863"/>
            <a:ext cx="8143875" cy="17272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Nu er chippen færdig monteret og loddet. </a:t>
            </a:r>
          </a:p>
          <a:p>
            <a:pPr marL="0" indent="0" algn="ctr" eaLnBrk="1" hangingPunct="1"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Vædningen er god.</a:t>
            </a:r>
          </a:p>
          <a:p>
            <a:pPr marL="0" indent="0" algn="ctr" eaLnBrk="1" hangingPunct="1"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Loddetinnet er flydt ud på hele loddepads.</a:t>
            </a:r>
          </a:p>
          <a:p>
            <a:pPr marL="0" indent="0" algn="ctr" eaLnBrk="1" hangingPunct="1">
              <a:buFontTx/>
              <a:buNone/>
            </a:pPr>
            <a:r>
              <a:rPr lang="da-DK" altLang="da-DK" sz="1600" smtClean="0">
                <a:latin typeface="Arial" charset="0"/>
                <a:cs typeface="Arial" charset="0"/>
              </a:rPr>
              <a:t>Overflade er jævn og pæn.</a:t>
            </a:r>
          </a:p>
        </p:txBody>
      </p:sp>
      <p:graphicFrame>
        <p:nvGraphicFramePr>
          <p:cNvPr id="52228" name="Object 4">
            <a:hlinkClick r:id="rId3" action="ppaction://program"/>
          </p:cNvPr>
          <p:cNvGraphicFramePr>
            <a:graphicFrameLocks noChangeAspect="1"/>
          </p:cNvGraphicFramePr>
          <p:nvPr/>
        </p:nvGraphicFramePr>
        <p:xfrm>
          <a:off x="585788" y="1571625"/>
          <a:ext cx="7772400" cy="141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2" name="Micrografx Windows Draw 6.0 Tegning" r:id="rId4" imgW="3057525" imgH="552450" progId="Draw.Document.6">
                  <p:embed/>
                </p:oleObj>
              </mc:Choice>
              <mc:Fallback>
                <p:oleObj name="Micrografx Windows Draw 6.0 Tegning" r:id="rId4" imgW="3057525" imgH="552450" progId="Draw.Document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8" y="1571625"/>
                        <a:ext cx="7772400" cy="141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3486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lahl@mercantec.dk</a:t>
            </a:r>
            <a:endParaRPr lang="da-DK"/>
          </a:p>
        </p:txBody>
      </p:sp>
      <p:sp>
        <p:nvSpPr>
          <p:cNvPr id="3" name="Tekstboks 2"/>
          <p:cNvSpPr txBox="1"/>
          <p:nvPr/>
        </p:nvSpPr>
        <p:spPr>
          <a:xfrm>
            <a:off x="611560" y="332656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da-DK" sz="2400" dirty="0">
                <a:latin typeface="Arial Black" pitchFamily="34" charset="0"/>
                <a:ea typeface="Geneva" charset="-128"/>
                <a:cs typeface="Verdana"/>
              </a:rPr>
              <a:t>Praktisk opgave</a:t>
            </a:r>
          </a:p>
        </p:txBody>
      </p:sp>
      <p:sp>
        <p:nvSpPr>
          <p:cNvPr id="5" name="Beslutning 4"/>
          <p:cNvSpPr/>
          <p:nvPr/>
        </p:nvSpPr>
        <p:spPr>
          <a:xfrm>
            <a:off x="3059832" y="2321790"/>
            <a:ext cx="2880320" cy="136815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Montage og lodning</a:t>
            </a:r>
            <a:endParaRPr lang="da-D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roces 5"/>
          <p:cNvSpPr/>
          <p:nvPr/>
        </p:nvSpPr>
        <p:spPr>
          <a:xfrm>
            <a:off x="3351796" y="980728"/>
            <a:ext cx="2296392" cy="1152128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sz="1400" dirty="0" err="1">
                <a:latin typeface="Arial" panose="020B0604020202020204" pitchFamily="34" charset="0"/>
                <a:cs typeface="Arial" panose="020B0604020202020204" pitchFamily="34" charset="0"/>
              </a:rPr>
              <a:t>Fremtagning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 af relevant monteringsværktøj til de forskellige opgaver.</a:t>
            </a:r>
          </a:p>
        </p:txBody>
      </p:sp>
      <p:sp>
        <p:nvSpPr>
          <p:cNvPr id="7" name="Proces 6"/>
          <p:cNvSpPr/>
          <p:nvPr/>
        </p:nvSpPr>
        <p:spPr>
          <a:xfrm>
            <a:off x="395536" y="2321789"/>
            <a:ext cx="2368400" cy="1607683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sz="1400" dirty="0" err="1">
                <a:latin typeface="Arial" panose="020B0604020202020204" pitchFamily="34" charset="0"/>
                <a:cs typeface="Arial" panose="020B0604020202020204" pitchFamily="34" charset="0"/>
              </a:rPr>
              <a:t>Fremtagning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 af komponenter til </a:t>
            </a:r>
            <a:r>
              <a:rPr lang="da-DK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den enkelte 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opgaver – en efter en efter hånden som montager og lodningen skrider frem…….</a:t>
            </a:r>
          </a:p>
        </p:txBody>
      </p:sp>
      <p:sp>
        <p:nvSpPr>
          <p:cNvPr id="8" name="Proces 7"/>
          <p:cNvSpPr/>
          <p:nvPr/>
        </p:nvSpPr>
        <p:spPr>
          <a:xfrm>
            <a:off x="3351796" y="3933056"/>
            <a:ext cx="2368400" cy="1368152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Håndtering af komponenter, herunder radial og </a:t>
            </a:r>
            <a:r>
              <a:rPr lang="da-DK" sz="1400" dirty="0" err="1">
                <a:latin typeface="Arial" panose="020B0604020202020204" pitchFamily="34" charset="0"/>
                <a:cs typeface="Arial" panose="020B0604020202020204" pitchFamily="34" charset="0"/>
              </a:rPr>
              <a:t>axial</a:t>
            </a:r>
            <a:r>
              <a:rPr lang="da-DK" sz="1400" dirty="0">
                <a:latin typeface="Arial" panose="020B0604020202020204" pitchFamily="34" charset="0"/>
                <a:cs typeface="Arial" panose="020B0604020202020204" pitchFamily="34" charset="0"/>
              </a:rPr>
              <a:t> montering, samt bukning og eventuelt opløftning mv., samt lodning</a:t>
            </a:r>
          </a:p>
        </p:txBody>
      </p:sp>
      <p:sp>
        <p:nvSpPr>
          <p:cNvPr id="9" name="Proces 8"/>
          <p:cNvSpPr/>
          <p:nvPr/>
        </p:nvSpPr>
        <p:spPr>
          <a:xfrm>
            <a:off x="6372200" y="2345297"/>
            <a:ext cx="2296392" cy="1584176"/>
          </a:xfrm>
          <a:prstGeom prst="flowChartProcess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Evaluering af arbejdet, herunder mekanisk montage, isolationsafstande, samt inspektion af lodninger.</a:t>
            </a:r>
          </a:p>
          <a:p>
            <a:r>
              <a:rPr lang="da-DK" sz="1400" b="1" dirty="0" smtClean="0">
                <a:latin typeface="Arial" panose="020B0604020202020204" pitchFamily="34" charset="0"/>
                <a:cs typeface="Arial" panose="020B0604020202020204" pitchFamily="34" charset="0"/>
                <a:hlinkClick r:id="rId2" action="ppaction://hlinkfile"/>
              </a:rPr>
              <a:t>Er arbejdsinstruktionen fulgt?</a:t>
            </a:r>
            <a:endParaRPr lang="da-DK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Bue 17"/>
          <p:cNvSpPr/>
          <p:nvPr/>
        </p:nvSpPr>
        <p:spPr>
          <a:xfrm rot="5400000">
            <a:off x="6040300" y="3317056"/>
            <a:ext cx="1480096" cy="1480096"/>
          </a:xfrm>
          <a:prstGeom prst="arc">
            <a:avLst/>
          </a:prstGeom>
          <a:ln w="381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Bue 19"/>
          <p:cNvSpPr/>
          <p:nvPr/>
        </p:nvSpPr>
        <p:spPr>
          <a:xfrm flipH="1" flipV="1">
            <a:off x="1579736" y="3317056"/>
            <a:ext cx="1480096" cy="1480096"/>
          </a:xfrm>
          <a:prstGeom prst="arc">
            <a:avLst/>
          </a:prstGeom>
          <a:ln w="381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Bue 21"/>
          <p:cNvSpPr/>
          <p:nvPr/>
        </p:nvSpPr>
        <p:spPr>
          <a:xfrm rot="5400000" flipH="1" flipV="1">
            <a:off x="1584942" y="1392808"/>
            <a:ext cx="1480096" cy="1480096"/>
          </a:xfrm>
          <a:prstGeom prst="arc">
            <a:avLst/>
          </a:prstGeom>
          <a:ln w="381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Bue 22"/>
          <p:cNvSpPr/>
          <p:nvPr/>
        </p:nvSpPr>
        <p:spPr>
          <a:xfrm>
            <a:off x="6040300" y="1372840"/>
            <a:ext cx="1480096" cy="1480096"/>
          </a:xfrm>
          <a:prstGeom prst="arc">
            <a:avLst/>
          </a:prstGeom>
          <a:ln w="38100">
            <a:solidFill>
              <a:srgbClr val="FF0000"/>
            </a:solidFill>
            <a:prstDash val="sysDash"/>
            <a:headEnd type="triangle" w="lg" len="lg"/>
            <a:tailEnd type="non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84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t-model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7_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hot-model</Template>
  <TotalTime>866</TotalTime>
  <Words>572</Words>
  <Application>Microsoft Office PowerPoint</Application>
  <PresentationFormat>Skærmshow (4:3)</PresentationFormat>
  <Paragraphs>175</Paragraphs>
  <Slides>19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19</vt:i4>
      </vt:variant>
    </vt:vector>
  </HeadingPairs>
  <TitlesOfParts>
    <vt:vector size="22" baseType="lpstr">
      <vt:lpstr>hot-model</vt:lpstr>
      <vt:lpstr>17_Kontortema</vt:lpstr>
      <vt:lpstr>Micrografx Windows Draw 6.0 Tegning</vt:lpstr>
      <vt:lpstr>Montage og lodning</vt:lpstr>
      <vt:lpstr>Axial montering</vt:lpstr>
      <vt:lpstr>Radial montering</vt:lpstr>
      <vt:lpstr>Effekt komponenter</vt:lpstr>
      <vt:lpstr>6 RINGSFARVEKODE</vt:lpstr>
      <vt:lpstr>TALKODE 3 TAL</vt:lpstr>
      <vt:lpstr>TALKODE 4 TAL</vt:lpstr>
      <vt:lpstr>Vigtige data for en kondensator</vt:lpstr>
      <vt:lpstr>Kondensatorens hoved- og undergrupper</vt:lpstr>
      <vt:lpstr>Læsning af kondensatorkoder</vt:lpstr>
      <vt:lpstr>Elektrolytkodensator</vt:lpstr>
      <vt:lpstr>Diodens mærkning</vt:lpstr>
      <vt:lpstr>PowerPoint-præsentation</vt:lpstr>
      <vt:lpstr>NPN transistor</vt:lpstr>
      <vt:lpstr>Komponent montering</vt:lpstr>
      <vt:lpstr>Reflowlodning</vt:lpstr>
      <vt:lpstr>Flowlodning</vt:lpstr>
      <vt:lpstr>Inspektion</vt:lpstr>
      <vt:lpstr>PowerPoint-præsentation</vt:lpstr>
    </vt:vector>
  </TitlesOfParts>
  <Company>Mercantec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Laurids H. Lauridsen</dc:creator>
  <cp:lastModifiedBy>Hanne og Oluf Cramer</cp:lastModifiedBy>
  <cp:revision>59</cp:revision>
  <dcterms:created xsi:type="dcterms:W3CDTF">2014-06-30T07:12:10Z</dcterms:created>
  <dcterms:modified xsi:type="dcterms:W3CDTF">2019-03-26T10:27:19Z</dcterms:modified>
</cp:coreProperties>
</file>