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257" r:id="rId2"/>
    <p:sldId id="313" r:id="rId3"/>
    <p:sldId id="258" r:id="rId4"/>
    <p:sldId id="311" r:id="rId5"/>
    <p:sldId id="312" r:id="rId6"/>
    <p:sldId id="314" r:id="rId7"/>
    <p:sldId id="315" r:id="rId8"/>
    <p:sldId id="316" r:id="rId9"/>
    <p:sldId id="317" r:id="rId10"/>
    <p:sldId id="319" r:id="rId11"/>
    <p:sldId id="318" r:id="rId12"/>
    <p:sldId id="328" r:id="rId13"/>
    <p:sldId id="331" r:id="rId14"/>
    <p:sldId id="335" r:id="rId15"/>
    <p:sldId id="320" r:id="rId16"/>
    <p:sldId id="336" r:id="rId17"/>
    <p:sldId id="332" r:id="rId18"/>
    <p:sldId id="333" r:id="rId19"/>
    <p:sldId id="334" r:id="rId20"/>
    <p:sldId id="337" r:id="rId21"/>
    <p:sldId id="338" r:id="rId22"/>
    <p:sldId id="339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10" r:id="rId31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7" autoAdjust="0"/>
    <p:restoredTop sz="94590" autoAdjust="0"/>
  </p:normalViewPr>
  <p:slideViewPr>
    <p:cSldViewPr>
      <p:cViewPr varScale="1">
        <p:scale>
          <a:sx n="72" d="100"/>
          <a:sy n="72" d="100"/>
        </p:scale>
        <p:origin x="136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B029F0-ACB1-4978-A1BA-E8EC659F006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56187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018B6A-71E3-4794-A0E0-28448B69F42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528051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0BED-450F-41CA-A34D-B2E8D6CC8EB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9034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A367-430B-4DCF-B91A-92CC052BDDD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49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3252F-8FA6-43FD-BA01-A2BAA81F4198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8273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826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35318-C9BB-408E-99E7-2649280A082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5579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2D704-4EEC-43D8-BB54-CBFF666C1E8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6982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A8202-F1B0-44B9-BCB4-B4709F45C83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0725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B5B4-D73E-4E93-BA65-52856079EB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5622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F10A-1872-41E5-BD3B-0634AAED28B3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484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0DBA-FDD0-4309-BEAF-2DC310FE0D8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00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6343-28E7-4061-A0CE-75405E738FF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5949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5750" y="260350"/>
            <a:ext cx="2051050" cy="586581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82600" y="260350"/>
            <a:ext cx="6000750" cy="586581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4A9F-9B92-4DBF-B09B-3DB804A29C0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300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Powerpoint_bund3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260350"/>
            <a:ext cx="61055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title style</a:t>
            </a:r>
            <a:endParaRPr lang="da-DK" altLang="da-DK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1484313"/>
            <a:ext cx="82042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text styles</a:t>
            </a:r>
          </a:p>
          <a:p>
            <a:pPr lvl="1"/>
            <a:r>
              <a:rPr lang="en-US" altLang="da-DK" smtClean="0"/>
              <a:t>Second level</a:t>
            </a:r>
          </a:p>
          <a:p>
            <a:pPr lvl="2"/>
            <a:r>
              <a:rPr lang="en-US" altLang="da-DK" smtClean="0"/>
              <a:t>Third level</a:t>
            </a:r>
          </a:p>
          <a:p>
            <a:pPr lvl="3"/>
            <a:r>
              <a:rPr lang="en-US" altLang="da-DK" smtClean="0"/>
              <a:t>Fourth level</a:t>
            </a:r>
          </a:p>
          <a:p>
            <a:pPr lvl="4"/>
            <a:r>
              <a:rPr lang="en-US" altLang="da-DK" smtClean="0"/>
              <a:t>Fifth level</a:t>
            </a:r>
            <a:endParaRPr lang="da-DK" altLang="da-DK" smtClean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FF6B8EC-1A80-4758-B5C6-5D386077778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VMgnmi2D1w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../../../../../Desktop/EMC%20kursus%20Mercantec/Billeder/20150824_122053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LMfUi2yVu8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1mulRI-EZ8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650875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da-DK" altLang="da-DK" dirty="0" smtClean="0">
                <a:solidFill>
                  <a:srgbClr val="FFC000"/>
                </a:solidFill>
              </a:rPr>
              <a:t>Introduktion til EMC</a:t>
            </a:r>
            <a:endParaRPr lang="da-DK" altLang="da-DK" dirty="0" smtClean="0"/>
          </a:p>
        </p:txBody>
      </p:sp>
      <p:sp>
        <p:nvSpPr>
          <p:cNvPr id="4100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altLang="da-DK" smtClean="0"/>
          </a:p>
        </p:txBody>
      </p:sp>
      <p:sp>
        <p:nvSpPr>
          <p:cNvPr id="3" name="Tekstfelt 2"/>
          <p:cNvSpPr txBox="1">
            <a:spLocks noChangeArrowheads="1"/>
          </p:cNvSpPr>
          <p:nvPr/>
        </p:nvSpPr>
        <p:spPr bwMode="auto">
          <a:xfrm>
            <a:off x="2792413" y="4076700"/>
            <a:ext cx="3559175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2800" dirty="0">
                <a:solidFill>
                  <a:srgbClr val="FFC000"/>
                </a:solidFill>
                <a:latin typeface="Arial" panose="020B0604020202020204" pitchFamily="34" charset="0"/>
              </a:rPr>
              <a:t>House of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" name="Tekstfelt 1"/>
          <p:cNvSpPr txBox="1">
            <a:spLocks noChangeArrowheads="1"/>
          </p:cNvSpPr>
          <p:nvPr/>
        </p:nvSpPr>
        <p:spPr bwMode="auto">
          <a:xfrm>
            <a:off x="539750" y="1255713"/>
            <a:ext cx="8064500" cy="34163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2400" dirty="0" smtClean="0">
                <a:solidFill>
                  <a:srgbClr val="FFC000"/>
                </a:solidFill>
                <a:latin typeface="+mn-lt"/>
              </a:rPr>
              <a:t>Hvad Står forkortelsen EMC for??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a-DK" altLang="da-DK" sz="2400" dirty="0" smtClean="0">
              <a:solidFill>
                <a:srgbClr val="FFC000"/>
              </a:solidFill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2400" dirty="0" smtClean="0">
                <a:solidFill>
                  <a:srgbClr val="FFC000"/>
                </a:solidFill>
                <a:latin typeface="+mn-lt"/>
              </a:rPr>
              <a:t>Svar: </a:t>
            </a:r>
            <a:r>
              <a:rPr lang="da-DK" altLang="da-DK" sz="2400" dirty="0" err="1" smtClean="0">
                <a:solidFill>
                  <a:srgbClr val="FFC000"/>
                </a:solidFill>
                <a:latin typeface="+mn-lt"/>
              </a:rPr>
              <a:t>ElectroMagnetic</a:t>
            </a:r>
            <a:r>
              <a:rPr lang="da-DK" altLang="da-DK" sz="24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da-DK" altLang="da-DK" sz="2400" dirty="0" err="1" smtClean="0">
                <a:solidFill>
                  <a:srgbClr val="FFC000"/>
                </a:solidFill>
                <a:latin typeface="+mn-lt"/>
              </a:rPr>
              <a:t>Compliance</a:t>
            </a:r>
            <a:endParaRPr lang="da-DK" altLang="da-DK" sz="2400" dirty="0" smtClean="0">
              <a:solidFill>
                <a:srgbClr val="FFC000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da-DK" altLang="da-DK" sz="2400" dirty="0" smtClean="0">
              <a:solidFill>
                <a:srgbClr val="FFC000"/>
              </a:solidFill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2400" dirty="0" smtClean="0">
                <a:solidFill>
                  <a:srgbClr val="FFC000"/>
                </a:solidFill>
                <a:latin typeface="+mn-lt"/>
              </a:rPr>
              <a:t>Hvad betyder det så??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da-DK" altLang="da-DK" sz="2400" dirty="0" smtClean="0">
              <a:solidFill>
                <a:srgbClr val="FFC000"/>
              </a:solidFill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2400" dirty="0" smtClean="0">
                <a:solidFill>
                  <a:srgbClr val="FFC000"/>
                </a:solidFill>
                <a:latin typeface="+mn-lt"/>
              </a:rPr>
              <a:t>Elektromagnetisk sameksistens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da-DK" altLang="da-DK" sz="2400" dirty="0" smtClean="0">
              <a:solidFill>
                <a:srgbClr val="FFC000"/>
              </a:solidFill>
              <a:latin typeface="+mn-lt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da-DK" sz="2400" dirty="0" smtClean="0">
                <a:solidFill>
                  <a:srgbClr val="FFC000"/>
                </a:solidFill>
                <a:latin typeface="+mn-lt"/>
              </a:rPr>
              <a:t>Blev vi klogere af det??</a:t>
            </a:r>
            <a:endParaRPr lang="da-DK" altLang="da-DK" sz="2400" dirty="0">
              <a:solidFill>
                <a:srgbClr val="FFC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61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8F7E81-56E5-4ADE-A930-909BFE4B0902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pic>
        <p:nvPicPr>
          <p:cNvPr id="6149" name="Pladsholder til indhol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4763" y="1255713"/>
            <a:ext cx="6523037" cy="4260850"/>
          </a:xfrm>
          <a:solidFill>
            <a:srgbClr val="002060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717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C2B383-3A1B-48CE-BDB3-29407E8060E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7173" name="Pladsholder til indhold 1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400" smtClean="0">
                <a:solidFill>
                  <a:srgbClr val="FFC000"/>
                </a:solidFill>
              </a:rPr>
              <a:t>ElektroMagnetisk Sameksistens: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4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”Elektriske / elektroniske apparaters evne til at fungere i samme miljø, uden at genere hinanden”.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 Dette gælder både for udsendt men også for indkommende støj.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819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5140CC-3581-4675-882E-B75A583084F0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pic>
        <p:nvPicPr>
          <p:cNvPr id="8197" name="Pladsholder til indhold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925" y="1257300"/>
            <a:ext cx="8061325" cy="4259263"/>
          </a:xfr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922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FB7842-17A0-45DC-A047-B8E39D013176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9221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EMC ordbog: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Emission = uønsket udstråling.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Susceptibility = Følsomhed / modtagelighed.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Conducted = ledende, dvs. via ledninger.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Radiated = udstrålede, dvs. radiobølger.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024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6C31B0-2218-4C60-89C6-AEA2691B50D8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0245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EMC’ens 3 grundbegreber: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</p:txBody>
      </p:sp>
      <p:pic>
        <p:nvPicPr>
          <p:cNvPr id="10246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00213"/>
            <a:ext cx="70580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126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371932-4702-499E-9A96-1C5FD45E8159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1269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da-DK" altLang="da-DK" sz="2000" dirty="0" smtClean="0">
                <a:solidFill>
                  <a:srgbClr val="FFC000"/>
                </a:solidFill>
              </a:rPr>
              <a:t>Elektrisk støj kan inddeles i 2 hovedkategorier: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da-DK" altLang="da-DK" sz="2000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da-DK" altLang="da-DK" sz="2000" dirty="0" smtClean="0">
                <a:solidFill>
                  <a:srgbClr val="FFC000"/>
                </a:solidFill>
              </a:rPr>
              <a:t>Naturskabt støj</a:t>
            </a:r>
          </a:p>
          <a:p>
            <a:pPr lvl="1">
              <a:defRPr/>
            </a:pPr>
            <a:r>
              <a:rPr lang="da-DK" altLang="da-DK" sz="1600" dirty="0" smtClean="0">
                <a:solidFill>
                  <a:srgbClr val="FFC000"/>
                </a:solidFill>
              </a:rPr>
              <a:t>Lyn.</a:t>
            </a:r>
          </a:p>
          <a:p>
            <a:pPr lvl="1">
              <a:defRPr/>
            </a:pPr>
            <a:r>
              <a:rPr lang="da-DK" altLang="da-DK" sz="1600" dirty="0" err="1" smtClean="0">
                <a:solidFill>
                  <a:srgbClr val="FFC000"/>
                </a:solidFill>
              </a:rPr>
              <a:t>Soludbrud</a:t>
            </a:r>
            <a:r>
              <a:rPr lang="da-DK" altLang="da-DK" sz="1600" dirty="0" smtClean="0">
                <a:solidFill>
                  <a:srgbClr val="FFC000"/>
                </a:solidFill>
              </a:rPr>
              <a:t>, </a:t>
            </a:r>
            <a:r>
              <a:rPr lang="da-DK" altLang="da-DK" sz="1600" dirty="0" smtClean="0">
                <a:solidFill>
                  <a:srgbClr val="FFC000"/>
                </a:solidFill>
                <a:hlinkClick r:id="rId3"/>
              </a:rPr>
              <a:t>nordlys</a:t>
            </a:r>
            <a:r>
              <a:rPr lang="da-DK" altLang="da-DK" sz="1600" dirty="0" smtClean="0">
                <a:solidFill>
                  <a:srgbClr val="FFC000"/>
                </a:solidFill>
              </a:rPr>
              <a:t>. (husk højtalere)</a:t>
            </a:r>
          </a:p>
          <a:p>
            <a:pPr lvl="1">
              <a:defRPr/>
            </a:pPr>
            <a:r>
              <a:rPr lang="da-DK" altLang="da-DK" sz="1600" dirty="0" smtClean="0">
                <a:solidFill>
                  <a:srgbClr val="FFC000"/>
                </a:solidFill>
                <a:hlinkClick r:id="rId4" action="ppaction://hlinkfile"/>
              </a:rPr>
              <a:t>ESD</a:t>
            </a:r>
            <a:r>
              <a:rPr lang="da-DK" altLang="da-DK" sz="1600" dirty="0" smtClean="0">
                <a:solidFill>
                  <a:srgbClr val="FFC000"/>
                </a:solidFill>
              </a:rPr>
              <a:t>.</a:t>
            </a:r>
          </a:p>
          <a:p>
            <a:pPr>
              <a:defRPr/>
            </a:pPr>
            <a:endParaRPr lang="da-DK" altLang="da-DK" sz="2000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da-DK" altLang="da-DK" sz="2000" dirty="0" smtClean="0">
                <a:solidFill>
                  <a:srgbClr val="FFC000"/>
                </a:solidFill>
              </a:rPr>
              <a:t>Menneskeskabt støj</a:t>
            </a:r>
          </a:p>
          <a:p>
            <a:pPr lvl="1">
              <a:defRPr/>
            </a:pPr>
            <a:r>
              <a:rPr lang="da-DK" altLang="da-DK" sz="1600" dirty="0" smtClean="0">
                <a:solidFill>
                  <a:srgbClr val="FFC000"/>
                </a:solidFill>
              </a:rPr>
              <a:t>Senderudstyr, mobiltelefoner.</a:t>
            </a:r>
          </a:p>
          <a:p>
            <a:pPr lvl="1">
              <a:defRPr/>
            </a:pPr>
            <a:r>
              <a:rPr lang="da-DK" altLang="da-DK" sz="1600" dirty="0" err="1" smtClean="0">
                <a:solidFill>
                  <a:srgbClr val="FFC000"/>
                </a:solidFill>
              </a:rPr>
              <a:t>Motorstatere</a:t>
            </a:r>
            <a:r>
              <a:rPr lang="da-DK" altLang="da-DK" sz="1600" dirty="0" smtClean="0">
                <a:solidFill>
                  <a:srgbClr val="FFC000"/>
                </a:solidFill>
              </a:rPr>
              <a:t>(frekvensomformere).</a:t>
            </a:r>
          </a:p>
          <a:p>
            <a:pPr lvl="1">
              <a:defRPr/>
            </a:pPr>
            <a:r>
              <a:rPr lang="da-DK" altLang="da-DK" sz="1600" dirty="0" smtClean="0">
                <a:solidFill>
                  <a:srgbClr val="FFC000"/>
                </a:solidFill>
              </a:rPr>
              <a:t>Effektelektronik, SMPS.</a:t>
            </a:r>
          </a:p>
          <a:p>
            <a:pPr lvl="1">
              <a:defRPr/>
            </a:pPr>
            <a:r>
              <a:rPr lang="da-DK" altLang="da-DK" sz="1600" dirty="0" smtClean="0">
                <a:solidFill>
                  <a:srgbClr val="FFC000"/>
                </a:solidFill>
              </a:rPr>
              <a:t>Hurtige digitale kredsløb,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FPGA’er</a:t>
            </a:r>
            <a:r>
              <a:rPr lang="da-DK" altLang="da-DK" sz="1600" dirty="0" smtClean="0">
                <a:solidFill>
                  <a:srgbClr val="FFC000"/>
                </a:solidFill>
              </a:rPr>
              <a:t>,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PC’er</a:t>
            </a:r>
            <a:r>
              <a:rPr lang="da-DK" altLang="da-DK" sz="1600" dirty="0" smtClean="0">
                <a:solidFill>
                  <a:srgbClr val="FFC000"/>
                </a:solidFill>
              </a:rPr>
              <a:t>.</a:t>
            </a:r>
          </a:p>
          <a:p>
            <a:pPr lvl="1">
              <a:defRPr/>
            </a:pPr>
            <a:r>
              <a:rPr lang="da-DK" altLang="da-DK" sz="1600" dirty="0" err="1" smtClean="0">
                <a:solidFill>
                  <a:srgbClr val="FFC000"/>
                </a:solidFill>
              </a:rPr>
              <a:t>Kontaktorere</a:t>
            </a:r>
            <a:r>
              <a:rPr lang="da-DK" altLang="da-DK" sz="1600" dirty="0" smtClean="0">
                <a:solidFill>
                  <a:srgbClr val="FFC000"/>
                </a:solidFill>
              </a:rPr>
              <a:t> og mindre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relæ’er</a:t>
            </a:r>
            <a:r>
              <a:rPr lang="da-DK" altLang="da-DK" sz="1600" dirty="0" smtClean="0">
                <a:solidFill>
                  <a:srgbClr val="FFC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2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6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2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6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26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6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229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8B873B-AE19-47BB-A5AD-2370D5EE3860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2293" name="Pladsholder til indhold 2"/>
          <p:cNvSpPr>
            <a:spLocks noGrp="1"/>
          </p:cNvSpPr>
          <p:nvPr>
            <p:ph idx="1"/>
          </p:nvPr>
        </p:nvSpPr>
        <p:spPr>
          <a:xfrm>
            <a:off x="792163" y="1255713"/>
            <a:ext cx="7559675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Elektromagnetisk bølge: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smtClean="0">
                <a:solidFill>
                  <a:srgbClr val="FFC000"/>
                </a:solidFill>
              </a:rPr>
              <a:t>E, er det elektriske felt.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smtClean="0">
                <a:solidFill>
                  <a:srgbClr val="FFC000"/>
                </a:solidFill>
              </a:rPr>
              <a:t>B, er det magnetiske felt.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smtClean="0">
                <a:solidFill>
                  <a:srgbClr val="FFC000"/>
                </a:solidFill>
              </a:rPr>
              <a:t>E og B er altid 90 grader forskudt ift. hinanden.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smtClean="0">
                <a:solidFill>
                  <a:srgbClr val="FFC000"/>
                </a:solidFill>
                <a:sym typeface="Symbol" panose="05050102010706020507" pitchFamily="18" charset="2"/>
              </a:rPr>
              <a:t>, er signalets bølgelængde, E og B har samme bølgelængde.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smtClean="0">
                <a:solidFill>
                  <a:srgbClr val="FFC000"/>
                </a:solidFill>
                <a:sym typeface="Symbol" panose="05050102010706020507" pitchFamily="18" charset="2"/>
              </a:rPr>
              <a:t>Z, er udbredelsesretningen, i det frie rum.</a:t>
            </a:r>
            <a:endParaRPr lang="da-DK" altLang="da-DK" sz="16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</p:txBody>
      </p:sp>
      <p:pic>
        <p:nvPicPr>
          <p:cNvPr id="12294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1700213"/>
            <a:ext cx="741997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331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7D45E9-7E88-4DE0-AA78-C160AE172BA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3317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Det elektromagnetiske spektrum: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</p:txBody>
      </p:sp>
      <p:pic>
        <p:nvPicPr>
          <p:cNvPr id="13318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806450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434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18EAC9-CE2D-4D4A-A64C-C3333E790A6D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4341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135938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Digitale signal: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</p:txBody>
      </p:sp>
      <p:pic>
        <p:nvPicPr>
          <p:cNvPr id="1434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73238"/>
            <a:ext cx="7129462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536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6264449-2E33-40F5-B2AA-6497860998C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5365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Fourier</a:t>
            </a:r>
            <a:r>
              <a:rPr lang="da-DK" altLang="da-DK" sz="2000" dirty="0" smtClean="0">
                <a:solidFill>
                  <a:srgbClr val="FFC000"/>
                </a:solidFill>
              </a:rPr>
              <a:t> transformation: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b="1" dirty="0" smtClean="0">
                <a:solidFill>
                  <a:srgbClr val="FFC000"/>
                </a:solidFill>
              </a:rPr>
              <a:t>Jean Baptiste Joseph </a:t>
            </a:r>
            <a:r>
              <a:rPr lang="da-DK" altLang="da-DK" sz="2000" b="1" dirty="0" err="1" smtClean="0">
                <a:solidFill>
                  <a:srgbClr val="FFC000"/>
                </a:solidFill>
              </a:rPr>
              <a:t>Fourier</a:t>
            </a:r>
            <a:endParaRPr lang="da-DK" altLang="da-DK" sz="2000" b="1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21. marts 1768 – 16. maj 1830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var en fransk matematiker og fysiker, kendt for følgende formler: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15366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1341438"/>
            <a:ext cx="1211263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3212976"/>
            <a:ext cx="3771900" cy="1933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638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703C85-0AC2-4113-8CF5-6875292D5E79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6389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Fourier fortsat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smtClean="0">
                <a:solidFill>
                  <a:srgbClr val="FFC000"/>
                </a:solidFill>
              </a:rPr>
              <a:t>Normalt ser vi på et signal med tiden ud af x-aksen.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smtClean="0">
              <a:solidFill>
                <a:srgbClr val="FFC000"/>
              </a:solidFill>
            </a:endParaRPr>
          </a:p>
        </p:txBody>
      </p:sp>
      <p:pic>
        <p:nvPicPr>
          <p:cNvPr id="16390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2068513"/>
            <a:ext cx="7026275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741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0AF6B6-2B0D-47D3-A565-0CB617B1427A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7413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Fourier</a:t>
            </a:r>
            <a:r>
              <a:rPr lang="da-DK" altLang="da-DK" sz="2000" dirty="0" smtClean="0">
                <a:solidFill>
                  <a:srgbClr val="FFC000"/>
                </a:solidFill>
              </a:rPr>
              <a:t> transformation: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Men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Fourier</a:t>
            </a:r>
            <a:r>
              <a:rPr lang="da-DK" altLang="da-DK" sz="1600" dirty="0" smtClean="0">
                <a:solidFill>
                  <a:srgbClr val="FFC000"/>
                </a:solidFill>
              </a:rPr>
              <a:t> ville hellere se hvilke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frekvenser et signal indeholder.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Det kan man med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Fourier</a:t>
            </a:r>
            <a:r>
              <a:rPr lang="da-DK" altLang="da-DK" sz="1600" dirty="0" smtClean="0">
                <a:solidFill>
                  <a:srgbClr val="FFC000"/>
                </a:solidFill>
              </a:rPr>
              <a:t> transformation.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Det er hele grundprincippet 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>
                <a:solidFill>
                  <a:srgbClr val="FFC000"/>
                </a:solidFill>
              </a:rPr>
              <a:t>e</a:t>
            </a:r>
            <a:r>
              <a:rPr lang="da-DK" altLang="da-DK" sz="1600" dirty="0" smtClean="0">
                <a:solidFill>
                  <a:srgbClr val="FFC000"/>
                </a:solidFill>
              </a:rPr>
              <a:t>n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spektrumanalyser</a:t>
            </a:r>
            <a:r>
              <a:rPr lang="da-DK" altLang="da-DK" sz="1600" dirty="0" smtClean="0">
                <a:solidFill>
                  <a:srgbClr val="FFC000"/>
                </a:solidFill>
              </a:rPr>
              <a:t>. </a:t>
            </a:r>
            <a:r>
              <a:rPr lang="da-DK" altLang="da-DK" sz="1600" dirty="0" smtClean="0">
                <a:solidFill>
                  <a:srgbClr val="FFC000"/>
                </a:solidFill>
              </a:rPr>
              <a:t>1. harmoniske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>
                <a:solidFill>
                  <a:srgbClr val="FFC000"/>
                </a:solidFill>
              </a:rPr>
              <a:t>e</a:t>
            </a:r>
            <a:r>
              <a:rPr lang="da-DK" altLang="da-DK" sz="1600" dirty="0" smtClean="0">
                <a:solidFill>
                  <a:srgbClr val="FFC000"/>
                </a:solidFill>
              </a:rPr>
              <a:t>r selve grundfrekvensen </a:t>
            </a:r>
          </a:p>
        </p:txBody>
      </p:sp>
      <p:pic>
        <p:nvPicPr>
          <p:cNvPr id="17414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255713"/>
            <a:ext cx="3671887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843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AB2EE2-7519-4B59-8B79-4F53D3E23E9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8437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C000"/>
                </a:solidFill>
              </a:rPr>
              <a:t>Opbygning af et firkant signal vha. sinuskurver: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smtClean="0">
              <a:solidFill>
                <a:srgbClr val="FFC000"/>
              </a:solidFill>
            </a:endParaRPr>
          </a:p>
        </p:txBody>
      </p:sp>
      <p:pic>
        <p:nvPicPr>
          <p:cNvPr id="18438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213"/>
            <a:ext cx="8064500" cy="36004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999" sy="999" algn="ctr" rotWithShape="0">
              <a:srgbClr val="000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1946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A80463-DDC5-470F-9089-43FD4BADEC62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19461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Fourier</a:t>
            </a:r>
            <a:r>
              <a:rPr lang="da-DK" altLang="da-DK" sz="2000" dirty="0" smtClean="0">
                <a:solidFill>
                  <a:srgbClr val="FFC000"/>
                </a:solidFill>
              </a:rPr>
              <a:t> forsat: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Alle signaler kan opbygges af sinuskurver: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1946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36750"/>
            <a:ext cx="8064500" cy="35798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253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DBFE21-F805-4784-8662-1132FB23C5C0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2533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DeciBel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sz="1600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sz="1600" b="1" dirty="0" smtClean="0">
                <a:solidFill>
                  <a:srgbClr val="FFC000"/>
                </a:solidFill>
              </a:rPr>
              <a:t>Bel</a:t>
            </a:r>
            <a:r>
              <a:rPr lang="da-DK" sz="1600" dirty="0" smtClean="0">
                <a:solidFill>
                  <a:srgbClr val="FFC000"/>
                </a:solidFill>
              </a:rPr>
              <a:t> er en logaritmisk måleenhed, som udtrykker forholdet af en fysisk størrelse relativt til et specificeret eller underforstået referenceniveau.</a:t>
            </a:r>
          </a:p>
          <a:p>
            <a:pPr marL="0" indent="0">
              <a:buNone/>
            </a:pPr>
            <a:r>
              <a:rPr lang="da-DK" sz="1600" dirty="0" smtClean="0">
                <a:solidFill>
                  <a:srgbClr val="FFC000"/>
                </a:solidFill>
              </a:rPr>
              <a:t>Bel anvendes f.eks. til angivelse af effektforhold, spændingsforhold og strømforhold.</a:t>
            </a:r>
          </a:p>
          <a:p>
            <a:pPr marL="0" indent="0">
              <a:buNone/>
            </a:pPr>
            <a:endParaRPr 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sz="1600" dirty="0" smtClean="0">
                <a:solidFill>
                  <a:srgbClr val="FFC000"/>
                </a:solidFill>
              </a:rPr>
              <a:t>En </a:t>
            </a:r>
            <a:r>
              <a:rPr lang="da-DK" sz="1600" i="1" dirty="0" smtClean="0">
                <a:solidFill>
                  <a:srgbClr val="FFC000"/>
                </a:solidFill>
              </a:rPr>
              <a:t>bel</a:t>
            </a:r>
            <a:r>
              <a:rPr lang="da-DK" sz="1600" dirty="0" smtClean="0">
                <a:solidFill>
                  <a:srgbClr val="FFC000"/>
                </a:solidFill>
              </a:rPr>
              <a:t> (symbol </a:t>
            </a:r>
            <a:r>
              <a:rPr lang="da-DK" sz="1600" i="1" dirty="0" smtClean="0">
                <a:solidFill>
                  <a:srgbClr val="FFC000"/>
                </a:solidFill>
              </a:rPr>
              <a:t>B</a:t>
            </a:r>
            <a:r>
              <a:rPr lang="da-DK" sz="1600" dirty="0" smtClean="0">
                <a:solidFill>
                  <a:srgbClr val="FFC000"/>
                </a:solidFill>
              </a:rPr>
              <a:t>) og en tiendedel bel: decibel (forkortet </a:t>
            </a:r>
            <a:r>
              <a:rPr lang="da-DK" sz="1600" b="1" dirty="0" smtClean="0">
                <a:solidFill>
                  <a:srgbClr val="FFC000"/>
                </a:solidFill>
              </a:rPr>
              <a:t>dB</a:t>
            </a:r>
            <a:r>
              <a:rPr lang="da-DK" sz="1600" dirty="0" smtClean="0">
                <a:solidFill>
                  <a:srgbClr val="FFC000"/>
                </a:solidFill>
              </a:rPr>
              <a:t>) udtrykker et forhold mellem to værdier og er beregnet ved hjælp af logaritmer.</a:t>
            </a: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i="1" dirty="0" smtClean="0">
                <a:solidFill>
                  <a:srgbClr val="FFC000"/>
                </a:solidFill>
              </a:rPr>
              <a:t>Kilde: danske </a:t>
            </a:r>
            <a:r>
              <a:rPr lang="da-DK" altLang="da-DK" sz="1600" i="1" dirty="0" err="1" smtClean="0">
                <a:solidFill>
                  <a:srgbClr val="FFC000"/>
                </a:solidFill>
              </a:rPr>
              <a:t>wikipedia</a:t>
            </a:r>
            <a:endParaRPr lang="da-DK" altLang="da-DK" sz="1600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i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i="1" dirty="0" smtClean="0">
                <a:solidFill>
                  <a:srgbClr val="FFFF00"/>
                </a:solidFill>
                <a:hlinkClick r:id="rId3"/>
              </a:rPr>
              <a:t>Decibel for begynder 1</a:t>
            </a:r>
            <a:endParaRPr lang="da-DK" altLang="da-DK" sz="1600" i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i="1" dirty="0" smtClean="0">
                <a:solidFill>
                  <a:srgbClr val="FFC000"/>
                </a:solidFill>
                <a:hlinkClick r:id="rId4"/>
              </a:rPr>
              <a:t>Decibel på en </a:t>
            </a:r>
            <a:r>
              <a:rPr lang="da-DK" altLang="da-DK" sz="1600" i="1" dirty="0" err="1" smtClean="0">
                <a:solidFill>
                  <a:srgbClr val="FFC000"/>
                </a:solidFill>
                <a:hlinkClick r:id="rId4"/>
              </a:rPr>
              <a:t>spektrumanalyser</a:t>
            </a:r>
            <a:endParaRPr lang="da-DK" altLang="da-DK" sz="1600" i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355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2EAA19-7B85-4FBF-BCE1-0A3591B4041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557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5713"/>
                <a:ext cx="8064698" cy="4260850"/>
              </a:xfrm>
              <a:solidFill>
                <a:srgbClr val="002060"/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DeciBel fortsat:</a:t>
                </a: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da-DK" altLang="da-DK" sz="1600" u="sng" dirty="0" smtClean="0">
                    <a:solidFill>
                      <a:srgbClr val="FFC000"/>
                    </a:solidFill>
                  </a:rPr>
                  <a:t>Omregning fra spænding eller strøm til dB:</a:t>
                </a: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16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𝑒𝑙𝑙𝑒𝑟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𝑎𝑛𝑡𝑎𝑙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𝑑𝐵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𝑠𝑝</m:t>
                          </m:r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𝑛𝑑𝑖𝑛𝑔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 × </m:t>
                      </m:r>
                      <m:func>
                        <m:func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a-DK" altLang="da-DK" sz="1600" b="0" i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𝑒𝑙𝑙𝑒𝑟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𝑎𝑛𝑡𝑎𝑙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𝑑𝐵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𝑠𝑡𝑟</m:t>
                          </m:r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ø</m:t>
                          </m:r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=20 × </m:t>
                      </m:r>
                      <m:func>
                        <m:func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a-DK" altLang="da-DK" sz="1600" b="0" i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da-DK" altLang="da-DK" sz="1600" u="sng" dirty="0" smtClean="0">
                    <a:solidFill>
                      <a:srgbClr val="FFC000"/>
                    </a:solidFill>
                  </a:rPr>
                  <a:t>Omregning fra effekt til dB:</a:t>
                </a: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16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a-DK" altLang="da-DK" sz="16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𝑎𝑛𝑡𝑎𝑙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𝑑𝐵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𝑒𝑓𝑓𝑒𝑘𝑡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 × </m:t>
                      </m:r>
                      <m:func>
                        <m:func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a-DK" altLang="da-DK" sz="1600" b="0" i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da-DK" altLang="da-DK" sz="1600" dirty="0" smtClean="0">
                  <a:solidFill>
                    <a:srgbClr val="FFC000"/>
                  </a:solidFill>
                </a:endParaRPr>
              </a:p>
            </p:txBody>
          </p:sp>
        </mc:Choice>
        <mc:Fallback>
          <p:sp>
            <p:nvSpPr>
              <p:cNvPr id="23557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5713"/>
                <a:ext cx="8064698" cy="4260850"/>
              </a:xfrm>
              <a:blipFill rotWithShape="0">
                <a:blip r:embed="rId3"/>
                <a:stretch>
                  <a:fillRect l="-832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458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F53B12-6604-432E-BEEB-2CA045BA555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581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5713"/>
                <a:ext cx="8064500" cy="4260850"/>
              </a:xfrm>
              <a:solidFill>
                <a:srgbClr val="002060"/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DeciBel fortsat:</a:t>
                </a: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u="sng" dirty="0" smtClean="0">
                    <a:solidFill>
                      <a:srgbClr val="FFC000"/>
                    </a:solidFill>
                  </a:rPr>
                  <a:t>Fra dB til spænding eller strøm: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16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d>
                            <m:d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𝑎𝑛𝑡𝑎𝑙</m:t>
                                  </m:r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𝑑𝐵</m:t>
                                      </m:r>
                                    </m:e>
                                    <m:sub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𝑠𝑝</m:t>
                                      </m:r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æ</m:t>
                                      </m:r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𝑛𝑑𝑖𝑛𝑔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20</m:t>
                                  </m:r>
                                </m:den>
                              </m:f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sup>
                      </m:sSup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𝑒𝑙𝑙𝑒𝑟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sSup>
                        <m:sSup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d>
                            <m:d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𝑎𝑛𝑡𝑎𝑙</m:t>
                                  </m:r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𝑑𝐵</m:t>
                                      </m:r>
                                    </m:e>
                                    <m:sub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𝑠𝑡𝑟</m:t>
                                      </m:r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ø</m:t>
                                      </m:r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20</m:t>
                                  </m:r>
                                </m:den>
                              </m:f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u="sng" dirty="0" smtClean="0">
                    <a:solidFill>
                      <a:srgbClr val="FFC000"/>
                    </a:solidFill>
                  </a:rPr>
                  <a:t>Fra dB til effekt: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16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d>
                            <m:d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𝑎𝑛𝑡𝑎𝑙</m:t>
                                  </m:r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𝑑𝐵</m:t>
                                      </m:r>
                                    </m:e>
                                    <m:sub>
                                      <m:r>
                                        <a:rPr lang="da-DK" altLang="da-DK" sz="1600" b="0" i="1" smtClean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𝑒𝑓𝑓𝑒𝑘𝑡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da-DK" altLang="da-DK" sz="16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den>
                              </m:f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</p:txBody>
          </p:sp>
        </mc:Choice>
        <mc:Fallback>
          <p:sp>
            <p:nvSpPr>
              <p:cNvPr id="24581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5713"/>
                <a:ext cx="8064500" cy="4260850"/>
              </a:xfrm>
              <a:blipFill rotWithShape="0">
                <a:blip r:embed="rId3"/>
                <a:stretch>
                  <a:fillRect l="-832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458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F53B12-6604-432E-BEEB-2CA045BA555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4581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12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4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458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F53B12-6604-432E-BEEB-2CA045BA555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4581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12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31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458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F53B12-6604-432E-BEEB-2CA045BA5557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4581" name="Pladsholder til indhold 2"/>
          <p:cNvSpPr>
            <a:spLocks noGrp="1"/>
          </p:cNvSpPr>
          <p:nvPr>
            <p:ph idx="1"/>
          </p:nvPr>
        </p:nvSpPr>
        <p:spPr>
          <a:xfrm>
            <a:off x="539750" y="1255713"/>
            <a:ext cx="8064500" cy="4260850"/>
          </a:xfrm>
          <a:solidFill>
            <a:srgbClr val="00206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12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560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DCA66D-766C-4C8C-AB3A-9B3FA140A1CA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560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662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98988D-6176-4565-A80F-FAF421604503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662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7652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1FC4AD-F66B-4286-83DA-FE9E304D09E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765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8676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89E3C8-6BA5-4B3A-8027-E93F95C4E1E4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867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29700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AE147C9-107C-4646-A972-8B8A8BA75C53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29701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07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F1B5FD-C279-45FE-96A4-839C0B2FED3E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0725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smtClean="0">
                <a:solidFill>
                  <a:srgbClr val="FFFF00"/>
                </a:solidFill>
              </a:rPr>
              <a:t>Her skal være en tekst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>
          <a:xfrm>
            <a:off x="1835150" y="860425"/>
            <a:ext cx="6105525" cy="995363"/>
          </a:xfrm>
        </p:spPr>
        <p:txBody>
          <a:bodyPr/>
          <a:lstStyle/>
          <a:p>
            <a:endParaRPr lang="da-DK" altLang="da-DK" sz="2400" smtClean="0"/>
          </a:p>
        </p:txBody>
      </p:sp>
      <p:sp>
        <p:nvSpPr>
          <p:cNvPr id="32771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75D016-2938-44ED-83E3-C62EB0C2538F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2772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alt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1159</TotalTime>
  <Words>462</Words>
  <Application>Microsoft Office PowerPoint</Application>
  <PresentationFormat>Skærmshow (4:3)</PresentationFormat>
  <Paragraphs>165</Paragraphs>
  <Slides>30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30</vt:i4>
      </vt:variant>
    </vt:vector>
  </HeadingPairs>
  <TitlesOfParts>
    <vt:vector size="37" baseType="lpstr">
      <vt:lpstr>Arial</vt:lpstr>
      <vt:lpstr>Calibri</vt:lpstr>
      <vt:lpstr>Cambria Math</vt:lpstr>
      <vt:lpstr>Geneva</vt:lpstr>
      <vt:lpstr>Symbol</vt:lpstr>
      <vt:lpstr>Verdana</vt:lpstr>
      <vt:lpstr>2_Office Theme</vt:lpstr>
      <vt:lpstr>Introduktion til EMC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Mercantec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 Kaae</dc:creator>
  <cp:lastModifiedBy>Martin Kruse Vestergaard</cp:lastModifiedBy>
  <cp:revision>169</cp:revision>
  <dcterms:created xsi:type="dcterms:W3CDTF">2010-08-24T08:40:26Z</dcterms:created>
  <dcterms:modified xsi:type="dcterms:W3CDTF">2016-05-24T20:07:45Z</dcterms:modified>
</cp:coreProperties>
</file>