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4"/>
  </p:notesMasterIdLst>
  <p:handoutMasterIdLst>
    <p:handoutMasterId r:id="rId35"/>
  </p:handoutMasterIdLst>
  <p:sldIdLst>
    <p:sldId id="257" r:id="rId2"/>
    <p:sldId id="313" r:id="rId3"/>
    <p:sldId id="328" r:id="rId4"/>
    <p:sldId id="329" r:id="rId5"/>
    <p:sldId id="330" r:id="rId6"/>
    <p:sldId id="332" r:id="rId7"/>
    <p:sldId id="331" r:id="rId8"/>
    <p:sldId id="333" r:id="rId9"/>
    <p:sldId id="346" r:id="rId10"/>
    <p:sldId id="334" r:id="rId11"/>
    <p:sldId id="335" r:id="rId12"/>
    <p:sldId id="336" r:id="rId13"/>
    <p:sldId id="358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50" r:id="rId22"/>
    <p:sldId id="327" r:id="rId23"/>
    <p:sldId id="347" r:id="rId24"/>
    <p:sldId id="348" r:id="rId25"/>
    <p:sldId id="349" r:id="rId26"/>
    <p:sldId id="351" r:id="rId27"/>
    <p:sldId id="352" r:id="rId28"/>
    <p:sldId id="353" r:id="rId29"/>
    <p:sldId id="354" r:id="rId30"/>
    <p:sldId id="355" r:id="rId31"/>
    <p:sldId id="356" r:id="rId32"/>
    <p:sldId id="357" r:id="rId33"/>
  </p:sldIdLst>
  <p:sldSz cx="9144000" cy="6858000" type="screen4x3"/>
  <p:notesSz cx="6858000" cy="9144000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7" autoAdjust="0"/>
    <p:restoredTop sz="94590" autoAdjust="0"/>
  </p:normalViewPr>
  <p:slideViewPr>
    <p:cSldViewPr>
      <p:cViewPr varScale="1">
        <p:scale>
          <a:sx n="72" d="100"/>
          <a:sy n="72" d="100"/>
        </p:scale>
        <p:origin x="136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B029F0-ACB1-4978-A1BA-E8EC659F006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956187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018B6A-71E3-4794-A0E0-28448B69F42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5280517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0BED-450F-41CA-A34D-B2E8D6CC8EBA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90342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FA367-430B-4DCF-B91A-92CC052BDDD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491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3252F-8FA6-43FD-BA01-A2BAA81F4198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82730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826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35318-C9BB-408E-99E7-2649280A082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5579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2D704-4EEC-43D8-BB54-CBFF666C1E8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6982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A8202-F1B0-44B9-BCB4-B4709F45C83E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0725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B5B4-D73E-4E93-BA65-52856079EBBB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5622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EF10A-1872-41E5-BD3B-0634AAED28B3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4841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0DBA-FDD0-4309-BEAF-2DC310FE0D8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009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66343-28E7-4061-A0CE-75405E738FFF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5949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35750" y="260350"/>
            <a:ext cx="2051050" cy="586581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82600" y="260350"/>
            <a:ext cx="6000750" cy="5865813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4A9F-9B92-4DBF-B09B-3DB804A29C0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1300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bund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Powerpoint logo top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Powerpoint_bund3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0" y="260350"/>
            <a:ext cx="610552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title style</a:t>
            </a:r>
            <a:endParaRPr lang="da-DK" altLang="da-DK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1484313"/>
            <a:ext cx="82042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text styles</a:t>
            </a:r>
          </a:p>
          <a:p>
            <a:pPr lvl="1"/>
            <a:r>
              <a:rPr lang="en-US" altLang="da-DK" smtClean="0"/>
              <a:t>Second level</a:t>
            </a:r>
          </a:p>
          <a:p>
            <a:pPr lvl="2"/>
            <a:r>
              <a:rPr lang="en-US" altLang="da-DK" smtClean="0"/>
              <a:t>Third level</a:t>
            </a:r>
          </a:p>
          <a:p>
            <a:pPr lvl="3"/>
            <a:r>
              <a:rPr lang="en-US" altLang="da-DK" smtClean="0"/>
              <a:t>Fourth level</a:t>
            </a:r>
          </a:p>
          <a:p>
            <a:pPr lvl="4"/>
            <a:r>
              <a:rPr lang="en-US" altLang="da-DK" smtClean="0"/>
              <a:t>Fifth level</a:t>
            </a:r>
            <a:endParaRPr lang="da-DK" altLang="da-DK" smtClean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FF6B8EC-1A80-4758-B5C6-5D386077778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uZxFL9cGkI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hyperlink" Target="https://www.youtube.com/watch?v=RtlYi1yLTVQ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650875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da-DK" altLang="da-DK" dirty="0" smtClean="0">
                <a:solidFill>
                  <a:srgbClr val="FFC000"/>
                </a:solidFill>
              </a:rPr>
              <a:t>Støjsignaler og kobling</a:t>
            </a:r>
            <a:endParaRPr lang="da-DK" altLang="da-DK" dirty="0" smtClean="0"/>
          </a:p>
        </p:txBody>
      </p:sp>
      <p:sp>
        <p:nvSpPr>
          <p:cNvPr id="4100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altLang="da-DK" smtClean="0"/>
          </a:p>
        </p:txBody>
      </p:sp>
      <p:sp>
        <p:nvSpPr>
          <p:cNvPr id="3" name="Tekstfelt 2"/>
          <p:cNvSpPr txBox="1">
            <a:spLocks noChangeArrowheads="1"/>
          </p:cNvSpPr>
          <p:nvPr/>
        </p:nvSpPr>
        <p:spPr bwMode="auto">
          <a:xfrm>
            <a:off x="2792413" y="4076700"/>
            <a:ext cx="3559175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2800" dirty="0">
                <a:solidFill>
                  <a:srgbClr val="FFC000"/>
                </a:solidFill>
                <a:latin typeface="Arial" panose="020B0604020202020204" pitchFamily="34" charset="0"/>
              </a:rPr>
              <a:t>House of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>
            <a:spLocks/>
          </p:cNvSpPr>
          <p:nvPr/>
        </p:nvSpPr>
        <p:spPr>
          <a:xfrm>
            <a:off x="539750" y="1255714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Transienter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er unormale hurtige pulser, som vil virke forstyrrende på vores system eller kredsløb.</a:t>
            </a: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90767"/>
            <a:ext cx="7920682" cy="618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708919"/>
            <a:ext cx="7920682" cy="2807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Transient fortsat: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039" y="1700808"/>
            <a:ext cx="709334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168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Transient fortsat: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95475"/>
            <a:ext cx="7920682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02" y="3644900"/>
            <a:ext cx="792218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94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Transient fortsat: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Burst</a:t>
            </a:r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Burst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simulerer hurtige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transienter</a:t>
            </a:r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>
                <a:solidFill>
                  <a:srgbClr val="FFC000"/>
                </a:solidFill>
                <a:latin typeface="+mn-lt"/>
              </a:rPr>
              <a:t>f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ra kontaktprel, PWM,</a:t>
            </a:r>
          </a:p>
          <a:p>
            <a:r>
              <a:rPr lang="da-DK" sz="2000" dirty="0">
                <a:solidFill>
                  <a:srgbClr val="FFC000"/>
                </a:solidFill>
                <a:latin typeface="+mn-lt"/>
              </a:rPr>
              <a:t>h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igh speed logik, CLK-signaler.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Åbning af kontakter med induktiv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Belastning.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Peakspændingen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er afhængig af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Test standarden.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124" y="1255713"/>
            <a:ext cx="3396307" cy="42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8064698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Transient fortsat: Test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setup</a:t>
            </a:r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574" y="1689162"/>
            <a:ext cx="4736852" cy="36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4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4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Transienter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fortsat: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Surge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puls</a:t>
            </a: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Surge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puls simulerer et lyn-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nedslag, typiske spændings-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Niveauer er: 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1000V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2000V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4000V (sjældent)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8000V (sjældent)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r>
              <a:rPr lang="da-DK" sz="1600" dirty="0" smtClean="0">
                <a:solidFill>
                  <a:srgbClr val="FFC000"/>
                </a:solidFill>
                <a:latin typeface="+mn-lt"/>
              </a:rPr>
              <a:t>Men igen afhængig af testkravene.</a:t>
            </a:r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358" y="1259432"/>
            <a:ext cx="3857074" cy="425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3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0934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Transient fortsat: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Surge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puls test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setup</a:t>
            </a:r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EUT: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Equiment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Under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Test</a:t>
            </a: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Alle kombinationer der</a:t>
            </a:r>
          </a:p>
          <a:p>
            <a:r>
              <a:rPr lang="da-DK" sz="2000" dirty="0">
                <a:solidFill>
                  <a:srgbClr val="FFC000"/>
                </a:solidFill>
                <a:latin typeface="+mn-lt"/>
              </a:rPr>
              <a:t>k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ommer udefra og ind</a:t>
            </a:r>
          </a:p>
          <a:p>
            <a:r>
              <a:rPr lang="da-DK" sz="2000" dirty="0">
                <a:solidFill>
                  <a:srgbClr val="FFC000"/>
                </a:solidFill>
                <a:latin typeface="+mn-lt"/>
              </a:rPr>
              <a:t>i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vores apparat skal </a:t>
            </a:r>
          </a:p>
          <a:p>
            <a:r>
              <a:rPr lang="da-DK" sz="2000" dirty="0">
                <a:solidFill>
                  <a:srgbClr val="FFC000"/>
                </a:solidFill>
                <a:latin typeface="+mn-lt"/>
              </a:rPr>
              <a:t>t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estes.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907" y="1685433"/>
            <a:ext cx="4889525" cy="368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5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0934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ESD(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Elektro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Static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Discharge)</a:t>
            </a:r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  <a:hlinkClick r:id="rId3"/>
              </a:rPr>
              <a:t>ESD film 1</a:t>
            </a:r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r>
              <a:rPr lang="da-DK" sz="2000" dirty="0" smtClean="0">
                <a:solidFill>
                  <a:srgbClr val="FFC000"/>
                </a:solidFill>
                <a:latin typeface="+mn-lt"/>
                <a:hlinkClick r:id="rId4"/>
              </a:rPr>
              <a:t>ESD film 2</a:t>
            </a:r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772816"/>
            <a:ext cx="2064548" cy="206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7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ESD(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Elektro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Static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Discharge)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84685"/>
            <a:ext cx="7920681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1" y="3049116"/>
            <a:ext cx="7920680" cy="1366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90" y="4377101"/>
            <a:ext cx="2247141" cy="112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33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ESD fortsat: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081213"/>
            <a:ext cx="7920682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068638"/>
            <a:ext cx="7920682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Billed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4662488"/>
            <a:ext cx="1757363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53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0934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ESD fortsat: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9" name="Bille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950" y="1255713"/>
            <a:ext cx="1757362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lled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44" y="1676974"/>
            <a:ext cx="6078931" cy="367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4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0934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ESD fortsat: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9" name="Bille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950" y="1255713"/>
            <a:ext cx="1757362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28" y="2119736"/>
            <a:ext cx="6207044" cy="305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663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ESD fortsat: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41475"/>
            <a:ext cx="5616624" cy="3659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Billed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942" y="1255713"/>
            <a:ext cx="1757362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557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Netspændings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forstyrrelser:</a:t>
            </a: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72036"/>
            <a:ext cx="5863956" cy="2051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34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0934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err="1">
                <a:solidFill>
                  <a:srgbClr val="FFC000"/>
                </a:solidFill>
              </a:rPr>
              <a:t>Netspændings</a:t>
            </a:r>
            <a:r>
              <a:rPr lang="da-DK" sz="2000" dirty="0">
                <a:solidFill>
                  <a:srgbClr val="FFC000"/>
                </a:solidFill>
              </a:rPr>
              <a:t> </a:t>
            </a:r>
            <a:r>
              <a:rPr lang="da-DK" sz="2000" dirty="0" smtClean="0">
                <a:solidFill>
                  <a:srgbClr val="FFC000"/>
                </a:solidFill>
              </a:rPr>
              <a:t>forstyrrelser fortsat:</a:t>
            </a: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610" y="1597199"/>
            <a:ext cx="5844780" cy="366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99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50570" y="1255713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Ind / </a:t>
            </a:r>
            <a:r>
              <a:rPr lang="da-DK" sz="2000" dirty="0" err="1" smtClean="0">
                <a:solidFill>
                  <a:srgbClr val="FFC000"/>
                </a:solidFill>
                <a:latin typeface="+mn-lt"/>
              </a:rPr>
              <a:t>ud-kobling</a:t>
            </a:r>
            <a:r>
              <a:rPr lang="da-DK" sz="2000" dirty="0" smtClean="0">
                <a:solidFill>
                  <a:srgbClr val="FFC000"/>
                </a:solidFill>
                <a:latin typeface="+mn-lt"/>
              </a:rPr>
              <a:t> af induktive belastninger:</a:t>
            </a: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  <a:p>
            <a:endParaRPr lang="da-DK" sz="2000" dirty="0" smtClean="0">
              <a:solidFill>
                <a:srgbClr val="FFC000"/>
              </a:solidFill>
              <a:latin typeface="+mn-lt"/>
            </a:endParaRPr>
          </a:p>
          <a:p>
            <a:endParaRPr lang="da-DK" sz="2000" dirty="0">
              <a:solidFill>
                <a:srgbClr val="FFC000"/>
              </a:solidFill>
              <a:latin typeface="+mn-lt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5" y="1847850"/>
            <a:ext cx="6216650" cy="154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1" y="3716338"/>
            <a:ext cx="7920682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37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FFC000"/>
                </a:solidFill>
              </a:rPr>
              <a:t>Ind / </a:t>
            </a:r>
            <a:r>
              <a:rPr lang="da-DK" sz="2000" dirty="0" err="1">
                <a:solidFill>
                  <a:srgbClr val="FFC000"/>
                </a:solidFill>
              </a:rPr>
              <a:t>ud-kobling</a:t>
            </a:r>
            <a:r>
              <a:rPr lang="da-DK" sz="2000" dirty="0">
                <a:solidFill>
                  <a:srgbClr val="FFC000"/>
                </a:solidFill>
              </a:rPr>
              <a:t> af induktive belastninger</a:t>
            </a:r>
            <a:r>
              <a:rPr lang="da-DK" sz="2000" dirty="0" smtClean="0">
                <a:solidFill>
                  <a:srgbClr val="FFC000"/>
                </a:solidFill>
              </a:rPr>
              <a:t>:</a:t>
            </a: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16832"/>
            <a:ext cx="6634174" cy="278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3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24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FFC000"/>
                </a:solidFill>
              </a:rPr>
              <a:t>Ind / </a:t>
            </a:r>
            <a:r>
              <a:rPr lang="da-DK" sz="2000" dirty="0" err="1">
                <a:solidFill>
                  <a:srgbClr val="FFC000"/>
                </a:solidFill>
              </a:rPr>
              <a:t>ud-kobling</a:t>
            </a:r>
            <a:r>
              <a:rPr lang="da-DK" sz="2000" dirty="0">
                <a:solidFill>
                  <a:srgbClr val="FFC000"/>
                </a:solidFill>
              </a:rPr>
              <a:t> af induktive belastninger</a:t>
            </a:r>
            <a:r>
              <a:rPr lang="da-DK" sz="2000" dirty="0" smtClean="0">
                <a:solidFill>
                  <a:srgbClr val="FFC000"/>
                </a:solidFill>
              </a:rPr>
              <a:t>:</a:t>
            </a: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989138"/>
            <a:ext cx="8178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13100"/>
            <a:ext cx="8229600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642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>
                <a:solidFill>
                  <a:schemeClr val="tx1"/>
                </a:solidFill>
              </a:rPr>
              <a:t>Støjsignaler og kobling</a:t>
            </a:r>
            <a:endParaRPr lang="da-DK" altLang="da-DK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F61ACEE-BADD-4503-B906-DDF0E165C125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539750" y="1255715"/>
            <a:ext cx="7920682" cy="409342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2000" dirty="0">
                <a:solidFill>
                  <a:srgbClr val="FFC000"/>
                </a:solidFill>
              </a:rPr>
              <a:t>Ind / </a:t>
            </a:r>
            <a:r>
              <a:rPr lang="da-DK" sz="2000" dirty="0" err="1">
                <a:solidFill>
                  <a:srgbClr val="FFC000"/>
                </a:solidFill>
              </a:rPr>
              <a:t>ud-kobling</a:t>
            </a:r>
            <a:r>
              <a:rPr lang="da-DK" sz="2000" dirty="0">
                <a:solidFill>
                  <a:srgbClr val="FFC000"/>
                </a:solidFill>
              </a:rPr>
              <a:t> af induktive belastninger:</a:t>
            </a: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  <a:p>
            <a:endParaRPr lang="da-DK" sz="2000" dirty="0">
              <a:solidFill>
                <a:srgbClr val="FFC000"/>
              </a:solidFill>
            </a:endParaRPr>
          </a:p>
          <a:p>
            <a:endParaRPr 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670844"/>
            <a:ext cx="7632848" cy="3558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69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Elektrisk / magnetisk kobling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Elektrisk kobling kaldes også for 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kapacitiv</a:t>
            </a:r>
            <a:r>
              <a:rPr lang="da-DK" altLang="da-DK" sz="2000" dirty="0" smtClean="0">
                <a:solidFill>
                  <a:srgbClr val="FFC000"/>
                </a:solidFill>
              </a:rPr>
              <a:t> kobling.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Magnetisk kobling kaldes for induktiv kobling.</a:t>
            </a:r>
          </a:p>
        </p:txBody>
      </p:sp>
    </p:spTree>
    <p:extLst>
      <p:ext uri="{BB962C8B-B14F-4D97-AF65-F5344CB8AC3E}">
        <p14:creationId xmlns:p14="http://schemas.microsoft.com/office/powerpoint/2010/main" val="179182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M</a:t>
            </a:r>
            <a:r>
              <a:rPr lang="da-DK" altLang="da-DK" sz="2000" dirty="0" smtClean="0">
                <a:solidFill>
                  <a:srgbClr val="FFC000"/>
                </a:solidFill>
              </a:rPr>
              <a:t>agnetisk(Induktiv) kobling: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1700809"/>
            <a:ext cx="771113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da-DK" altLang="da-DK" sz="2000" dirty="0">
                <a:solidFill>
                  <a:srgbClr val="FFC000"/>
                </a:solidFill>
              </a:rPr>
              <a:t>Magnetisk(Induktiv) kobling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None/>
            </a:pPr>
            <a:endParaRPr lang="da-DK" altLang="da-DK" sz="2000" dirty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238" y="1879793"/>
            <a:ext cx="3304962" cy="340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23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Magnetisk(Induktiv) kobling:</a:t>
                </a:r>
              </a:p>
              <a:p>
                <a:pPr marL="0" indent="0">
                  <a:buNone/>
                </a:pP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Størrelsen af en magnetfelt B er ligefrem proportional med strømmen I.</a:t>
                </a:r>
              </a:p>
              <a:p>
                <a:pPr marL="0" indent="0">
                  <a:buNone/>
                </a:pP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Det vil sige, når strømmen stiger, så bliver magnetfeltet også større.</a:t>
                </a: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r>
                  <a:rPr lang="da-DK" altLang="da-DK" sz="1600" i="1" dirty="0" smtClean="0">
                    <a:solidFill>
                      <a:srgbClr val="FFC000"/>
                    </a:solidFill>
                  </a:rPr>
                  <a:t>k</a:t>
                </a: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 er en forsimplet konstant.</a:t>
                </a:r>
                <a:endParaRPr lang="da-DK" altLang="da-DK" sz="16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 t="-858" r="-97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215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Formler i forbindelse med spoler:</a:t>
                </a: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 × 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i="1" dirty="0" smtClean="0">
                  <a:solidFill>
                    <a:srgbClr val="FFC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i er strømændringen dvs.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altLang="da-DK" sz="20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𝑠𝑙𝑢𝑡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𝑠𝑡𝑎𝑟𝑡</m:t>
                          </m:r>
                        </m:sub>
                      </m:sSub>
                    </m:oMath>
                  </m:oMathPara>
                </a14:m>
                <a:endParaRPr lang="da-DK" altLang="da-DK" sz="2000" b="0" dirty="0" smtClean="0">
                  <a:solidFill>
                    <a:srgbClr val="FFC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t et tidsforskellen mellem start og slut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  <a:sym typeface="Symbol" panose="05050102010706020507" pitchFamily="18" charset="2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altLang="da-DK" sz="20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𝑠𝑙𝑢𝑡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𝑠𝑡𝑎𝑟𝑡</m:t>
                          </m:r>
                        </m:sub>
                      </m:sSub>
                    </m:oMath>
                  </m:oMathPara>
                </a14:m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 t="-8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159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Formler i forbindelse med spoler:</a:t>
                </a: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Prøv at beregne </a:t>
                </a:r>
                <a:r>
                  <a:rPr lang="da-DK" altLang="da-DK" sz="2000" i="1" dirty="0" err="1" smtClean="0">
                    <a:solidFill>
                      <a:srgbClr val="FFC000"/>
                    </a:solidFill>
                  </a:rPr>
                  <a:t>u</a:t>
                </a:r>
                <a:r>
                  <a:rPr lang="da-DK" altLang="da-DK" sz="1000" i="1" dirty="0" err="1" smtClean="0">
                    <a:solidFill>
                      <a:srgbClr val="FFC000"/>
                    </a:solidFill>
                  </a:rPr>
                  <a:t>L</a:t>
                </a: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 når følgende er opgivet: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i = 1A, t = 1mS og L er 100µH.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>
                  <a:solidFill>
                    <a:srgbClr val="FFC000"/>
                  </a:solidFill>
                  <a:sym typeface="Symbol" panose="05050102010706020507" pitchFamily="18" charset="2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=100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=100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𝑚𝑉</m:t>
                      </m:r>
                    </m:oMath>
                  </m:oMathPara>
                </a14:m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 t="-8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21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Elektrisk (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Kapacitiv</a:t>
            </a:r>
            <a:r>
              <a:rPr lang="da-DK" altLang="da-DK" sz="2000" dirty="0" smtClean="0">
                <a:solidFill>
                  <a:srgbClr val="FFC000"/>
                </a:solidFill>
              </a:rPr>
              <a:t>) kobling: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20" y="1844824"/>
            <a:ext cx="8147049" cy="253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3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Formler til </a:t>
                </a:r>
                <a:r>
                  <a:rPr lang="da-DK" altLang="da-DK" sz="2000" dirty="0" err="1" smtClean="0">
                    <a:solidFill>
                      <a:srgbClr val="FFC000"/>
                    </a:solidFill>
                  </a:rPr>
                  <a:t>kapacitiv</a:t>
                </a: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 kobling: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 × 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×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i="1" dirty="0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</a:t>
                </a:r>
                <a:r>
                  <a:rPr lang="da-DK" altLang="da-DK" sz="1600" i="1" dirty="0" err="1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u</a:t>
                </a:r>
                <a:r>
                  <a:rPr lang="da-DK" altLang="da-DK" sz="1000" i="1" dirty="0" err="1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C</a:t>
                </a:r>
                <a:r>
                  <a:rPr lang="da-DK" altLang="da-DK" sz="1600" dirty="0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 er spændingsændringen over kondensatoren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altLang="da-DK" sz="20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𝑠𝑙𝑢𝑡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𝑠𝑡𝑎𝑟𝑡</m:t>
                          </m:r>
                        </m:sub>
                      </m:sSub>
                    </m:oMath>
                  </m:oMathPara>
                </a14:m>
                <a:endParaRPr lang="da-DK" altLang="da-DK" sz="2000" b="0" dirty="0" smtClean="0">
                  <a:solidFill>
                    <a:srgbClr val="FFC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i="1" dirty="0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t</a:t>
                </a:r>
                <a:r>
                  <a:rPr lang="da-DK" altLang="da-DK" sz="1600" dirty="0" smtClean="0">
                    <a:solidFill>
                      <a:srgbClr val="FFC000"/>
                    </a:solidFill>
                    <a:sym typeface="Symbol" panose="05050102010706020507" pitchFamily="18" charset="2"/>
                  </a:rPr>
                  <a:t> er tidsforskellen mellem start og slut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altLang="da-DK" sz="20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𝑠𝑙𝑢𝑡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𝑠𝑡𝑎𝑟𝑡</m:t>
                          </m:r>
                        </m:sub>
                      </m:sSub>
                    </m:oMath>
                  </m:oMathPara>
                </a14:m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 t="-8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90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Eksempel: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I en pc( 64 bit ) trækker logikken kun strøm i selve skiftet fra lav til høj eller høj til lav. Clockfrekvensen er 3Ghz, og </a:t>
                </a:r>
                <a:r>
                  <a:rPr lang="da-DK" altLang="da-DK" sz="1600" dirty="0" err="1" smtClean="0">
                    <a:solidFill>
                      <a:srgbClr val="FFC000"/>
                    </a:solidFill>
                  </a:rPr>
                  <a:t>stigetiden</a:t>
                </a: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 er 10 gange hurtigere. </a:t>
                </a:r>
                <a:r>
                  <a:rPr lang="da-DK" altLang="da-DK" sz="1600" dirty="0" err="1" smtClean="0">
                    <a:solidFill>
                      <a:srgbClr val="FFC000"/>
                    </a:solidFill>
                  </a:rPr>
                  <a:t>Kapaciten</a:t>
                </a: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 i én printbane er målt til 4pF. Og logikken er forsynet med 5V.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Alle </a:t>
                </a:r>
                <a:r>
                  <a:rPr lang="da-DK" altLang="da-DK" sz="1600" dirty="0" err="1" smtClean="0">
                    <a:solidFill>
                      <a:srgbClr val="FFC000"/>
                    </a:solidFill>
                  </a:rPr>
                  <a:t>bit’ene</a:t>
                </a: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 skifter fra 0 – 5V samtidig.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Find i.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Bølgelængden for 3GHz er: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16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𝐺𝐻𝑧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𝐺𝐻𝑧</m:t>
                              </m:r>
                            </m:sub>
                          </m:sSub>
                        </m:den>
                      </m:f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 × </m:t>
                          </m:r>
                          <m:sSup>
                            <m:sSupPr>
                              <m:ctrlP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da-DK" altLang="da-DK" sz="16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sup>
                          </m:sSup>
                        </m:den>
                      </m:f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=333</m:t>
                      </m:r>
                      <m:f>
                        <m:f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</m:t>
                      </m:r>
                      <m:sSup>
                        <m:sSupPr>
                          <m:ctrlP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−12</m:t>
                          </m:r>
                        </m:sup>
                      </m:sSup>
                    </m:oMath>
                  </m:oMathPara>
                </a14:m>
                <a:endParaRPr lang="da-DK" altLang="da-DK" sz="16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 t="-858" r="-75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531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Eksempel fortsat: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𝐺h𝑧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𝐺𝐻𝑍</m:t>
                              </m:r>
                            </m:sub>
                          </m:sSub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333</m:t>
                          </m:r>
                          <m:f>
                            <m:f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× </m:t>
                          </m:r>
                          <m:sSup>
                            <m:sSup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−12</m:t>
                              </m:r>
                            </m:sup>
                          </m:sSup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=33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sSup>
                        <m:sSup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−12</m:t>
                          </m:r>
                        </m:sup>
                      </m:sSup>
                    </m:oMath>
                  </m:oMathPara>
                </a14:m>
                <a:endParaRPr lang="da-DK" altLang="da-DK" sz="2000" b="0" dirty="0" smtClean="0">
                  <a:solidFill>
                    <a:srgbClr val="FFC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altLang="da-DK" sz="200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𝑠𝑙𝑢𝑡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 </m:t>
                      </m:r>
                      <m:sSub>
                        <m:sSub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𝑠𝑡𝑎𝑟𝑡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=5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−0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=5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da-DK" altLang="da-DK" sz="2000" b="0" dirty="0" smtClean="0">
                  <a:solidFill>
                    <a:srgbClr val="FFC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16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Strømmen i én printbane er: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=4 × </m:t>
                      </m:r>
                      <m:sSup>
                        <m:sSup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−12</m:t>
                          </m:r>
                        </m:sup>
                      </m:sSup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33</m:t>
                          </m:r>
                          <m:f>
                            <m:f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× </m:t>
                          </m:r>
                          <m:sSup>
                            <m:sSup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−12</m:t>
                              </m:r>
                            </m:sup>
                          </m:sSup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=601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𝑚𝐴</m:t>
                      </m:r>
                    </m:oMath>
                  </m:oMathPara>
                </a14:m>
                <a:endParaRPr lang="da-DK" altLang="da-DK" sz="2000" b="0" dirty="0" smtClean="0">
                  <a:solidFill>
                    <a:srgbClr val="FFC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 t="-8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267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None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Eksempel fortsat:</a:t>
                </a:r>
              </a:p>
              <a:p>
                <a:pPr marL="0" indent="0"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:r>
                  <a:rPr lang="da-DK" altLang="da-DK" sz="1600" dirty="0" smtClean="0">
                    <a:solidFill>
                      <a:srgbClr val="FFC000"/>
                    </a:solidFill>
                  </a:rPr>
                  <a:t>Den samlet strøm i alle 64 bit:</a:t>
                </a:r>
              </a:p>
              <a:p>
                <a:pPr marL="0" indent="0"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16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da-DK" altLang="da-DK" sz="16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sub>
                      </m:sSub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a-DK" altLang="da-DK" sz="1600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i</m:t>
                      </m:r>
                      <m:r>
                        <a:rPr lang="da-DK" altLang="da-DK" sz="1600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×64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𝑏𝑖𝑡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=601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𝑚𝐴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×64 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𝑏𝑖𝑡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=38,4</m:t>
                      </m:r>
                      <m:r>
                        <a:rPr lang="da-DK" altLang="da-DK" sz="16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da-DK" altLang="da-DK" sz="1600" b="0" dirty="0" smtClean="0">
                  <a:solidFill>
                    <a:srgbClr val="FFC000"/>
                  </a:solidFill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da-DK" altLang="da-DK" sz="16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 t="-858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121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altLang="da-DK" sz="200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Opgave lav din egen B-felts </a:t>
            </a:r>
            <a:r>
              <a:rPr lang="da-DK" altLang="da-DK" sz="2000" dirty="0" err="1" smtClean="0">
                <a:solidFill>
                  <a:srgbClr val="FFC000"/>
                </a:solidFill>
              </a:rPr>
              <a:t>probe</a:t>
            </a:r>
            <a:r>
              <a:rPr lang="da-DK" altLang="da-DK" sz="2000" dirty="0" smtClean="0">
                <a:solidFill>
                  <a:srgbClr val="FFC000"/>
                </a:solidFill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1663504"/>
            <a:ext cx="8147050" cy="385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5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1928</TotalTime>
  <Words>481</Words>
  <Application>Microsoft Office PowerPoint</Application>
  <PresentationFormat>Skærmshow (4:3)</PresentationFormat>
  <Paragraphs>325</Paragraphs>
  <Slides>32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32</vt:i4>
      </vt:variant>
    </vt:vector>
  </HeadingPairs>
  <TitlesOfParts>
    <vt:vector size="39" baseType="lpstr">
      <vt:lpstr>Geneva</vt:lpstr>
      <vt:lpstr>Arial</vt:lpstr>
      <vt:lpstr>Calibri</vt:lpstr>
      <vt:lpstr>Cambria Math</vt:lpstr>
      <vt:lpstr>Symbol</vt:lpstr>
      <vt:lpstr>Verdana</vt:lpstr>
      <vt:lpstr>2_Office Theme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Støjsignaler og kobling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Mercantec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Lasse Kaae</dc:creator>
  <cp:lastModifiedBy>Martin Kruse Vestergaard</cp:lastModifiedBy>
  <cp:revision>225</cp:revision>
  <dcterms:created xsi:type="dcterms:W3CDTF">2010-08-24T08:40:26Z</dcterms:created>
  <dcterms:modified xsi:type="dcterms:W3CDTF">2016-05-30T11:32:59Z</dcterms:modified>
</cp:coreProperties>
</file>