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5"/>
  </p:notesMasterIdLst>
  <p:handoutMasterIdLst>
    <p:handoutMasterId r:id="rId46"/>
  </p:handoutMasterIdLst>
  <p:sldIdLst>
    <p:sldId id="257" r:id="rId2"/>
    <p:sldId id="359" r:id="rId3"/>
    <p:sldId id="360" r:id="rId4"/>
    <p:sldId id="362" r:id="rId5"/>
    <p:sldId id="361" r:id="rId6"/>
    <p:sldId id="363" r:id="rId7"/>
    <p:sldId id="364" r:id="rId8"/>
    <p:sldId id="373" r:id="rId9"/>
    <p:sldId id="374" r:id="rId10"/>
    <p:sldId id="375" r:id="rId11"/>
    <p:sldId id="376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7" r:id="rId21"/>
    <p:sldId id="378" r:id="rId22"/>
    <p:sldId id="379" r:id="rId23"/>
    <p:sldId id="380" r:id="rId24"/>
    <p:sldId id="381" r:id="rId25"/>
    <p:sldId id="382" r:id="rId26"/>
    <p:sldId id="388" r:id="rId27"/>
    <p:sldId id="389" r:id="rId28"/>
    <p:sldId id="390" r:id="rId29"/>
    <p:sldId id="391" r:id="rId30"/>
    <p:sldId id="392" r:id="rId31"/>
    <p:sldId id="393" r:id="rId32"/>
    <p:sldId id="397" r:id="rId33"/>
    <p:sldId id="398" r:id="rId34"/>
    <p:sldId id="399" r:id="rId35"/>
    <p:sldId id="400" r:id="rId36"/>
    <p:sldId id="401" r:id="rId37"/>
    <p:sldId id="402" r:id="rId38"/>
    <p:sldId id="403" r:id="rId39"/>
    <p:sldId id="404" r:id="rId40"/>
    <p:sldId id="405" r:id="rId41"/>
    <p:sldId id="394" r:id="rId42"/>
    <p:sldId id="395" r:id="rId43"/>
    <p:sldId id="396" r:id="rId44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4" autoAdjust="0"/>
    <p:restoredTop sz="94590" autoAdjust="0"/>
  </p:normalViewPr>
  <p:slideViewPr>
    <p:cSldViewPr>
      <p:cViewPr varScale="1">
        <p:scale>
          <a:sx n="74" d="100"/>
          <a:sy n="74" d="100"/>
        </p:scale>
        <p:origin x="882" y="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B029F0-ACB1-4978-A1BA-E8EC659F006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56187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18B6A-71E3-4794-A0E0-28448B69F42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28051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0BED-450F-41CA-A34D-B2E8D6CC8EB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9034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A367-430B-4DCF-B91A-92CC052BDDD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9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3252F-8FA6-43FD-BA01-A2BAA81F419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273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826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35318-C9BB-408E-99E7-2649280A082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579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2D704-4EEC-43D8-BB54-CBFF666C1E8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982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8202-F1B0-44B9-BCB4-B4709F45C83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072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B5B4-D73E-4E93-BA65-52856079EB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5622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F10A-1872-41E5-BD3B-0634AAED28B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484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0DBA-FDD0-4309-BEAF-2DC310FE0D8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00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6343-28E7-4061-A0CE-75405E738FF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94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5750" y="260350"/>
            <a:ext cx="2051050" cy="586581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82600" y="260350"/>
            <a:ext cx="600075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4A9F-9B92-4DBF-B09B-3DB804A29C0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0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Powerpoint_bund3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0350"/>
            <a:ext cx="61055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title style</a:t>
            </a:r>
            <a:endParaRPr lang="da-DK" altLang="da-DK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1484313"/>
            <a:ext cx="82042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text styles</a:t>
            </a:r>
          </a:p>
          <a:p>
            <a:pPr lvl="1"/>
            <a:r>
              <a:rPr lang="en-US" altLang="da-DK" smtClean="0"/>
              <a:t>Second level</a:t>
            </a:r>
          </a:p>
          <a:p>
            <a:pPr lvl="2"/>
            <a:r>
              <a:rPr lang="en-US" altLang="da-DK" smtClean="0"/>
              <a:t>Third level</a:t>
            </a:r>
          </a:p>
          <a:p>
            <a:pPr lvl="3"/>
            <a:r>
              <a:rPr lang="en-US" altLang="da-DK" smtClean="0"/>
              <a:t>Fourth level</a:t>
            </a:r>
          </a:p>
          <a:p>
            <a:pPr lvl="4"/>
            <a:r>
              <a:rPr lang="en-US" altLang="da-DK" smtClean="0"/>
              <a:t>Fifth level</a:t>
            </a:r>
            <a:endParaRPr lang="da-DK" altLang="da-DK" smtClean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F6B8EC-1A80-4758-B5C6-5D386077778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makv\Pictures\EMC%20kursus\Filter\ice3b0365-atx-smps-uc3843-wt7525-circuit-diagram.pn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g"/><Relationship Id="rId4" Type="http://schemas.openxmlformats.org/officeDocument/2006/relationships/image" Target="../media/image41.gi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gif"/><Relationship Id="rId3" Type="http://schemas.openxmlformats.org/officeDocument/2006/relationships/image" Target="../media/image43.gif"/><Relationship Id="rId7" Type="http://schemas.openxmlformats.org/officeDocument/2006/relationships/image" Target="../media/image4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ransient-voltage-suppression_diode" TargetMode="External"/><Relationship Id="rId7" Type="http://schemas.openxmlformats.org/officeDocument/2006/relationships/hyperlink" Target="https://en.wikipedia.org/wiki/Gas_discharge_tube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Zener_diode" TargetMode="External"/><Relationship Id="rId5" Type="http://schemas.openxmlformats.org/officeDocument/2006/relationships/hyperlink" Target="https://en.wikipedia.org/wiki/Avalanche_diode" TargetMode="External"/><Relationship Id="rId4" Type="http://schemas.openxmlformats.org/officeDocument/2006/relationships/hyperlink" Target="https://en.wikipedia.org/wiki/Metal-oxide_varistor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650503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da-DK" altLang="da-DK" dirty="0" smtClean="0">
                <a:solidFill>
                  <a:srgbClr val="FFC000"/>
                </a:solidFill>
              </a:rPr>
              <a:t>Filtre og </a:t>
            </a:r>
            <a:r>
              <a:rPr lang="da-DK" altLang="da-DK" dirty="0" err="1" smtClean="0">
                <a:solidFill>
                  <a:srgbClr val="FFC000"/>
                </a:solidFill>
              </a:rPr>
              <a:t>skærmning</a:t>
            </a:r>
            <a:endParaRPr lang="da-DK" altLang="da-DK" dirty="0" smtClean="0"/>
          </a:p>
        </p:txBody>
      </p:sp>
      <p:sp>
        <p:nvSpPr>
          <p:cNvPr id="4100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altLang="da-DK" dirty="0" smtClean="0"/>
          </a:p>
        </p:txBody>
      </p:sp>
      <p:sp>
        <p:nvSpPr>
          <p:cNvPr id="3" name="Tekstfelt 2"/>
          <p:cNvSpPr txBox="1">
            <a:spLocks noChangeArrowheads="1"/>
          </p:cNvSpPr>
          <p:nvPr/>
        </p:nvSpPr>
        <p:spPr bwMode="auto">
          <a:xfrm>
            <a:off x="2792413" y="4076700"/>
            <a:ext cx="3559175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2800" dirty="0">
                <a:solidFill>
                  <a:srgbClr val="FFC000"/>
                </a:solidFill>
                <a:latin typeface="Arial" panose="020B0604020202020204" pitchFamily="34" charset="0"/>
              </a:rPr>
              <a:t>House of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differential</a:t>
            </a:r>
            <a:r>
              <a:rPr lang="da-DK" altLang="da-DK" sz="2000" dirty="0" smtClean="0">
                <a:solidFill>
                  <a:srgbClr val="FFC000"/>
                </a:solidFill>
              </a:rPr>
              <a:t> mode signaler: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45457"/>
            <a:ext cx="8147050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852738"/>
            <a:ext cx="8147050" cy="252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54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signaler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00809"/>
            <a:ext cx="8147050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49" y="4581525"/>
            <a:ext cx="8147051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047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signaler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Common mode signal føres på en leder + 0V (stel / GND).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Differenstial</a:t>
            </a:r>
            <a:r>
              <a:rPr lang="da-DK" altLang="da-DK" sz="2000" dirty="0" smtClean="0">
                <a:solidFill>
                  <a:srgbClr val="FFC000"/>
                </a:solidFill>
              </a:rPr>
              <a:t> mode signaler føres på 2 leder + 0V (stel / GND).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6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signaler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6" name="Pladsholder til indhol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00807"/>
            <a:ext cx="5904656" cy="360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59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signaler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Typiske datakommunikation:</a:t>
            </a: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RS232:	Common mode forbindelse</a:t>
            </a: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RS485:	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Differential</a:t>
            </a:r>
            <a:r>
              <a:rPr lang="da-DK" altLang="da-DK" sz="1600" dirty="0" smtClean="0">
                <a:solidFill>
                  <a:srgbClr val="FFC000"/>
                </a:solidFill>
              </a:rPr>
              <a:t> mode, skal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termineres</a:t>
            </a:r>
            <a:r>
              <a:rPr lang="da-DK" altLang="da-DK" sz="1600" dirty="0" smtClean="0">
                <a:solidFill>
                  <a:srgbClr val="FFC000"/>
                </a:solidFill>
              </a:rPr>
              <a:t> med 120</a:t>
            </a:r>
            <a:r>
              <a:rPr lang="el-GR" altLang="da-DK" sz="1600" dirty="0" smtClean="0">
                <a:solidFill>
                  <a:srgbClr val="FFC000"/>
                </a:solidFill>
              </a:rPr>
              <a:t>Ω</a:t>
            </a:r>
            <a:r>
              <a:rPr lang="da-DK" altLang="da-DK" sz="1600" dirty="0" smtClean="0">
                <a:solidFill>
                  <a:srgbClr val="FFC000"/>
                </a:solidFill>
              </a:rPr>
              <a:t>.</a:t>
            </a: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USB:	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Differential</a:t>
            </a:r>
            <a:r>
              <a:rPr lang="da-DK" altLang="da-DK" sz="1600" dirty="0" smtClean="0">
                <a:solidFill>
                  <a:srgbClr val="FFC000"/>
                </a:solidFill>
              </a:rPr>
              <a:t> mode.</a:t>
            </a: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LAN:	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Differential</a:t>
            </a:r>
            <a:r>
              <a:rPr lang="da-DK" altLang="da-DK" sz="1600" dirty="0" smtClean="0">
                <a:solidFill>
                  <a:srgbClr val="FFC000"/>
                </a:solidFill>
              </a:rPr>
              <a:t> mode, LAN er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termineret</a:t>
            </a:r>
            <a:r>
              <a:rPr lang="da-DK" altLang="da-DK" sz="1600" dirty="0" smtClean="0">
                <a:solidFill>
                  <a:srgbClr val="FFC000"/>
                </a:solidFill>
              </a:rPr>
              <a:t> med 100</a:t>
            </a:r>
            <a:r>
              <a:rPr lang="el-GR" altLang="da-DK" sz="1600" dirty="0" smtClean="0">
                <a:solidFill>
                  <a:srgbClr val="FFC000"/>
                </a:solidFill>
              </a:rPr>
              <a:t> </a:t>
            </a:r>
            <a:r>
              <a:rPr lang="el-GR" altLang="da-DK" sz="1600" dirty="0">
                <a:solidFill>
                  <a:srgbClr val="FFC000"/>
                </a:solidFill>
              </a:rPr>
              <a:t>Ω</a:t>
            </a:r>
            <a:r>
              <a:rPr lang="da-DK" altLang="da-DK" sz="1600" dirty="0" smtClean="0">
                <a:solidFill>
                  <a:srgbClr val="FFC000"/>
                </a:solidFill>
              </a:rPr>
              <a:t>.</a:t>
            </a:r>
            <a:endParaRPr lang="da-DK" altLang="da-DK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2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smtClean="0">
                <a:solidFill>
                  <a:srgbClr val="FFC000"/>
                </a:solidFill>
              </a:rPr>
              <a:t>mode net filter: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86" y="2432844"/>
            <a:ext cx="1905000" cy="1905000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275" y="2432844"/>
            <a:ext cx="27717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Filter montering: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1254125"/>
            <a:ext cx="4906888" cy="4260851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4663867"/>
            <a:ext cx="8147050" cy="851110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4149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Filter montering: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1254125"/>
            <a:ext cx="4488093" cy="4260851"/>
          </a:xfrm>
          <a:prstGeom prst="rect">
            <a:avLst/>
          </a:prstGeom>
          <a:ln w="19050">
            <a:solidFill>
              <a:srgbClr val="FFFF00"/>
            </a:solidFill>
          </a:ln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609" y="1254125"/>
            <a:ext cx="4485444" cy="4260851"/>
          </a:xfrm>
          <a:prstGeom prst="rect">
            <a:avLst/>
          </a:prstGeom>
          <a:ln w="19050">
            <a:solidFill>
              <a:srgbClr val="FF0066"/>
            </a:solidFill>
          </a:ln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4689273"/>
            <a:ext cx="8160303" cy="8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7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>
                <a:solidFill>
                  <a:srgbClr val="FFC000"/>
                </a:solidFill>
              </a:rPr>
              <a:t>Filter montering:</a:t>
            </a: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1253043"/>
            <a:ext cx="2032445" cy="4260850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715" y="1253043"/>
            <a:ext cx="2032445" cy="4260850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1271383"/>
            <a:ext cx="8147050" cy="825703"/>
          </a:xfrm>
          <a:prstGeom prst="rect">
            <a:avLst/>
          </a:prstGeom>
          <a:ln w="1905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168873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8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net filter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9" y="1736811"/>
            <a:ext cx="7128792" cy="329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net filter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979" y="1772816"/>
            <a:ext cx="5328592" cy="35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1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Common og </a:t>
            </a:r>
            <a:r>
              <a:rPr lang="da-DK" altLang="da-DK" sz="2000" dirty="0" err="1">
                <a:solidFill>
                  <a:srgbClr val="FFC000"/>
                </a:solidFill>
              </a:rPr>
              <a:t>differential</a:t>
            </a:r>
            <a:r>
              <a:rPr lang="da-DK" altLang="da-DK" sz="2000" dirty="0">
                <a:solidFill>
                  <a:srgbClr val="FFC000"/>
                </a:solidFill>
              </a:rPr>
              <a:t> mode net filter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72816"/>
            <a:ext cx="5688632" cy="348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3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Filter til signalledere: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Vi har 4 typer filtre,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lavpas</a:t>
            </a:r>
            <a:r>
              <a:rPr lang="da-DK" altLang="da-DK" sz="1600" dirty="0" smtClean="0">
                <a:solidFill>
                  <a:srgbClr val="FFC000"/>
                </a:solidFill>
              </a:rPr>
              <a:t>,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højpas</a:t>
            </a:r>
            <a:r>
              <a:rPr lang="da-DK" altLang="da-DK" sz="1600" dirty="0" smtClean="0">
                <a:solidFill>
                  <a:srgbClr val="FFC000"/>
                </a:solidFill>
              </a:rPr>
              <a:t>, båndpas og båndstop.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49489"/>
            <a:ext cx="5688632" cy="30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3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Filter til signalledere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Alle 4 typer kan realiseres med RC eller LC kombinationer. RC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filterer</a:t>
            </a:r>
            <a:r>
              <a:rPr lang="da-DK" altLang="da-DK" sz="1600" dirty="0" smtClean="0">
                <a:solidFill>
                  <a:srgbClr val="FFC000"/>
                </a:solidFill>
              </a:rPr>
              <a:t> kan implementeres som både passive men også som aktive filtre.</a:t>
            </a: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Eks: 1. ordens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lavpasfilter</a:t>
            </a:r>
            <a:r>
              <a:rPr lang="da-DK" altLang="da-DK" sz="16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212976"/>
            <a:ext cx="3086058" cy="172819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6" y="2843584"/>
            <a:ext cx="4314825" cy="24669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4499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Filter til signalledere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Der findes også nogle sammensatte typer.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			PI – filter							T - filter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7" y="2852936"/>
            <a:ext cx="3343229" cy="187220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194" y="2852936"/>
            <a:ext cx="3343229" cy="187220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0809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Filter til signalledere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1600" dirty="0">
              <a:solidFill>
                <a:srgbClr val="FFC000"/>
              </a:solidFill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700808"/>
            <a:ext cx="741682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85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Indgangsfilter på en SMPS: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  <a:hlinkClick r:id="rId3" action="ppaction://hlinkfile"/>
              </a:rPr>
              <a:t>Diagram til en ATX SMPS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91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Skærmkassen / kabinet: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672" y="1628800"/>
            <a:ext cx="6349206" cy="3886176"/>
          </a:xfrm>
          <a:prstGeom prst="rect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205944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Skærmkassen / kabinet: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700808"/>
            <a:ext cx="8147050" cy="3814168"/>
          </a:xfrm>
          <a:prstGeom prst="rect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366906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Skærmkassen / kabinet: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00808"/>
            <a:ext cx="4759585" cy="355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5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Skærmkassen / kabinet: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091" y="1628800"/>
            <a:ext cx="5639817" cy="375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47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Skærmkassen / kabinet: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Diameteren på et hul må ikke overstige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a-DK" altLang="da-DK" sz="160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a-DK" altLang="da-DK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a-DK" altLang="da-DK" sz="1600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da-DK" altLang="da-DK" sz="1600" b="0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a-DK" altLang="da-DK" sz="1600" smtClean="0">
                    <a:solidFill>
                      <a:srgbClr val="FFC000"/>
                    </a:solidFill>
                  </a:rPr>
                  <a:t>af bølgelængden.</a:t>
                </a:r>
                <a:endParaRPr lang="da-DK" altLang="da-DK" sz="1600" dirty="0" smtClean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Bille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397" y="2470270"/>
            <a:ext cx="6349206" cy="191746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11497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Skærmkassen / kabinet: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137" y="1700808"/>
            <a:ext cx="6181725" cy="3600400"/>
          </a:xfrm>
          <a:prstGeom prst="rect">
            <a:avLst/>
          </a:prstGeom>
          <a:ln w="19050">
            <a:solidFill>
              <a:srgbClr val="FF0066"/>
            </a:solidFill>
          </a:ln>
        </p:spPr>
      </p:pic>
    </p:spTree>
    <p:extLst>
      <p:ext uri="{BB962C8B-B14F-4D97-AF65-F5344CB8AC3E}">
        <p14:creationId xmlns:p14="http://schemas.microsoft.com/office/powerpoint/2010/main" val="370750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Gas Discharge Tube (GDT):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4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Indeholder en gas som skal ioniseres</a:t>
            </a:r>
            <a:r>
              <a:rPr lang="da-DK" altLang="da-DK" sz="1600" dirty="0" smtClean="0">
                <a:solidFill>
                  <a:srgbClr val="FFC000"/>
                </a:solidFill>
              </a:rPr>
              <a:t>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>
                <a:solidFill>
                  <a:srgbClr val="FFC000"/>
                </a:solidFill>
              </a:rPr>
              <a:t>s</a:t>
            </a:r>
            <a:r>
              <a:rPr lang="da-DK" altLang="da-DK" sz="1600" dirty="0" smtClean="0">
                <a:solidFill>
                  <a:srgbClr val="FFC000"/>
                </a:solidFill>
              </a:rPr>
              <a:t>om så bliver elektrisk ledende.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>
                <a:solidFill>
                  <a:srgbClr val="FFC000"/>
                </a:solidFill>
              </a:rPr>
              <a:t>k</a:t>
            </a:r>
            <a:r>
              <a:rPr lang="da-DK" altLang="da-DK" sz="1600" dirty="0" smtClean="0">
                <a:solidFill>
                  <a:srgbClr val="FFC000"/>
                </a:solidFill>
              </a:rPr>
              <a:t>an klare store effekter, men tager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>
                <a:solidFill>
                  <a:srgbClr val="FFC000"/>
                </a:solidFill>
              </a:rPr>
              <a:t>t</a:t>
            </a:r>
            <a:r>
              <a:rPr lang="da-DK" altLang="da-DK" sz="1600" dirty="0" smtClean="0">
                <a:solidFill>
                  <a:srgbClr val="FFC000"/>
                </a:solidFill>
              </a:rPr>
              <a:t>id inden de virker.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931" y="1596476"/>
            <a:ext cx="1858516" cy="1858516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412775"/>
            <a:ext cx="2076822" cy="216025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722" y="3693520"/>
            <a:ext cx="2153316" cy="1068369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719" y="3768557"/>
            <a:ext cx="1712236" cy="10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Gas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discharge</a:t>
            </a:r>
            <a:r>
              <a:rPr lang="da-DK" altLang="da-DK" sz="2000" dirty="0" smtClean="0">
                <a:solidFill>
                  <a:srgbClr val="FFC000"/>
                </a:solidFill>
              </a:rPr>
              <a:t> tube (GDT) Anvendelse: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700809"/>
            <a:ext cx="4134172" cy="1656184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9"/>
            <a:ext cx="3667072" cy="2520279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3416231"/>
            <a:ext cx="4134172" cy="200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7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Metal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Oxide</a:t>
            </a:r>
            <a:r>
              <a:rPr lang="da-DK" altLang="da-DK" sz="2000" dirty="0" smtClean="0">
                <a:solidFill>
                  <a:srgbClr val="FFC000"/>
                </a:solidFill>
              </a:rPr>
              <a:t>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Varistor</a:t>
            </a:r>
            <a:r>
              <a:rPr lang="da-DK" altLang="da-DK" sz="2000" dirty="0" smtClean="0">
                <a:solidFill>
                  <a:srgbClr val="FFC000"/>
                </a:solidFill>
              </a:rPr>
              <a:t> (MOV):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Er en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spændingsaghængig</a:t>
            </a:r>
            <a:r>
              <a:rPr lang="da-DK" altLang="da-DK" sz="1600" dirty="0" smtClean="0">
                <a:solidFill>
                  <a:srgbClr val="FFC000"/>
                </a:solidFill>
              </a:rPr>
              <a:t> modstand.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En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Varistor</a:t>
            </a:r>
            <a:r>
              <a:rPr lang="da-DK" altLang="da-DK" sz="1600" dirty="0" smtClean="0">
                <a:solidFill>
                  <a:srgbClr val="FFC000"/>
                </a:solidFill>
              </a:rPr>
              <a:t>,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varistoren</a:t>
            </a:r>
            <a:r>
              <a:rPr lang="da-DK" altLang="da-DK" sz="1600" dirty="0" smtClean="0">
                <a:solidFill>
                  <a:srgbClr val="FFC000"/>
                </a:solidFill>
              </a:rPr>
              <a:t> er meget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Hurtigere end </a:t>
            </a:r>
            <a:r>
              <a:rPr lang="da-DK" altLang="da-DK" sz="1600" dirty="0" err="1" smtClean="0">
                <a:solidFill>
                  <a:srgbClr val="FFC000"/>
                </a:solidFill>
              </a:rPr>
              <a:t>GDT’en</a:t>
            </a:r>
            <a:r>
              <a:rPr lang="da-DK" altLang="da-DK" sz="1600" dirty="0" smtClean="0">
                <a:solidFill>
                  <a:srgbClr val="FFC000"/>
                </a:solidFill>
              </a:rPr>
              <a:t>, men kan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1600" dirty="0" smtClean="0">
                <a:solidFill>
                  <a:srgbClr val="FFC000"/>
                </a:solidFill>
              </a:rPr>
              <a:t>Ikke optage så meget energi.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63" y="3381338"/>
            <a:ext cx="1943145" cy="201054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564" y="1916833"/>
            <a:ext cx="1943146" cy="1296143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31" y="3724925"/>
            <a:ext cx="2250247" cy="1666957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631" y="1916833"/>
            <a:ext cx="2250248" cy="1800198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2917031"/>
            <a:ext cx="1810890" cy="807894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3962747"/>
            <a:ext cx="1810890" cy="8477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2480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Metal </a:t>
            </a:r>
            <a:r>
              <a:rPr lang="da-DK" altLang="da-DK" sz="2000" dirty="0" err="1">
                <a:solidFill>
                  <a:srgbClr val="FFC000"/>
                </a:solidFill>
              </a:rPr>
              <a:t>Oxide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Varistor</a:t>
            </a:r>
            <a:r>
              <a:rPr lang="da-DK" altLang="da-DK" sz="2000" dirty="0">
                <a:solidFill>
                  <a:srgbClr val="FFC000"/>
                </a:solidFill>
              </a:rPr>
              <a:t> (MOV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44824"/>
            <a:ext cx="3251036" cy="292494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6" y="2249489"/>
            <a:ext cx="4544191" cy="2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5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Voltage</a:t>
            </a:r>
            <a:r>
              <a:rPr lang="da-DK" altLang="da-DK" sz="2000" dirty="0" smtClean="0">
                <a:solidFill>
                  <a:srgbClr val="FFC000"/>
                </a:solidFill>
              </a:rPr>
              <a:t>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Suppressors</a:t>
            </a:r>
            <a:r>
              <a:rPr lang="da-DK" altLang="da-DK" sz="2000" dirty="0" smtClean="0">
                <a:solidFill>
                  <a:srgbClr val="FFC000"/>
                </a:solidFill>
              </a:rPr>
              <a:t> (TVS):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E</a:t>
            </a:r>
            <a:r>
              <a:rPr lang="da-DK" altLang="da-DK" sz="2000" dirty="0" smtClean="0">
                <a:solidFill>
                  <a:srgbClr val="FFC000"/>
                </a:solidFill>
              </a:rPr>
              <a:t>r de hurtigste reagerende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b</a:t>
            </a:r>
            <a:r>
              <a:rPr lang="da-DK" altLang="da-DK" sz="2000" dirty="0" smtClean="0">
                <a:solidFill>
                  <a:srgbClr val="FFC000"/>
                </a:solidFill>
              </a:rPr>
              <a:t>eskyttelseskomponenter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v</a:t>
            </a:r>
            <a:r>
              <a:rPr lang="da-DK" altLang="da-DK" sz="2000" dirty="0" smtClean="0">
                <a:solidFill>
                  <a:srgbClr val="FFC000"/>
                </a:solidFill>
              </a:rPr>
              <a:t>i har. Til gengæld kan 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Ikke klare store energier.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3429159"/>
            <a:ext cx="2605931" cy="2085817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309634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479" y="1660564"/>
            <a:ext cx="5497042" cy="3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6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2014392"/>
            <a:ext cx="6264696" cy="282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6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391" y="1641429"/>
            <a:ext cx="5525219" cy="357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6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312" y="1651439"/>
            <a:ext cx="5119377" cy="355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0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06" y="1853587"/>
            <a:ext cx="7607589" cy="315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960" y="1676870"/>
            <a:ext cx="5708080" cy="350426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7109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Sammensat beskyttelseskredsløb: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88" y="1693426"/>
            <a:ext cx="6543824" cy="347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8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Sammenlining</a:t>
            </a:r>
            <a:r>
              <a:rPr lang="da-DK" altLang="da-DK" sz="2000" dirty="0" smtClean="0">
                <a:solidFill>
                  <a:srgbClr val="FFC000"/>
                </a:solidFill>
              </a:rPr>
              <a:t> af GDT, MOV og TVS</a:t>
            </a:r>
          </a:p>
          <a:p>
            <a:pPr marL="0" indent="0"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499252"/>
              </p:ext>
            </p:extLst>
          </p:nvPr>
        </p:nvGraphicFramePr>
        <p:xfrm>
          <a:off x="683566" y="1700807"/>
          <a:ext cx="7848876" cy="3672409"/>
        </p:xfrm>
        <a:graphic>
          <a:graphicData uri="http://schemas.openxmlformats.org/drawingml/2006/table">
            <a:tbl>
              <a:tblPr/>
              <a:tblGrid>
                <a:gridCol w="1308146"/>
                <a:gridCol w="1308146"/>
                <a:gridCol w="1308146"/>
                <a:gridCol w="1308146"/>
                <a:gridCol w="1308146"/>
                <a:gridCol w="1308146"/>
              </a:tblGrid>
              <a:tr h="502073">
                <a:tc>
                  <a:txBody>
                    <a:bodyPr/>
                    <a:lstStyle/>
                    <a:p>
                      <a:r>
                        <a:rPr lang="da-DK" sz="1000"/>
                        <a:t>Type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Surge capability (typical)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Lifetime - number of surges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dirty="0" err="1"/>
                        <a:t>Response</a:t>
                      </a:r>
                      <a:r>
                        <a:rPr lang="da-DK" sz="1000" dirty="0"/>
                        <a:t> time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Shunt capacitance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Leakage current (approximate)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1199298">
                <a:tc>
                  <a:txBody>
                    <a:bodyPr/>
                    <a:lstStyle/>
                    <a:p>
                      <a:r>
                        <a:rPr lang="da-DK" sz="1000">
                          <a:hlinkClick r:id="rId3" tooltip="Transient-voltage-suppression diode"/>
                        </a:rPr>
                        <a:t>TVS-diode</a:t>
                      </a:r>
                      <a:endParaRPr lang="da-DK" sz="1000"/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 A (small surface-mount device) to 15 kA (large through-hole device)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 ?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≈ 1 ps (limited by pin lengths)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&lt; 1 pF (small surface-mount device) to &gt; 10 nF (large through-hole device)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1 µA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734482">
                <a:tc>
                  <a:txBody>
                    <a:bodyPr/>
                    <a:lstStyle/>
                    <a:p>
                      <a:r>
                        <a:rPr lang="da-DK" sz="1000">
                          <a:hlinkClick r:id="rId4" tooltip="Metal-oxide varistor"/>
                        </a:rPr>
                        <a:t>Metal-oxide varistor</a:t>
                      </a:r>
                      <a:r>
                        <a:rPr lang="da-DK" sz="1000"/>
                        <a:t> (MOV)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Up to 70 kA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 100 A, 8x20 µs pulse shape: 1,000 surges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≈ 1 ns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Typically 100–1,000 pF +++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10 µA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618278">
                <a:tc>
                  <a:txBody>
                    <a:bodyPr/>
                    <a:lstStyle/>
                    <a:p>
                      <a:r>
                        <a:rPr lang="da-DK" sz="1000">
                          <a:hlinkClick r:id="rId5" tooltip="Avalanche diode"/>
                        </a:rPr>
                        <a:t>Avalanche diode</a:t>
                      </a:r>
                      <a:r>
                        <a:rPr lang="da-DK" sz="1000"/>
                        <a:t>, </a:t>
                      </a:r>
                      <a:r>
                        <a:rPr lang="da-DK" sz="1000">
                          <a:hlinkClick r:id="rId6" tooltip="Zener diode"/>
                        </a:rPr>
                        <a:t>Zener diode</a:t>
                      </a:r>
                      <a:endParaRPr lang="da-DK" sz="1000"/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50 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 50 A, 8x20 µs pulse shape: infinite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&lt; 1 µs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50 pF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10 µA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  <a:tr h="618278">
                <a:tc>
                  <a:txBody>
                    <a:bodyPr/>
                    <a:lstStyle/>
                    <a:p>
                      <a:r>
                        <a:rPr lang="da-DK" sz="1000">
                          <a:hlinkClick r:id="rId7" tooltip="Gas discharge tube"/>
                        </a:rPr>
                        <a:t>Gas discharge tube</a:t>
                      </a:r>
                      <a:endParaRPr lang="da-DK" sz="1000"/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&gt; 20 kA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 20 kA, 8x20 µs pulse width: &gt; 20 surges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&lt; 5 µs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/>
                        <a:t>&lt; 1 pF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a-DK" sz="1000" dirty="0"/>
                        <a:t>&lt; 1 nA</a:t>
                      </a:r>
                    </a:p>
                  </a:txBody>
                  <a:tcPr marL="48862" marR="48862" marT="24431" marB="2443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79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47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Transient </a:t>
            </a:r>
            <a:r>
              <a:rPr lang="da-DK" altLang="da-DK" sz="2000" dirty="0" err="1">
                <a:solidFill>
                  <a:srgbClr val="FFC000"/>
                </a:solidFill>
              </a:rPr>
              <a:t>Voltage</a:t>
            </a:r>
            <a:r>
              <a:rPr lang="da-DK" altLang="da-DK" sz="2000" dirty="0">
                <a:solidFill>
                  <a:srgbClr val="FFC000"/>
                </a:solidFill>
              </a:rPr>
              <a:t> </a:t>
            </a:r>
            <a:r>
              <a:rPr lang="da-DK" altLang="da-DK" sz="2000" dirty="0" err="1">
                <a:solidFill>
                  <a:srgbClr val="FFC000"/>
                </a:solidFill>
              </a:rPr>
              <a:t>Suppressors</a:t>
            </a:r>
            <a:r>
              <a:rPr lang="da-DK" altLang="da-DK" sz="2000" dirty="0">
                <a:solidFill>
                  <a:srgbClr val="FFC000"/>
                </a:solidFill>
              </a:rPr>
              <a:t> (TVS</a:t>
            </a:r>
            <a:r>
              <a:rPr lang="da-DK" altLang="da-DK" sz="2000" dirty="0" smtClean="0">
                <a:solidFill>
                  <a:srgbClr val="FFC000"/>
                </a:solidFill>
              </a:rPr>
              <a:t>) anvendelse: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4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Gas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9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Gas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6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smtClean="0"/>
              <a:t>Filtre og </a:t>
            </a:r>
            <a:r>
              <a:rPr lang="da-DK" altLang="da-DK" sz="2000" dirty="0" err="1" smtClean="0"/>
              <a:t>skærmning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Gas</a:t>
            </a:r>
            <a:endParaRPr lang="da-DK" altLang="da-DK" sz="16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3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2741</TotalTime>
  <Words>703</Words>
  <Application>Microsoft Office PowerPoint</Application>
  <PresentationFormat>Skærmshow (4:3)</PresentationFormat>
  <Paragraphs>232</Paragraphs>
  <Slides>43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43</vt:i4>
      </vt:variant>
    </vt:vector>
  </HeadingPairs>
  <TitlesOfParts>
    <vt:vector size="49" baseType="lpstr">
      <vt:lpstr>Arial</vt:lpstr>
      <vt:lpstr>Calibri</vt:lpstr>
      <vt:lpstr>Cambria Math</vt:lpstr>
      <vt:lpstr>Geneva</vt:lpstr>
      <vt:lpstr>Verdana</vt:lpstr>
      <vt:lpstr>2_Office Theme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  <vt:lpstr>Filtre og skærmning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 Kaae</dc:creator>
  <cp:lastModifiedBy>Martin Kruse Vestergaard</cp:lastModifiedBy>
  <cp:revision>349</cp:revision>
  <dcterms:created xsi:type="dcterms:W3CDTF">2010-08-24T08:40:26Z</dcterms:created>
  <dcterms:modified xsi:type="dcterms:W3CDTF">2016-12-05T22:26:53Z</dcterms:modified>
</cp:coreProperties>
</file>