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4" r:id="rId3"/>
    <p:sldId id="258" r:id="rId4"/>
    <p:sldId id="261" r:id="rId5"/>
    <p:sldId id="275" r:id="rId6"/>
    <p:sldId id="266" r:id="rId7"/>
    <p:sldId id="269" r:id="rId8"/>
    <p:sldId id="265" r:id="rId9"/>
    <p:sldId id="276" r:id="rId10"/>
    <p:sldId id="277" r:id="rId11"/>
    <p:sldId id="264" r:id="rId12"/>
    <p:sldId id="278" r:id="rId13"/>
    <p:sldId id="279" r:id="rId14"/>
    <p:sldId id="280" r:id="rId15"/>
    <p:sldId id="281" r:id="rId16"/>
    <p:sldId id="270" r:id="rId17"/>
    <p:sldId id="282" r:id="rId18"/>
    <p:sldId id="283" r:id="rId19"/>
    <p:sldId id="284" r:id="rId20"/>
    <p:sldId id="260" r:id="rId21"/>
    <p:sldId id="271" r:id="rId22"/>
    <p:sldId id="272" r:id="rId23"/>
    <p:sldId id="285" r:id="rId24"/>
    <p:sldId id="273" r:id="rId25"/>
    <p:sldId id="286" r:id="rId26"/>
    <p:sldId id="263" r:id="rId27"/>
    <p:sldId id="287" r:id="rId28"/>
    <p:sldId id="288" r:id="rId29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790" autoAdjust="0"/>
    <p:restoredTop sz="94660"/>
  </p:normalViewPr>
  <p:slideViewPr>
    <p:cSldViewPr snapToGrid="0">
      <p:cViewPr varScale="1">
        <p:scale>
          <a:sx n="95" d="100"/>
          <a:sy n="95" d="100"/>
        </p:scale>
        <p:origin x="197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colai Hermansen" userId="e390476b-ff80-4c7a-ba5c-3ad4342ef7a5" providerId="ADAL" clId="{9E04092E-07EB-4BFB-B5C9-D6BA7C557495}"/>
    <pc:docChg chg="custSel delSld modSld">
      <pc:chgData name="Nicolai Hermansen" userId="e390476b-ff80-4c7a-ba5c-3ad4342ef7a5" providerId="ADAL" clId="{9E04092E-07EB-4BFB-B5C9-D6BA7C557495}" dt="2021-11-24T08:59:33.321" v="71" actId="47"/>
      <pc:docMkLst>
        <pc:docMk/>
      </pc:docMkLst>
      <pc:sldChg chg="del">
        <pc:chgData name="Nicolai Hermansen" userId="e390476b-ff80-4c7a-ba5c-3ad4342ef7a5" providerId="ADAL" clId="{9E04092E-07EB-4BFB-B5C9-D6BA7C557495}" dt="2021-11-24T08:57:59.886" v="0" actId="47"/>
        <pc:sldMkLst>
          <pc:docMk/>
          <pc:sldMk cId="84461473" sldId="256"/>
        </pc:sldMkLst>
      </pc:sldChg>
      <pc:sldChg chg="modSp mod">
        <pc:chgData name="Nicolai Hermansen" userId="e390476b-ff80-4c7a-ba5c-3ad4342ef7a5" providerId="ADAL" clId="{9E04092E-07EB-4BFB-B5C9-D6BA7C557495}" dt="2021-11-24T08:58:18.262" v="18" actId="20577"/>
        <pc:sldMkLst>
          <pc:docMk/>
          <pc:sldMk cId="1791010730" sldId="257"/>
        </pc:sldMkLst>
        <pc:spChg chg="mod">
          <ac:chgData name="Nicolai Hermansen" userId="e390476b-ff80-4c7a-ba5c-3ad4342ef7a5" providerId="ADAL" clId="{9E04092E-07EB-4BFB-B5C9-D6BA7C557495}" dt="2021-11-24T08:58:18.262" v="18" actId="20577"/>
          <ac:spMkLst>
            <pc:docMk/>
            <pc:sldMk cId="1791010730" sldId="257"/>
            <ac:spMk id="2" creationId="{00000000-0000-0000-0000-000000000000}"/>
          </ac:spMkLst>
        </pc:spChg>
      </pc:sldChg>
      <pc:sldChg chg="del">
        <pc:chgData name="Nicolai Hermansen" userId="e390476b-ff80-4c7a-ba5c-3ad4342ef7a5" providerId="ADAL" clId="{9E04092E-07EB-4BFB-B5C9-D6BA7C557495}" dt="2021-11-24T08:59:33.321" v="71" actId="47"/>
        <pc:sldMkLst>
          <pc:docMk/>
          <pc:sldMk cId="3256691853" sldId="268"/>
        </pc:sldMkLst>
      </pc:sldChg>
      <pc:sldChg chg="modSp mod">
        <pc:chgData name="Nicolai Hermansen" userId="e390476b-ff80-4c7a-ba5c-3ad4342ef7a5" providerId="ADAL" clId="{9E04092E-07EB-4BFB-B5C9-D6BA7C557495}" dt="2021-11-24T08:58:52.317" v="43" actId="20577"/>
        <pc:sldMkLst>
          <pc:docMk/>
          <pc:sldMk cId="3275832151" sldId="276"/>
        </pc:sldMkLst>
        <pc:spChg chg="mod">
          <ac:chgData name="Nicolai Hermansen" userId="e390476b-ff80-4c7a-ba5c-3ad4342ef7a5" providerId="ADAL" clId="{9E04092E-07EB-4BFB-B5C9-D6BA7C557495}" dt="2021-11-24T08:58:52.317" v="43" actId="20577"/>
          <ac:spMkLst>
            <pc:docMk/>
            <pc:sldMk cId="3275832151" sldId="276"/>
            <ac:spMk id="2" creationId="{00000000-0000-0000-0000-000000000000}"/>
          </ac:spMkLst>
        </pc:spChg>
      </pc:sldChg>
      <pc:sldChg chg="modSp mod">
        <pc:chgData name="Nicolai Hermansen" userId="e390476b-ff80-4c7a-ba5c-3ad4342ef7a5" providerId="ADAL" clId="{9E04092E-07EB-4BFB-B5C9-D6BA7C557495}" dt="2021-11-24T08:59:18.340" v="70" actId="6549"/>
        <pc:sldMkLst>
          <pc:docMk/>
          <pc:sldMk cId="3889526719" sldId="282"/>
        </pc:sldMkLst>
        <pc:spChg chg="mod">
          <ac:chgData name="Nicolai Hermansen" userId="e390476b-ff80-4c7a-ba5c-3ad4342ef7a5" providerId="ADAL" clId="{9E04092E-07EB-4BFB-B5C9-D6BA7C557495}" dt="2021-11-24T08:59:18.340" v="70" actId="6549"/>
          <ac:spMkLst>
            <pc:docMk/>
            <pc:sldMk cId="3889526719" sldId="282"/>
            <ac:spMk id="2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933115"/>
            <a:ext cx="12197982" cy="304716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99BD1-54FB-40F4-A0CF-C77A331E48AF}" type="datetimeFigureOut">
              <a:rPr lang="da-DK" smtClean="0"/>
              <a:t>09-10-2024</a:t>
            </a:fld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dirty="0"/>
              <a:t>1</a:t>
            </a:r>
          </a:p>
          <a:p>
            <a:endParaRPr lang="da-DK" dirty="0"/>
          </a:p>
        </p:txBody>
      </p:sp>
      <p:sp>
        <p:nvSpPr>
          <p:cNvPr id="8" name="Pladsholder til tekst 7"/>
          <p:cNvSpPr>
            <a:spLocks noGrp="1"/>
          </p:cNvSpPr>
          <p:nvPr>
            <p:ph type="body" sz="quarter" idx="13"/>
          </p:nvPr>
        </p:nvSpPr>
        <p:spPr>
          <a:xfrm>
            <a:off x="0" y="3978000"/>
            <a:ext cx="12188825" cy="396000"/>
          </a:xfrm>
          <a:prstGeom prst="rect">
            <a:avLst/>
          </a:prstGeom>
          <a:solidFill>
            <a:schemeClr val="tx1">
              <a:alpha val="90000"/>
            </a:schemeClr>
          </a:solidFill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153385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210128" y="1825625"/>
            <a:ext cx="8143672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99BD1-54FB-40F4-A0CF-C77A331E48AF}" type="datetimeFigureOut">
              <a:rPr lang="da-DK" smtClean="0"/>
              <a:t>09-10-2024</a:t>
            </a:fld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FB846-B17E-48C6-BC73-38283D347025}" type="slidenum">
              <a:rPr lang="da-DK" smtClean="0"/>
              <a:t>‹#›</a:t>
            </a:fld>
            <a:endParaRPr lang="da-DK"/>
          </a:p>
        </p:txBody>
      </p:sp>
      <p:sp>
        <p:nvSpPr>
          <p:cNvPr id="10" name="Pladsholder til billede 9"/>
          <p:cNvSpPr>
            <a:spLocks noGrp="1"/>
          </p:cNvSpPr>
          <p:nvPr>
            <p:ph type="pic" sz="quarter" idx="13"/>
          </p:nvPr>
        </p:nvSpPr>
        <p:spPr>
          <a:xfrm>
            <a:off x="0" y="1044000"/>
            <a:ext cx="3035300" cy="3054350"/>
          </a:xfrm>
          <a:prstGeom prst="rect">
            <a:avLst/>
          </a:prstGeom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  <p:sp>
        <p:nvSpPr>
          <p:cNvPr id="14" name="Pladsholder til tekst 13"/>
          <p:cNvSpPr>
            <a:spLocks noGrp="1"/>
          </p:cNvSpPr>
          <p:nvPr>
            <p:ph type="body" sz="quarter" idx="14"/>
          </p:nvPr>
        </p:nvSpPr>
        <p:spPr>
          <a:xfrm>
            <a:off x="8171234" y="360000"/>
            <a:ext cx="3725694" cy="13255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3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2863821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99BD1-54FB-40F4-A0CF-C77A331E48AF}" type="datetimeFigureOut">
              <a:rPr lang="da-DK" smtClean="0"/>
              <a:pPr/>
              <a:t>09-10-2024</a:t>
            </a:fld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a-DK"/>
              <a:t>1</a:t>
            </a:r>
            <a:endParaRPr lang="da-DK" dirty="0"/>
          </a:p>
        </p:txBody>
      </p:sp>
      <p:sp>
        <p:nvSpPr>
          <p:cNvPr id="5" name="Titel 1"/>
          <p:cNvSpPr>
            <a:spLocks noGrp="1"/>
          </p:cNvSpPr>
          <p:nvPr>
            <p:ph type="title" hasCustomPrompt="1"/>
          </p:nvPr>
        </p:nvSpPr>
        <p:spPr>
          <a:xfrm>
            <a:off x="8171234" y="360000"/>
            <a:ext cx="3813923" cy="1325563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pPr algn="r"/>
            <a:br>
              <a:rPr lang="da-DK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a-DK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6219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00400" y="1709738"/>
            <a:ext cx="814705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3200400" y="4589463"/>
            <a:ext cx="814705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99BD1-54FB-40F4-A0CF-C77A331E48AF}" type="datetimeFigureOut">
              <a:rPr lang="da-DK" smtClean="0"/>
              <a:t>09-10-2024</a:t>
            </a:fld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FB846-B17E-48C6-BC73-38283D347025}" type="slidenum">
              <a:rPr lang="da-DK" smtClean="0"/>
              <a:t>‹#›</a:t>
            </a:fld>
            <a:endParaRPr lang="da-DK"/>
          </a:p>
        </p:txBody>
      </p:sp>
      <p:sp>
        <p:nvSpPr>
          <p:cNvPr id="8" name="Pladsholder til billede 9"/>
          <p:cNvSpPr>
            <a:spLocks noGrp="1"/>
          </p:cNvSpPr>
          <p:nvPr>
            <p:ph type="pic" sz="quarter" idx="13"/>
          </p:nvPr>
        </p:nvSpPr>
        <p:spPr>
          <a:xfrm>
            <a:off x="0" y="1044000"/>
            <a:ext cx="3035300" cy="3054350"/>
          </a:xfrm>
          <a:prstGeom prst="rect">
            <a:avLst/>
          </a:prstGeom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  <p:sp>
        <p:nvSpPr>
          <p:cNvPr id="9" name="Titel 1"/>
          <p:cNvSpPr txBox="1">
            <a:spLocks/>
          </p:cNvSpPr>
          <p:nvPr userDrawn="1"/>
        </p:nvSpPr>
        <p:spPr>
          <a:xfrm>
            <a:off x="8171234" y="360000"/>
            <a:ext cx="3813923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br>
              <a:rPr lang="da-DK" b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a-DK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el 1"/>
          <p:cNvSpPr txBox="1">
            <a:spLocks/>
          </p:cNvSpPr>
          <p:nvPr userDrawn="1"/>
        </p:nvSpPr>
        <p:spPr>
          <a:xfrm>
            <a:off x="8323634" y="512400"/>
            <a:ext cx="3813923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br>
              <a:rPr lang="da-DK" b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a-DK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0230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3161488" y="1825625"/>
            <a:ext cx="3910521" cy="4205524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7198197" y="1825625"/>
            <a:ext cx="4155603" cy="4211276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99BD1-54FB-40F4-A0CF-C77A331E48AF}" type="datetimeFigureOut">
              <a:rPr lang="da-DK" smtClean="0"/>
              <a:t>09-10-2024</a:t>
            </a:fld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FB846-B17E-48C6-BC73-38283D347025}" type="slidenum">
              <a:rPr lang="da-DK" smtClean="0"/>
              <a:t>‹#›</a:t>
            </a:fld>
            <a:endParaRPr lang="da-DK"/>
          </a:p>
        </p:txBody>
      </p:sp>
      <p:sp>
        <p:nvSpPr>
          <p:cNvPr id="9" name="Pladsholder til billede 9"/>
          <p:cNvSpPr>
            <a:spLocks noGrp="1"/>
          </p:cNvSpPr>
          <p:nvPr>
            <p:ph type="pic" sz="quarter" idx="13"/>
          </p:nvPr>
        </p:nvSpPr>
        <p:spPr>
          <a:xfrm>
            <a:off x="0" y="1044000"/>
            <a:ext cx="3035300" cy="3054350"/>
          </a:xfrm>
          <a:prstGeom prst="rect">
            <a:avLst/>
          </a:prstGeom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  <p:sp>
        <p:nvSpPr>
          <p:cNvPr id="11" name="Titel 1"/>
          <p:cNvSpPr>
            <a:spLocks noGrp="1"/>
          </p:cNvSpPr>
          <p:nvPr>
            <p:ph type="title" hasCustomPrompt="1"/>
          </p:nvPr>
        </p:nvSpPr>
        <p:spPr>
          <a:xfrm>
            <a:off x="8171234" y="360000"/>
            <a:ext cx="3813923" cy="1325563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pPr algn="r"/>
            <a:br>
              <a:rPr lang="da-DK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a-DK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0598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99BD1-54FB-40F4-A0CF-C77A331E48AF}" type="datetimeFigureOut">
              <a:rPr lang="da-DK" smtClean="0"/>
              <a:t>09-10-2024</a:t>
            </a:fld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FB846-B17E-48C6-BC73-38283D347025}" type="slidenum">
              <a:rPr lang="da-DK" smtClean="0"/>
              <a:t>‹#›</a:t>
            </a:fld>
            <a:endParaRPr lang="da-DK"/>
          </a:p>
        </p:txBody>
      </p:sp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>
          <a:xfrm>
            <a:off x="8171234" y="360000"/>
            <a:ext cx="3813923" cy="1325563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pPr algn="r"/>
            <a:br>
              <a:rPr lang="da-DK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a-DK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0963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99BD1-54FB-40F4-A0CF-C77A331E48AF}" type="datetimeFigureOut">
              <a:rPr lang="da-DK" smtClean="0"/>
              <a:t>09-10-2024</a:t>
            </a:fld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FB846-B17E-48C6-BC73-38283D347025}" type="slidenum">
              <a:rPr lang="da-DK" smtClean="0"/>
              <a:t>‹#›</a:t>
            </a:fld>
            <a:endParaRPr lang="da-DK"/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8171234" y="360000"/>
            <a:ext cx="3813923" cy="1325563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pPr algn="r"/>
            <a:br>
              <a:rPr lang="da-DK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a-DK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9805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99BD1-54FB-40F4-A0CF-C77A331E48AF}" type="datetimeFigureOut">
              <a:rPr lang="da-DK" smtClean="0"/>
              <a:t>09-10-2024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FB846-B17E-48C6-BC73-38283D347025}" type="slidenum">
              <a:rPr lang="da-DK" smtClean="0"/>
              <a:t>‹#›</a:t>
            </a:fld>
            <a:endParaRPr lang="da-DK"/>
          </a:p>
        </p:txBody>
      </p:sp>
      <p:sp>
        <p:nvSpPr>
          <p:cNvPr id="7" name="Titel 1"/>
          <p:cNvSpPr>
            <a:spLocks noGrp="1"/>
          </p:cNvSpPr>
          <p:nvPr>
            <p:ph type="title" hasCustomPrompt="1"/>
          </p:nvPr>
        </p:nvSpPr>
        <p:spPr>
          <a:xfrm>
            <a:off x="8171234" y="360000"/>
            <a:ext cx="3813923" cy="1325563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pPr algn="r"/>
            <a:br>
              <a:rPr lang="da-DK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a-DK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Pladsholder til billede 5"/>
          <p:cNvSpPr>
            <a:spLocks noGrp="1"/>
          </p:cNvSpPr>
          <p:nvPr>
            <p:ph type="pic" sz="quarter" idx="13"/>
          </p:nvPr>
        </p:nvSpPr>
        <p:spPr>
          <a:xfrm>
            <a:off x="673432" y="1283628"/>
            <a:ext cx="4680000" cy="4680000"/>
          </a:xfrm>
          <a:prstGeom prst="rect">
            <a:avLst/>
          </a:prstGeom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  <p:sp>
        <p:nvSpPr>
          <p:cNvPr id="8" name="Pladsholder til billede 5"/>
          <p:cNvSpPr>
            <a:spLocks noGrp="1"/>
          </p:cNvSpPr>
          <p:nvPr>
            <p:ph type="pic" sz="quarter" idx="14"/>
          </p:nvPr>
        </p:nvSpPr>
        <p:spPr>
          <a:xfrm>
            <a:off x="5598799" y="1778558"/>
            <a:ext cx="4140000" cy="4140000"/>
          </a:xfrm>
          <a:prstGeom prst="rect">
            <a:avLst/>
          </a:prstGeom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</p:spTree>
    <p:extLst>
      <p:ext uri="{BB962C8B-B14F-4D97-AF65-F5344CB8AC3E}">
        <p14:creationId xmlns:p14="http://schemas.microsoft.com/office/powerpoint/2010/main" val="2471781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229583" y="1044000"/>
            <a:ext cx="8125805" cy="4817050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99BD1-54FB-40F4-A0CF-C77A331E48AF}" type="datetimeFigureOut">
              <a:rPr lang="da-DK" smtClean="0"/>
              <a:t>09-10-2024</a:t>
            </a:fld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FB846-B17E-48C6-BC73-38283D347025}" type="slidenum">
              <a:rPr lang="da-DK" smtClean="0"/>
              <a:t>‹#›</a:t>
            </a:fld>
            <a:endParaRPr lang="da-DK"/>
          </a:p>
        </p:txBody>
      </p:sp>
      <p:sp>
        <p:nvSpPr>
          <p:cNvPr id="9" name="Pladsholder til billede 9"/>
          <p:cNvSpPr>
            <a:spLocks noGrp="1"/>
          </p:cNvSpPr>
          <p:nvPr>
            <p:ph type="pic" sz="quarter" idx="13"/>
          </p:nvPr>
        </p:nvSpPr>
        <p:spPr>
          <a:xfrm>
            <a:off x="0" y="1044000"/>
            <a:ext cx="3035300" cy="3054350"/>
          </a:xfrm>
          <a:prstGeom prst="rect">
            <a:avLst/>
          </a:prstGeom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  <p:sp>
        <p:nvSpPr>
          <p:cNvPr id="11" name="Titel 1"/>
          <p:cNvSpPr>
            <a:spLocks noGrp="1"/>
          </p:cNvSpPr>
          <p:nvPr>
            <p:ph type="title" hasCustomPrompt="1"/>
          </p:nvPr>
        </p:nvSpPr>
        <p:spPr>
          <a:xfrm>
            <a:off x="8171234" y="360000"/>
            <a:ext cx="3813923" cy="1325563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pPr algn="r"/>
            <a:br>
              <a:rPr lang="da-DK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a-DK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9006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99BD1-54FB-40F4-A0CF-C77A331E48AF}" type="datetimeFigureOut">
              <a:rPr lang="da-DK" smtClean="0"/>
              <a:t>09-10-2024</a:t>
            </a:fld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FB846-B17E-48C6-BC73-38283D347025}" type="slidenum">
              <a:rPr lang="da-DK" smtClean="0"/>
              <a:t>‹#›</a:t>
            </a:fld>
            <a:endParaRPr lang="da-DK"/>
          </a:p>
        </p:txBody>
      </p:sp>
      <p:sp>
        <p:nvSpPr>
          <p:cNvPr id="10" name="Titel 1"/>
          <p:cNvSpPr>
            <a:spLocks noGrp="1"/>
          </p:cNvSpPr>
          <p:nvPr>
            <p:ph type="title" hasCustomPrompt="1"/>
          </p:nvPr>
        </p:nvSpPr>
        <p:spPr>
          <a:xfrm>
            <a:off x="8171234" y="360000"/>
            <a:ext cx="3813923" cy="1325563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pPr algn="r"/>
            <a:br>
              <a:rPr lang="da-DK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a-DK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Pladsholder til billede 2"/>
          <p:cNvSpPr>
            <a:spLocks noGrp="1"/>
          </p:cNvSpPr>
          <p:nvPr>
            <p:ph type="pic" sz="quarter" idx="13"/>
          </p:nvPr>
        </p:nvSpPr>
        <p:spPr>
          <a:xfrm>
            <a:off x="663575" y="1798655"/>
            <a:ext cx="11322050" cy="4119545"/>
          </a:xfrm>
          <a:prstGeom prst="rect">
            <a:avLst/>
          </a:prstGeom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</p:spTree>
    <p:extLst>
      <p:ext uri="{BB962C8B-B14F-4D97-AF65-F5344CB8AC3E}">
        <p14:creationId xmlns:p14="http://schemas.microsoft.com/office/powerpoint/2010/main" val="887084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8ED9B-E093-486C-95C1-EB76F8E3FC19}" type="datetimeFigureOut">
              <a:rPr lang="da-DK" smtClean="0"/>
              <a:t>09-10-2024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1E4EA-4F24-40D6-9EE7-5AFC5D53349C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662361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8ED9B-E093-486C-95C1-EB76F8E3FC19}" type="datetimeFigureOut">
              <a:rPr lang="da-DK" smtClean="0"/>
              <a:t>09-10-2024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1E4EA-4F24-40D6-9EE7-5AFC5D53349C}" type="slidenum">
              <a:rPr lang="da-DK" smtClean="0"/>
              <a:t>‹#›</a:t>
            </a:fld>
            <a:endParaRPr lang="da-DK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5025" y="120639"/>
            <a:ext cx="2257425" cy="244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617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399BD1-54FB-40F4-A0CF-C77A331E48AF}" type="datetimeFigureOut">
              <a:rPr lang="da-DK" smtClean="0"/>
              <a:pPr/>
              <a:t>09-10-2024</a:t>
            </a:fld>
            <a:endParaRPr lang="da-DK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a-DK" dirty="0"/>
              <a:t>1</a:t>
            </a:r>
          </a:p>
        </p:txBody>
      </p:sp>
      <p:pic>
        <p:nvPicPr>
          <p:cNvPr id="7" name="Billede 6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0000" y="6120000"/>
            <a:ext cx="3240000" cy="35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782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8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gif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5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715500" cy="3378201"/>
          </a:xfrm>
        </p:spPr>
        <p:txBody>
          <a:bodyPr>
            <a:noAutofit/>
          </a:bodyPr>
          <a:lstStyle/>
          <a:p>
            <a:r>
              <a:rPr lang="da-DK" dirty="0"/>
              <a:t>Multimeter grundkursus</a:t>
            </a:r>
            <a:br>
              <a:rPr lang="da-DK" dirty="0"/>
            </a:br>
            <a:br>
              <a:rPr lang="da-DK" dirty="0"/>
            </a:br>
            <a:r>
              <a:rPr lang="da-DK" dirty="0"/>
              <a:t>Modstand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7950" y="5991225"/>
            <a:ext cx="5397183" cy="5845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724" y="4500564"/>
            <a:ext cx="4672711" cy="1927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0107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Målet med dagen….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317750"/>
            <a:ext cx="10589449" cy="414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1045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Grundlæggende elektriske enheder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Måler og beskriver størrelserne</a:t>
            </a:r>
          </a:p>
          <a:p>
            <a:pPr marL="0" indent="0">
              <a:buNone/>
            </a:pPr>
            <a:endParaRPr lang="da-DK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019299" y="2771774"/>
          <a:ext cx="8239126" cy="320040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6777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717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896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a-DK" sz="2000" b="1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Størrelsen</a:t>
                      </a:r>
                      <a:endParaRPr lang="da-D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a-DK" sz="2000" b="1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Måles i </a:t>
                      </a:r>
                      <a:endParaRPr lang="da-DK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a-DK" sz="2000" b="1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Symbol</a:t>
                      </a:r>
                      <a:endParaRPr lang="da-D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a-DK" sz="2000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Strøm</a:t>
                      </a:r>
                      <a:endParaRPr lang="da-D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a-DK" sz="2000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Ampere</a:t>
                      </a:r>
                      <a:endParaRPr lang="da-D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a-DK" sz="2800" dirty="0">
                          <a:effectLst/>
                          <a:latin typeface="Arial Rounded MT Bold" panose="020F07040305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a-DK" sz="200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Spænding</a:t>
                      </a:r>
                      <a:endParaRPr lang="da-DK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a-DK" sz="2000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Volt</a:t>
                      </a:r>
                      <a:endParaRPr lang="da-D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a-DK" sz="2800" dirty="0">
                          <a:effectLst/>
                          <a:latin typeface="Arial Rounded MT Bold" panose="020F07040305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a-DK" sz="2000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Modstand</a:t>
                      </a:r>
                      <a:endParaRPr lang="da-D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a-DK" sz="2000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Ohm</a:t>
                      </a:r>
                      <a:endParaRPr lang="da-D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2800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Ω</a:t>
                      </a:r>
                      <a:endParaRPr lang="da-DK" sz="2800" dirty="0"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a-DK" sz="2000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Effekt</a:t>
                      </a:r>
                      <a:endParaRPr lang="da-D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a-DK" sz="2000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Watt</a:t>
                      </a:r>
                      <a:endParaRPr lang="da-D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a-DK" sz="2800" dirty="0">
                          <a:effectLst/>
                          <a:latin typeface="Arial Rounded MT Bold" panose="020F07040305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51345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Grundlæggende elektriske enheder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Måler og beskriver størrelserne</a:t>
            </a:r>
          </a:p>
          <a:p>
            <a:pPr marL="0" indent="0">
              <a:buNone/>
            </a:pPr>
            <a:endParaRPr lang="da-DK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266822" y="2657474"/>
          <a:ext cx="9334502" cy="384048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0337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03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004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a-DK" sz="2000" b="1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Størrelsen</a:t>
                      </a:r>
                      <a:endParaRPr lang="da-D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a-DK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Grundenhed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a-DK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Dekader brugt</a:t>
                      </a:r>
                      <a:r>
                        <a:rPr lang="da-DK" sz="20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a-DK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Auto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a-DK" sz="2000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Strøm</a:t>
                      </a:r>
                      <a:endParaRPr lang="da-D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a-DK" sz="2800" dirty="0">
                          <a:effectLst/>
                          <a:latin typeface="Arial Rounded MT Bold" panose="020F07040305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Milliampere = mA = 0,001A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a-DK" sz="200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Spænding</a:t>
                      </a:r>
                      <a:endParaRPr lang="da-DK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a-DK" sz="2800" dirty="0">
                          <a:effectLst/>
                          <a:latin typeface="Arial Rounded MT Bold" panose="020F07040305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Millivolt = mV = 0,001V</a:t>
                      </a:r>
                    </a:p>
                    <a:p>
                      <a:r>
                        <a:rPr lang="da-DK" dirty="0"/>
                        <a:t>Kilovolt</a:t>
                      </a:r>
                      <a:r>
                        <a:rPr lang="da-DK" baseline="0" dirty="0"/>
                        <a:t> = kV = 1000,00</a:t>
                      </a:r>
                      <a:endParaRPr lang="da-DK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a-DK" sz="2000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Modstand</a:t>
                      </a:r>
                      <a:endParaRPr lang="da-D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2800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Ω</a:t>
                      </a:r>
                      <a:endParaRPr lang="da-DK" sz="2800" dirty="0"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Gigaohm = G</a:t>
                      </a:r>
                      <a:r>
                        <a:rPr lang="el-GR" dirty="0"/>
                        <a:t>Ω</a:t>
                      </a:r>
                      <a:r>
                        <a:rPr lang="da-DK" dirty="0"/>
                        <a:t> =  1.000.000.000</a:t>
                      </a:r>
                      <a:r>
                        <a:rPr lang="da-DK" baseline="0" dirty="0"/>
                        <a:t> </a:t>
                      </a:r>
                      <a:r>
                        <a:rPr lang="el-GR" dirty="0"/>
                        <a:t>Ω</a:t>
                      </a:r>
                      <a:endParaRPr lang="da-DK" dirty="0"/>
                    </a:p>
                    <a:p>
                      <a:r>
                        <a:rPr lang="da-DK" dirty="0"/>
                        <a:t>Megaohm  M</a:t>
                      </a:r>
                      <a:r>
                        <a:rPr lang="el-GR" dirty="0"/>
                        <a:t>Ω</a:t>
                      </a:r>
                      <a:r>
                        <a:rPr lang="da-DK" dirty="0"/>
                        <a:t> =         1.000.000</a:t>
                      </a:r>
                      <a:r>
                        <a:rPr lang="da-DK" baseline="0" dirty="0"/>
                        <a:t> </a:t>
                      </a:r>
                      <a:r>
                        <a:rPr lang="el-GR" dirty="0"/>
                        <a:t>Ω</a:t>
                      </a:r>
                      <a:endParaRPr lang="da-DK" dirty="0"/>
                    </a:p>
                    <a:p>
                      <a:r>
                        <a:rPr lang="da-DK" dirty="0"/>
                        <a:t>Kiloohm = k</a:t>
                      </a:r>
                      <a:r>
                        <a:rPr lang="el-GR" dirty="0"/>
                        <a:t>Ω</a:t>
                      </a:r>
                      <a:r>
                        <a:rPr lang="da-DK" dirty="0"/>
                        <a:t> =                    1.000 </a:t>
                      </a:r>
                      <a:r>
                        <a:rPr lang="el-GR" dirty="0"/>
                        <a:t>Ω</a:t>
                      </a:r>
                      <a:endParaRPr lang="da-DK" dirty="0"/>
                    </a:p>
                    <a:p>
                      <a:endParaRPr lang="da-DK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a-DK" sz="2000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Effekt</a:t>
                      </a:r>
                      <a:endParaRPr lang="da-D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a-DK" sz="2800" dirty="0">
                          <a:effectLst/>
                          <a:latin typeface="Arial Rounded MT Bold" panose="020F07040305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a-DK" baseline="0" dirty="0"/>
                        <a:t>Milliwatt = mW = 0,001 W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/>
                        <a:t>Kilowatt = KW = 1.000</a:t>
                      </a:r>
                      <a:r>
                        <a:rPr lang="da-DK" baseline="0" dirty="0"/>
                        <a:t> W</a:t>
                      </a:r>
                    </a:p>
                    <a:p>
                      <a:endParaRPr lang="da-DK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75534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Multimetre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3536592" cy="4351338"/>
          </a:xfrm>
        </p:spPr>
        <p:txBody>
          <a:bodyPr/>
          <a:lstStyle/>
          <a:p>
            <a:r>
              <a:rPr lang="da-DK" dirty="0"/>
              <a:t>Mange farver og versioner</a:t>
            </a:r>
          </a:p>
          <a:p>
            <a:pPr lvl="1"/>
            <a:r>
              <a:rPr lang="da-DK" dirty="0"/>
              <a:t>Har mange fælles grundlæggende funktioner</a:t>
            </a:r>
          </a:p>
          <a:p>
            <a:pPr lvl="1"/>
            <a:r>
              <a:rPr lang="da-DK" dirty="0"/>
              <a:t>Analoge / digitale</a:t>
            </a:r>
          </a:p>
          <a:p>
            <a:pPr lvl="2"/>
            <a:r>
              <a:rPr lang="da-DK" dirty="0" err="1"/>
              <a:t>Latens</a:t>
            </a:r>
            <a:r>
              <a:rPr lang="da-DK" dirty="0"/>
              <a:t> = tidsforsinkelse (reaktionstid)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4792" y="2066925"/>
            <a:ext cx="7564796" cy="4591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7728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Klargør MM til måling før hver brug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305425" cy="4351338"/>
          </a:xfrm>
        </p:spPr>
        <p:txBody>
          <a:bodyPr/>
          <a:lstStyle/>
          <a:p>
            <a:pPr marL="0" indent="0">
              <a:buNone/>
            </a:pPr>
            <a:r>
              <a:rPr lang="da-DK" dirty="0"/>
              <a:t>Check multimeter og ledninger: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Tænd på </a:t>
            </a:r>
            <a:r>
              <a:rPr lang="el-GR" dirty="0"/>
              <a:t>Ω</a:t>
            </a:r>
            <a:endParaRPr lang="da-DK" dirty="0"/>
          </a:p>
          <a:p>
            <a:pPr marL="971550" lvl="1" indent="-514350">
              <a:buFont typeface="+mj-lt"/>
              <a:buAutoNum type="arabicPeriod"/>
            </a:pPr>
            <a:r>
              <a:rPr lang="da-DK" dirty="0"/>
              <a:t>Nogle MM skal skiftes måle område manuelt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Ledninger i </a:t>
            </a:r>
            <a:r>
              <a:rPr lang="el-GR" dirty="0"/>
              <a:t>Ω</a:t>
            </a:r>
            <a:r>
              <a:rPr lang="da-DK" dirty="0"/>
              <a:t> og COM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Hold ledninger sammen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Skal vise 0 (eller næste nul…)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6"/>
          <a:stretch/>
        </p:blipFill>
        <p:spPr>
          <a:xfrm rot="5400000">
            <a:off x="6669407" y="1811496"/>
            <a:ext cx="5442583" cy="4379595"/>
          </a:xfrm>
          <a:prstGeom prst="rect">
            <a:avLst/>
          </a:prstGeom>
        </p:spPr>
      </p:pic>
      <p:sp>
        <p:nvSpPr>
          <p:cNvPr id="5" name="Explosion 2 4"/>
          <p:cNvSpPr/>
          <p:nvPr/>
        </p:nvSpPr>
        <p:spPr>
          <a:xfrm>
            <a:off x="4741619" y="4774565"/>
            <a:ext cx="3861288" cy="2143125"/>
          </a:xfrm>
          <a:prstGeom prst="irregularSeal2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b="1" dirty="0">
                <a:solidFill>
                  <a:srgbClr val="FF0000"/>
                </a:solidFill>
              </a:rPr>
              <a:t>God idé</a:t>
            </a:r>
          </a:p>
          <a:p>
            <a:pPr algn="ctr"/>
            <a:r>
              <a:rPr lang="da-DK" dirty="0">
                <a:solidFill>
                  <a:srgbClr val="FF0000"/>
                </a:solidFill>
              </a:rPr>
              <a:t>Check også funktion på en kendt spændingskilde</a:t>
            </a:r>
          </a:p>
          <a:p>
            <a:pPr algn="ctr"/>
            <a:endParaRPr lang="da-DK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5772150" y="2925524"/>
            <a:ext cx="3305175" cy="172482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 rot="21237433">
            <a:off x="530155" y="5027782"/>
            <a:ext cx="486761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4000" b="1" dirty="0"/>
              <a:t>OL</a:t>
            </a:r>
            <a:r>
              <a:rPr lang="da-DK" sz="2400" dirty="0">
                <a:solidFill>
                  <a:schemeClr val="accent2">
                    <a:lumMod val="75000"/>
                  </a:schemeClr>
                </a:solidFill>
              </a:rPr>
              <a:t> = Open Loop = ingen forbindelse</a:t>
            </a:r>
          </a:p>
          <a:p>
            <a:r>
              <a:rPr lang="da-DK" sz="2400" dirty="0">
                <a:solidFill>
                  <a:schemeClr val="accent2">
                    <a:lumMod val="75000"/>
                  </a:schemeClr>
                </a:solidFill>
              </a:rPr>
              <a:t> og så er der noget galt……</a:t>
            </a:r>
          </a:p>
        </p:txBody>
      </p:sp>
    </p:spTree>
    <p:extLst>
      <p:ext uri="{BB962C8B-B14F-4D97-AF65-F5344CB8AC3E}">
        <p14:creationId xmlns:p14="http://schemas.microsoft.com/office/powerpoint/2010/main" val="4670439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102" y="2682239"/>
            <a:ext cx="7527898" cy="40566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Måling af modstand med multimeter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9725025" cy="4351338"/>
          </a:xfrm>
        </p:spPr>
        <p:txBody>
          <a:bodyPr/>
          <a:lstStyle/>
          <a:p>
            <a:r>
              <a:rPr lang="da-DK" dirty="0"/>
              <a:t>Ofte brugt af mekaniker til fejlsøgning på komponenter</a:t>
            </a:r>
          </a:p>
          <a:p>
            <a:r>
              <a:rPr lang="da-DK" dirty="0"/>
              <a:t>F.eks. her et tændingssystem: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5549" y="2795587"/>
            <a:ext cx="2240333" cy="39433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1445" y="4119562"/>
            <a:ext cx="647700" cy="12954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72494" y="4405312"/>
            <a:ext cx="552450" cy="1114425"/>
          </a:xfrm>
          <a:prstGeom prst="rect">
            <a:avLst/>
          </a:prstGeom>
        </p:spPr>
      </p:pic>
      <p:sp>
        <p:nvSpPr>
          <p:cNvPr id="10" name="Freeform 9"/>
          <p:cNvSpPr/>
          <p:nvPr/>
        </p:nvSpPr>
        <p:spPr>
          <a:xfrm>
            <a:off x="3181350" y="4335780"/>
            <a:ext cx="8934450" cy="2516505"/>
          </a:xfrm>
          <a:custGeom>
            <a:avLst/>
            <a:gdLst>
              <a:gd name="connsiteX0" fmla="*/ 0 w 8524923"/>
              <a:gd name="connsiteY0" fmla="*/ 2257478 h 2669369"/>
              <a:gd name="connsiteX1" fmla="*/ 1143000 w 8524923"/>
              <a:gd name="connsiteY1" fmla="*/ 2533703 h 2669369"/>
              <a:gd name="connsiteX2" fmla="*/ 2914650 w 8524923"/>
              <a:gd name="connsiteY2" fmla="*/ 2371778 h 2669369"/>
              <a:gd name="connsiteX3" fmla="*/ 4219575 w 8524923"/>
              <a:gd name="connsiteY3" fmla="*/ 2667053 h 2669369"/>
              <a:gd name="connsiteX4" fmla="*/ 5038725 w 8524923"/>
              <a:gd name="connsiteY4" fmla="*/ 2181278 h 2669369"/>
              <a:gd name="connsiteX5" fmla="*/ 6467475 w 8524923"/>
              <a:gd name="connsiteY5" fmla="*/ 2571803 h 2669369"/>
              <a:gd name="connsiteX6" fmla="*/ 6477000 w 8524923"/>
              <a:gd name="connsiteY6" fmla="*/ 1886003 h 2669369"/>
              <a:gd name="connsiteX7" fmla="*/ 7696200 w 8524923"/>
              <a:gd name="connsiteY7" fmla="*/ 2476553 h 2669369"/>
              <a:gd name="connsiteX8" fmla="*/ 7953375 w 8524923"/>
              <a:gd name="connsiteY8" fmla="*/ 1866953 h 2669369"/>
              <a:gd name="connsiteX9" fmla="*/ 8334375 w 8524923"/>
              <a:gd name="connsiteY9" fmla="*/ 1743128 h 2669369"/>
              <a:gd name="connsiteX10" fmla="*/ 8181975 w 8524923"/>
              <a:gd name="connsiteY10" fmla="*/ 1324028 h 2669369"/>
              <a:gd name="connsiteX11" fmla="*/ 8362950 w 8524923"/>
              <a:gd name="connsiteY11" fmla="*/ 933503 h 2669369"/>
              <a:gd name="connsiteX12" fmla="*/ 8286750 w 8524923"/>
              <a:gd name="connsiteY12" fmla="*/ 685853 h 2669369"/>
              <a:gd name="connsiteX13" fmla="*/ 8524875 w 8524923"/>
              <a:gd name="connsiteY13" fmla="*/ 295328 h 2669369"/>
              <a:gd name="connsiteX14" fmla="*/ 8305800 w 8524923"/>
              <a:gd name="connsiteY14" fmla="*/ 53 h 2669369"/>
              <a:gd name="connsiteX15" fmla="*/ 8115300 w 8524923"/>
              <a:gd name="connsiteY15" fmla="*/ 276278 h 2669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524923" h="2669369">
                <a:moveTo>
                  <a:pt x="0" y="2257478"/>
                </a:moveTo>
                <a:cubicBezTo>
                  <a:pt x="328612" y="2386065"/>
                  <a:pt x="657225" y="2514653"/>
                  <a:pt x="1143000" y="2533703"/>
                </a:cubicBezTo>
                <a:cubicBezTo>
                  <a:pt x="1628775" y="2552753"/>
                  <a:pt x="2401888" y="2349553"/>
                  <a:pt x="2914650" y="2371778"/>
                </a:cubicBezTo>
                <a:cubicBezTo>
                  <a:pt x="3427413" y="2394003"/>
                  <a:pt x="3865563" y="2698803"/>
                  <a:pt x="4219575" y="2667053"/>
                </a:cubicBezTo>
                <a:cubicBezTo>
                  <a:pt x="4573588" y="2635303"/>
                  <a:pt x="4664075" y="2197153"/>
                  <a:pt x="5038725" y="2181278"/>
                </a:cubicBezTo>
                <a:cubicBezTo>
                  <a:pt x="5413375" y="2165403"/>
                  <a:pt x="6227763" y="2621015"/>
                  <a:pt x="6467475" y="2571803"/>
                </a:cubicBezTo>
                <a:cubicBezTo>
                  <a:pt x="6707187" y="2522591"/>
                  <a:pt x="6272212" y="1901878"/>
                  <a:pt x="6477000" y="1886003"/>
                </a:cubicBezTo>
                <a:cubicBezTo>
                  <a:pt x="6681788" y="1870128"/>
                  <a:pt x="7450138" y="2479728"/>
                  <a:pt x="7696200" y="2476553"/>
                </a:cubicBezTo>
                <a:cubicBezTo>
                  <a:pt x="7942262" y="2473378"/>
                  <a:pt x="7847013" y="1989190"/>
                  <a:pt x="7953375" y="1866953"/>
                </a:cubicBezTo>
                <a:cubicBezTo>
                  <a:pt x="8059738" y="1744715"/>
                  <a:pt x="8296275" y="1833615"/>
                  <a:pt x="8334375" y="1743128"/>
                </a:cubicBezTo>
                <a:cubicBezTo>
                  <a:pt x="8372475" y="1652641"/>
                  <a:pt x="8177213" y="1458965"/>
                  <a:pt x="8181975" y="1324028"/>
                </a:cubicBezTo>
                <a:cubicBezTo>
                  <a:pt x="8186737" y="1189091"/>
                  <a:pt x="8345488" y="1039865"/>
                  <a:pt x="8362950" y="933503"/>
                </a:cubicBezTo>
                <a:cubicBezTo>
                  <a:pt x="8380412" y="827141"/>
                  <a:pt x="8259763" y="792215"/>
                  <a:pt x="8286750" y="685853"/>
                </a:cubicBezTo>
                <a:cubicBezTo>
                  <a:pt x="8313738" y="579490"/>
                  <a:pt x="8521700" y="409628"/>
                  <a:pt x="8524875" y="295328"/>
                </a:cubicBezTo>
                <a:cubicBezTo>
                  <a:pt x="8528050" y="181028"/>
                  <a:pt x="8374062" y="3228"/>
                  <a:pt x="8305800" y="53"/>
                </a:cubicBezTo>
                <a:cubicBezTo>
                  <a:pt x="8237538" y="-3122"/>
                  <a:pt x="8176419" y="136578"/>
                  <a:pt x="8115300" y="276278"/>
                </a:cubicBezTo>
              </a:path>
            </a:pathLst>
          </a:cu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1" name="Freeform 10"/>
          <p:cNvSpPr/>
          <p:nvPr/>
        </p:nvSpPr>
        <p:spPr>
          <a:xfrm>
            <a:off x="3657600" y="3502078"/>
            <a:ext cx="7946066" cy="2898722"/>
          </a:xfrm>
          <a:custGeom>
            <a:avLst/>
            <a:gdLst>
              <a:gd name="connsiteX0" fmla="*/ 0 w 7946066"/>
              <a:gd name="connsiteY0" fmla="*/ 2898722 h 2898722"/>
              <a:gd name="connsiteX1" fmla="*/ 447675 w 7946066"/>
              <a:gd name="connsiteY1" fmla="*/ 2022422 h 2898722"/>
              <a:gd name="connsiteX2" fmla="*/ 876300 w 7946066"/>
              <a:gd name="connsiteY2" fmla="*/ 2441522 h 2898722"/>
              <a:gd name="connsiteX3" fmla="*/ 1638300 w 7946066"/>
              <a:gd name="connsiteY3" fmla="*/ 1765247 h 2898722"/>
              <a:gd name="connsiteX4" fmla="*/ 2686050 w 7946066"/>
              <a:gd name="connsiteY4" fmla="*/ 1984322 h 2898722"/>
              <a:gd name="connsiteX5" fmla="*/ 3409950 w 7946066"/>
              <a:gd name="connsiteY5" fmla="*/ 1117547 h 2898722"/>
              <a:gd name="connsiteX6" fmla="*/ 4324350 w 7946066"/>
              <a:gd name="connsiteY6" fmla="*/ 1422347 h 2898722"/>
              <a:gd name="connsiteX7" fmla="*/ 5057775 w 7946066"/>
              <a:gd name="connsiteY7" fmla="*/ 326972 h 2898722"/>
              <a:gd name="connsiteX8" fmla="*/ 5991225 w 7946066"/>
              <a:gd name="connsiteY8" fmla="*/ 727022 h 2898722"/>
              <a:gd name="connsiteX9" fmla="*/ 6610350 w 7946066"/>
              <a:gd name="connsiteY9" fmla="*/ 79322 h 2898722"/>
              <a:gd name="connsiteX10" fmla="*/ 7353300 w 7946066"/>
              <a:gd name="connsiteY10" fmla="*/ 22172 h 2898722"/>
              <a:gd name="connsiteX11" fmla="*/ 7896225 w 7946066"/>
              <a:gd name="connsiteY11" fmla="*/ 184097 h 2898722"/>
              <a:gd name="connsiteX12" fmla="*/ 7924800 w 7946066"/>
              <a:gd name="connsiteY12" fmla="*/ 755597 h 2898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946066" h="2898722">
                <a:moveTo>
                  <a:pt x="0" y="2898722"/>
                </a:moveTo>
                <a:cubicBezTo>
                  <a:pt x="150812" y="2498672"/>
                  <a:pt x="301625" y="2098622"/>
                  <a:pt x="447675" y="2022422"/>
                </a:cubicBezTo>
                <a:cubicBezTo>
                  <a:pt x="593725" y="1946222"/>
                  <a:pt x="677863" y="2484384"/>
                  <a:pt x="876300" y="2441522"/>
                </a:cubicBezTo>
                <a:cubicBezTo>
                  <a:pt x="1074738" y="2398659"/>
                  <a:pt x="1336675" y="1841447"/>
                  <a:pt x="1638300" y="1765247"/>
                </a:cubicBezTo>
                <a:cubicBezTo>
                  <a:pt x="1939925" y="1689047"/>
                  <a:pt x="2390775" y="2092272"/>
                  <a:pt x="2686050" y="1984322"/>
                </a:cubicBezTo>
                <a:cubicBezTo>
                  <a:pt x="2981325" y="1876372"/>
                  <a:pt x="3136900" y="1211209"/>
                  <a:pt x="3409950" y="1117547"/>
                </a:cubicBezTo>
                <a:cubicBezTo>
                  <a:pt x="3683000" y="1023884"/>
                  <a:pt x="4049713" y="1554109"/>
                  <a:pt x="4324350" y="1422347"/>
                </a:cubicBezTo>
                <a:cubicBezTo>
                  <a:pt x="4598987" y="1290585"/>
                  <a:pt x="4779963" y="442859"/>
                  <a:pt x="5057775" y="326972"/>
                </a:cubicBezTo>
                <a:cubicBezTo>
                  <a:pt x="5335587" y="211085"/>
                  <a:pt x="5732463" y="768297"/>
                  <a:pt x="5991225" y="727022"/>
                </a:cubicBezTo>
                <a:cubicBezTo>
                  <a:pt x="6249987" y="685747"/>
                  <a:pt x="6383338" y="196797"/>
                  <a:pt x="6610350" y="79322"/>
                </a:cubicBezTo>
                <a:cubicBezTo>
                  <a:pt x="6837362" y="-38153"/>
                  <a:pt x="7138988" y="4709"/>
                  <a:pt x="7353300" y="22172"/>
                </a:cubicBezTo>
                <a:cubicBezTo>
                  <a:pt x="7567613" y="39634"/>
                  <a:pt x="7800975" y="61859"/>
                  <a:pt x="7896225" y="184097"/>
                </a:cubicBezTo>
                <a:cubicBezTo>
                  <a:pt x="7991475" y="306334"/>
                  <a:pt x="7920038" y="669872"/>
                  <a:pt x="7924800" y="755597"/>
                </a:cubicBezTo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408282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Måling af modstand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2370" y="1825625"/>
            <a:ext cx="5003556" cy="4351338"/>
          </a:xfrm>
        </p:spPr>
        <p:txBody>
          <a:bodyPr/>
          <a:lstStyle/>
          <a:p>
            <a:r>
              <a:rPr lang="da-DK" dirty="0"/>
              <a:t>Vi sender (en lillebitte smule) strøm igennem den del vi måler</a:t>
            </a:r>
          </a:p>
          <a:p>
            <a:r>
              <a:rPr lang="da-DK" dirty="0"/>
              <a:t>Delen skal derfor altid være afbrudt fra kredsløbet så den ikke løber andre steder rundt</a:t>
            </a:r>
          </a:p>
          <a:p>
            <a:r>
              <a:rPr lang="da-DK" dirty="0"/>
              <a:t>Der kommer mindre retur end vi sender ud… jo større modstand jo større forskel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350" y="1090849"/>
            <a:ext cx="5560060" cy="5424251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 flipH="1">
            <a:off x="10363200" y="4248150"/>
            <a:ext cx="342900" cy="1133475"/>
          </a:xfrm>
          <a:prstGeom prst="straightConnector1">
            <a:avLst/>
          </a:prstGeom>
          <a:ln w="1016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8848725" y="2781300"/>
            <a:ext cx="352425" cy="1219994"/>
          </a:xfrm>
          <a:prstGeom prst="straightConnector1">
            <a:avLst/>
          </a:prstGeom>
          <a:ln w="1016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7105650" y="5191125"/>
            <a:ext cx="828675" cy="1120775"/>
          </a:xfrm>
          <a:prstGeom prst="straightConnector1">
            <a:avLst/>
          </a:prstGeom>
          <a:ln w="635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9601200" y="4454769"/>
            <a:ext cx="762000" cy="1296743"/>
          </a:xfrm>
          <a:prstGeom prst="straightConnector1">
            <a:avLst/>
          </a:prstGeom>
          <a:ln w="635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 19"/>
          <p:cNvSpPr/>
          <p:nvPr/>
        </p:nvSpPr>
        <p:spPr>
          <a:xfrm>
            <a:off x="6799385" y="2086708"/>
            <a:ext cx="2215661" cy="2356338"/>
          </a:xfrm>
          <a:custGeom>
            <a:avLst/>
            <a:gdLst>
              <a:gd name="connsiteX0" fmla="*/ 2215661 w 2215661"/>
              <a:gd name="connsiteY0" fmla="*/ 35169 h 2356338"/>
              <a:gd name="connsiteX1" fmla="*/ 2157046 w 2215661"/>
              <a:gd name="connsiteY1" fmla="*/ 23446 h 2356338"/>
              <a:gd name="connsiteX2" fmla="*/ 2028092 w 2215661"/>
              <a:gd name="connsiteY2" fmla="*/ 0 h 2356338"/>
              <a:gd name="connsiteX3" fmla="*/ 1348153 w 2215661"/>
              <a:gd name="connsiteY3" fmla="*/ 11723 h 2356338"/>
              <a:gd name="connsiteX4" fmla="*/ 1219200 w 2215661"/>
              <a:gd name="connsiteY4" fmla="*/ 46892 h 2356338"/>
              <a:gd name="connsiteX5" fmla="*/ 1125415 w 2215661"/>
              <a:gd name="connsiteY5" fmla="*/ 58615 h 2356338"/>
              <a:gd name="connsiteX6" fmla="*/ 1078523 w 2215661"/>
              <a:gd name="connsiteY6" fmla="*/ 70338 h 2356338"/>
              <a:gd name="connsiteX7" fmla="*/ 996461 w 2215661"/>
              <a:gd name="connsiteY7" fmla="*/ 93784 h 2356338"/>
              <a:gd name="connsiteX8" fmla="*/ 961292 w 2215661"/>
              <a:gd name="connsiteY8" fmla="*/ 128954 h 2356338"/>
              <a:gd name="connsiteX9" fmla="*/ 820615 w 2215661"/>
              <a:gd name="connsiteY9" fmla="*/ 164123 h 2356338"/>
              <a:gd name="connsiteX10" fmla="*/ 785446 w 2215661"/>
              <a:gd name="connsiteY10" fmla="*/ 187569 h 2356338"/>
              <a:gd name="connsiteX11" fmla="*/ 715107 w 2215661"/>
              <a:gd name="connsiteY11" fmla="*/ 211015 h 2356338"/>
              <a:gd name="connsiteX12" fmla="*/ 679938 w 2215661"/>
              <a:gd name="connsiteY12" fmla="*/ 281354 h 2356338"/>
              <a:gd name="connsiteX13" fmla="*/ 644769 w 2215661"/>
              <a:gd name="connsiteY13" fmla="*/ 293077 h 2356338"/>
              <a:gd name="connsiteX14" fmla="*/ 597877 w 2215661"/>
              <a:gd name="connsiteY14" fmla="*/ 328246 h 2356338"/>
              <a:gd name="connsiteX15" fmla="*/ 504092 w 2215661"/>
              <a:gd name="connsiteY15" fmla="*/ 375138 h 2356338"/>
              <a:gd name="connsiteX16" fmla="*/ 468923 w 2215661"/>
              <a:gd name="connsiteY16" fmla="*/ 398584 h 2356338"/>
              <a:gd name="connsiteX17" fmla="*/ 445477 w 2215661"/>
              <a:gd name="connsiteY17" fmla="*/ 433754 h 2356338"/>
              <a:gd name="connsiteX18" fmla="*/ 422030 w 2215661"/>
              <a:gd name="connsiteY18" fmla="*/ 457200 h 2356338"/>
              <a:gd name="connsiteX19" fmla="*/ 386861 w 2215661"/>
              <a:gd name="connsiteY19" fmla="*/ 504092 h 2356338"/>
              <a:gd name="connsiteX20" fmla="*/ 375138 w 2215661"/>
              <a:gd name="connsiteY20" fmla="*/ 586154 h 2356338"/>
              <a:gd name="connsiteX21" fmla="*/ 386861 w 2215661"/>
              <a:gd name="connsiteY21" fmla="*/ 621323 h 2356338"/>
              <a:gd name="connsiteX22" fmla="*/ 339969 w 2215661"/>
              <a:gd name="connsiteY22" fmla="*/ 656492 h 2356338"/>
              <a:gd name="connsiteX23" fmla="*/ 257907 w 2215661"/>
              <a:gd name="connsiteY23" fmla="*/ 715107 h 2356338"/>
              <a:gd name="connsiteX24" fmla="*/ 211015 w 2215661"/>
              <a:gd name="connsiteY24" fmla="*/ 797169 h 2356338"/>
              <a:gd name="connsiteX25" fmla="*/ 175846 w 2215661"/>
              <a:gd name="connsiteY25" fmla="*/ 820615 h 2356338"/>
              <a:gd name="connsiteX26" fmla="*/ 152400 w 2215661"/>
              <a:gd name="connsiteY26" fmla="*/ 855784 h 2356338"/>
              <a:gd name="connsiteX27" fmla="*/ 140677 w 2215661"/>
              <a:gd name="connsiteY27" fmla="*/ 890954 h 2356338"/>
              <a:gd name="connsiteX28" fmla="*/ 117230 w 2215661"/>
              <a:gd name="connsiteY28" fmla="*/ 914400 h 2356338"/>
              <a:gd name="connsiteX29" fmla="*/ 105507 w 2215661"/>
              <a:gd name="connsiteY29" fmla="*/ 949569 h 2356338"/>
              <a:gd name="connsiteX30" fmla="*/ 82061 w 2215661"/>
              <a:gd name="connsiteY30" fmla="*/ 984738 h 2356338"/>
              <a:gd name="connsiteX31" fmla="*/ 58615 w 2215661"/>
              <a:gd name="connsiteY31" fmla="*/ 1055077 h 2356338"/>
              <a:gd name="connsiteX32" fmla="*/ 46892 w 2215661"/>
              <a:gd name="connsiteY32" fmla="*/ 1277815 h 2356338"/>
              <a:gd name="connsiteX33" fmla="*/ 35169 w 2215661"/>
              <a:gd name="connsiteY33" fmla="*/ 1312984 h 2356338"/>
              <a:gd name="connsiteX34" fmla="*/ 23446 w 2215661"/>
              <a:gd name="connsiteY34" fmla="*/ 1359877 h 2356338"/>
              <a:gd name="connsiteX35" fmla="*/ 0 w 2215661"/>
              <a:gd name="connsiteY35" fmla="*/ 1488830 h 2356338"/>
              <a:gd name="connsiteX36" fmla="*/ 11723 w 2215661"/>
              <a:gd name="connsiteY36" fmla="*/ 1570892 h 2356338"/>
              <a:gd name="connsiteX37" fmla="*/ 35169 w 2215661"/>
              <a:gd name="connsiteY37" fmla="*/ 1758461 h 2356338"/>
              <a:gd name="connsiteX38" fmla="*/ 58615 w 2215661"/>
              <a:gd name="connsiteY38" fmla="*/ 1817077 h 2356338"/>
              <a:gd name="connsiteX39" fmla="*/ 46892 w 2215661"/>
              <a:gd name="connsiteY39" fmla="*/ 2039815 h 2356338"/>
              <a:gd name="connsiteX40" fmla="*/ 23446 w 2215661"/>
              <a:gd name="connsiteY40" fmla="*/ 2110154 h 2356338"/>
              <a:gd name="connsiteX41" fmla="*/ 0 w 2215661"/>
              <a:gd name="connsiteY41" fmla="*/ 2180492 h 2356338"/>
              <a:gd name="connsiteX42" fmla="*/ 11723 w 2215661"/>
              <a:gd name="connsiteY42" fmla="*/ 2356338 h 2356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2215661" h="2356338">
                <a:moveTo>
                  <a:pt x="2215661" y="35169"/>
                </a:moveTo>
                <a:cubicBezTo>
                  <a:pt x="2196123" y="31261"/>
                  <a:pt x="2176740" y="26476"/>
                  <a:pt x="2157046" y="23446"/>
                </a:cubicBezTo>
                <a:cubicBezTo>
                  <a:pt x="2033956" y="4509"/>
                  <a:pt x="2099834" y="23914"/>
                  <a:pt x="2028092" y="0"/>
                </a:cubicBezTo>
                <a:lnTo>
                  <a:pt x="1348153" y="11723"/>
                </a:lnTo>
                <a:cubicBezTo>
                  <a:pt x="1170482" y="17190"/>
                  <a:pt x="1340334" y="16609"/>
                  <a:pt x="1219200" y="46892"/>
                </a:cubicBezTo>
                <a:cubicBezTo>
                  <a:pt x="1188636" y="54533"/>
                  <a:pt x="1156677" y="54707"/>
                  <a:pt x="1125415" y="58615"/>
                </a:cubicBezTo>
                <a:cubicBezTo>
                  <a:pt x="1109784" y="62523"/>
                  <a:pt x="1094015" y="65912"/>
                  <a:pt x="1078523" y="70338"/>
                </a:cubicBezTo>
                <a:cubicBezTo>
                  <a:pt x="960797" y="103974"/>
                  <a:pt x="1143050" y="57137"/>
                  <a:pt x="996461" y="93784"/>
                </a:cubicBezTo>
                <a:cubicBezTo>
                  <a:pt x="984738" y="105507"/>
                  <a:pt x="976442" y="122221"/>
                  <a:pt x="961292" y="128954"/>
                </a:cubicBezTo>
                <a:cubicBezTo>
                  <a:pt x="882183" y="164114"/>
                  <a:pt x="897275" y="113016"/>
                  <a:pt x="820615" y="164123"/>
                </a:cubicBezTo>
                <a:cubicBezTo>
                  <a:pt x="808892" y="171938"/>
                  <a:pt x="798321" y="181847"/>
                  <a:pt x="785446" y="187569"/>
                </a:cubicBezTo>
                <a:cubicBezTo>
                  <a:pt x="762862" y="197606"/>
                  <a:pt x="715107" y="211015"/>
                  <a:pt x="715107" y="211015"/>
                </a:cubicBezTo>
                <a:cubicBezTo>
                  <a:pt x="707384" y="234183"/>
                  <a:pt x="700597" y="264827"/>
                  <a:pt x="679938" y="281354"/>
                </a:cubicBezTo>
                <a:cubicBezTo>
                  <a:pt x="670289" y="289074"/>
                  <a:pt x="656492" y="289169"/>
                  <a:pt x="644769" y="293077"/>
                </a:cubicBezTo>
                <a:cubicBezTo>
                  <a:pt x="629138" y="304800"/>
                  <a:pt x="614754" y="318401"/>
                  <a:pt x="597877" y="328246"/>
                </a:cubicBezTo>
                <a:cubicBezTo>
                  <a:pt x="567687" y="345857"/>
                  <a:pt x="533173" y="355750"/>
                  <a:pt x="504092" y="375138"/>
                </a:cubicBezTo>
                <a:lnTo>
                  <a:pt x="468923" y="398584"/>
                </a:lnTo>
                <a:cubicBezTo>
                  <a:pt x="461108" y="410307"/>
                  <a:pt x="454279" y="422752"/>
                  <a:pt x="445477" y="433754"/>
                </a:cubicBezTo>
                <a:cubicBezTo>
                  <a:pt x="438572" y="442385"/>
                  <a:pt x="429106" y="448709"/>
                  <a:pt x="422030" y="457200"/>
                </a:cubicBezTo>
                <a:cubicBezTo>
                  <a:pt x="409522" y="472210"/>
                  <a:pt x="398584" y="488461"/>
                  <a:pt x="386861" y="504092"/>
                </a:cubicBezTo>
                <a:cubicBezTo>
                  <a:pt x="382953" y="531446"/>
                  <a:pt x="375138" y="558522"/>
                  <a:pt x="375138" y="586154"/>
                </a:cubicBezTo>
                <a:cubicBezTo>
                  <a:pt x="375138" y="598511"/>
                  <a:pt x="392387" y="610270"/>
                  <a:pt x="386861" y="621323"/>
                </a:cubicBezTo>
                <a:cubicBezTo>
                  <a:pt x="378123" y="638799"/>
                  <a:pt x="355868" y="645136"/>
                  <a:pt x="339969" y="656492"/>
                </a:cubicBezTo>
                <a:cubicBezTo>
                  <a:pt x="219944" y="742224"/>
                  <a:pt x="411202" y="600138"/>
                  <a:pt x="257907" y="715107"/>
                </a:cubicBezTo>
                <a:cubicBezTo>
                  <a:pt x="248712" y="733497"/>
                  <a:pt x="227586" y="780598"/>
                  <a:pt x="211015" y="797169"/>
                </a:cubicBezTo>
                <a:cubicBezTo>
                  <a:pt x="201052" y="807132"/>
                  <a:pt x="187569" y="812800"/>
                  <a:pt x="175846" y="820615"/>
                </a:cubicBezTo>
                <a:cubicBezTo>
                  <a:pt x="168031" y="832338"/>
                  <a:pt x="158701" y="843182"/>
                  <a:pt x="152400" y="855784"/>
                </a:cubicBezTo>
                <a:cubicBezTo>
                  <a:pt x="146874" y="866837"/>
                  <a:pt x="147035" y="880358"/>
                  <a:pt x="140677" y="890954"/>
                </a:cubicBezTo>
                <a:cubicBezTo>
                  <a:pt x="134990" y="900432"/>
                  <a:pt x="125046" y="906585"/>
                  <a:pt x="117230" y="914400"/>
                </a:cubicBezTo>
                <a:cubicBezTo>
                  <a:pt x="113322" y="926123"/>
                  <a:pt x="111033" y="938516"/>
                  <a:pt x="105507" y="949569"/>
                </a:cubicBezTo>
                <a:cubicBezTo>
                  <a:pt x="99206" y="962171"/>
                  <a:pt x="87783" y="971863"/>
                  <a:pt x="82061" y="984738"/>
                </a:cubicBezTo>
                <a:cubicBezTo>
                  <a:pt x="72024" y="1007322"/>
                  <a:pt x="58615" y="1055077"/>
                  <a:pt x="58615" y="1055077"/>
                </a:cubicBezTo>
                <a:cubicBezTo>
                  <a:pt x="54707" y="1129323"/>
                  <a:pt x="53623" y="1203772"/>
                  <a:pt x="46892" y="1277815"/>
                </a:cubicBezTo>
                <a:cubicBezTo>
                  <a:pt x="45773" y="1290121"/>
                  <a:pt x="38564" y="1301102"/>
                  <a:pt x="35169" y="1312984"/>
                </a:cubicBezTo>
                <a:cubicBezTo>
                  <a:pt x="30743" y="1328476"/>
                  <a:pt x="26095" y="1343984"/>
                  <a:pt x="23446" y="1359877"/>
                </a:cubicBezTo>
                <a:cubicBezTo>
                  <a:pt x="1353" y="1492433"/>
                  <a:pt x="25152" y="1413375"/>
                  <a:pt x="0" y="1488830"/>
                </a:cubicBezTo>
                <a:cubicBezTo>
                  <a:pt x="3908" y="1516184"/>
                  <a:pt x="8149" y="1543492"/>
                  <a:pt x="11723" y="1570892"/>
                </a:cubicBezTo>
                <a:cubicBezTo>
                  <a:pt x="19873" y="1633372"/>
                  <a:pt x="23379" y="1696564"/>
                  <a:pt x="35169" y="1758461"/>
                </a:cubicBezTo>
                <a:cubicBezTo>
                  <a:pt x="39107" y="1779133"/>
                  <a:pt x="50800" y="1797538"/>
                  <a:pt x="58615" y="1817077"/>
                </a:cubicBezTo>
                <a:cubicBezTo>
                  <a:pt x="54707" y="1891323"/>
                  <a:pt x="55750" y="1965996"/>
                  <a:pt x="46892" y="2039815"/>
                </a:cubicBezTo>
                <a:cubicBezTo>
                  <a:pt x="43947" y="2064354"/>
                  <a:pt x="31261" y="2086708"/>
                  <a:pt x="23446" y="2110154"/>
                </a:cubicBezTo>
                <a:lnTo>
                  <a:pt x="0" y="2180492"/>
                </a:lnTo>
                <a:cubicBezTo>
                  <a:pt x="12322" y="2340684"/>
                  <a:pt x="11723" y="2281942"/>
                  <a:pt x="11723" y="2356338"/>
                </a:cubicBezTo>
              </a:path>
            </a:pathLst>
          </a:custGeom>
          <a:noFill/>
          <a:ln w="63500">
            <a:solidFill>
              <a:srgbClr val="00B0F0"/>
            </a:solidFill>
            <a:prstDash val="sysDot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157071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715500" cy="3378201"/>
          </a:xfrm>
        </p:spPr>
        <p:txBody>
          <a:bodyPr>
            <a:noAutofit/>
          </a:bodyPr>
          <a:lstStyle/>
          <a:p>
            <a:r>
              <a:rPr lang="da-DK" dirty="0"/>
              <a:t>Multimeter grundkursus</a:t>
            </a:r>
            <a:br>
              <a:rPr lang="da-DK" dirty="0"/>
            </a:br>
            <a:r>
              <a:rPr lang="da-DK" dirty="0"/>
              <a:t>GF1 – tema 4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Spænding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7950" y="5991225"/>
            <a:ext cx="5397183" cy="58453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301" y="3784600"/>
            <a:ext cx="4021728" cy="296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8321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Grundlæggende elektriske enheder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400" y="219630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da-DK" dirty="0"/>
              <a:t>Måler og beskriver størrelserne</a:t>
            </a:r>
          </a:p>
          <a:p>
            <a:pPr marL="0" indent="0">
              <a:buNone/>
            </a:pPr>
            <a:endParaRPr lang="da-DK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838199" y="3091814"/>
          <a:ext cx="5257801" cy="128016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6777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65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3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a-DK" sz="2000" b="1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Størrelsen</a:t>
                      </a:r>
                      <a:endParaRPr lang="da-D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a-DK" sz="2000" b="1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Måles i </a:t>
                      </a:r>
                      <a:endParaRPr lang="da-DK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a-DK" sz="2000" b="1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Symbol</a:t>
                      </a:r>
                      <a:endParaRPr lang="da-D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a-DK" sz="2000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Spænding</a:t>
                      </a:r>
                      <a:endParaRPr lang="da-D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a-DK" sz="2000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Volt</a:t>
                      </a:r>
                      <a:endParaRPr lang="da-D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a-DK" sz="2800" dirty="0">
                          <a:effectLst/>
                          <a:latin typeface="Arial Rounded MT Bold" panose="020F07040305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63" t="15246" r="22049" b="9093"/>
          <a:stretch/>
        </p:blipFill>
        <p:spPr>
          <a:xfrm rot="5400000">
            <a:off x="7761484" y="2468763"/>
            <a:ext cx="4441436" cy="4152901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>
            <a:off x="5829301" y="4254501"/>
            <a:ext cx="2438400" cy="142716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Left Brace 7"/>
          <p:cNvSpPr/>
          <p:nvPr/>
        </p:nvSpPr>
        <p:spPr>
          <a:xfrm>
            <a:off x="8339138" y="5316542"/>
            <a:ext cx="428625" cy="733425"/>
          </a:xfrm>
          <a:prstGeom prst="leftBrac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792127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Spænding på to måder…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429125" cy="4351338"/>
          </a:xfrm>
        </p:spPr>
        <p:txBody>
          <a:bodyPr/>
          <a:lstStyle/>
          <a:p>
            <a:pPr marL="0" indent="0">
              <a:buNone/>
            </a:pPr>
            <a:r>
              <a:rPr lang="da-DK" dirty="0"/>
              <a:t>Jævnspænding</a:t>
            </a:r>
          </a:p>
          <a:p>
            <a:pPr marL="457200" lvl="1" indent="0">
              <a:buNone/>
            </a:pPr>
            <a:r>
              <a:rPr lang="da-DK" dirty="0"/>
              <a:t>+ &amp; -, batterier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pPr marL="0" indent="0">
              <a:buNone/>
            </a:pPr>
            <a:r>
              <a:rPr lang="da-DK" dirty="0"/>
              <a:t>Vekselspænding</a:t>
            </a:r>
          </a:p>
          <a:p>
            <a:pPr marL="457200" lvl="1" indent="0">
              <a:buNone/>
            </a:pPr>
            <a:r>
              <a:rPr lang="da-DK" dirty="0"/>
              <a:t>Stikkontakter</a:t>
            </a:r>
          </a:p>
          <a:p>
            <a:pPr marL="457200" lvl="1" indent="0">
              <a:buNone/>
            </a:pPr>
            <a:r>
              <a:rPr lang="da-DK" dirty="0"/>
              <a:t>Signaler</a:t>
            </a:r>
          </a:p>
          <a:p>
            <a:pPr marL="457200" lvl="1" indent="0">
              <a:buNone/>
            </a:pPr>
            <a:r>
              <a:rPr lang="da-DK" dirty="0"/>
              <a:t>AC Elmotorer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8309013" y="1590113"/>
            <a:ext cx="3344119" cy="3545269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3779313" y="4247736"/>
            <a:ext cx="3215228" cy="523876"/>
            <a:chOff x="5567362" y="1736916"/>
            <a:chExt cx="3215228" cy="523876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3"/>
            <a:srcRect t="59677"/>
            <a:stretch/>
          </p:blipFill>
          <p:spPr>
            <a:xfrm>
              <a:off x="7820565" y="1784541"/>
              <a:ext cx="962025" cy="47625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67362" y="1832166"/>
              <a:ext cx="834693" cy="428626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3"/>
            <a:srcRect b="38188"/>
            <a:stretch/>
          </p:blipFill>
          <p:spPr>
            <a:xfrm>
              <a:off x="6685835" y="1736916"/>
              <a:ext cx="1185863" cy="523875"/>
            </a:xfrm>
            <a:prstGeom prst="rect">
              <a:avLst/>
            </a:prstGeom>
          </p:spPr>
        </p:pic>
      </p:grpSp>
      <p:grpSp>
        <p:nvGrpSpPr>
          <p:cNvPr id="14" name="Group 13"/>
          <p:cNvGrpSpPr/>
          <p:nvPr/>
        </p:nvGrpSpPr>
        <p:grpSpPr>
          <a:xfrm>
            <a:off x="3679983" y="1852819"/>
            <a:ext cx="2419350" cy="471488"/>
            <a:chOff x="4057650" y="3919538"/>
            <a:chExt cx="2419350" cy="471488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5"/>
            <a:srcRect b="52857"/>
            <a:stretch/>
          </p:blipFill>
          <p:spPr>
            <a:xfrm>
              <a:off x="4057650" y="3919538"/>
              <a:ext cx="1209675" cy="471488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5"/>
            <a:srcRect t="52857"/>
            <a:stretch/>
          </p:blipFill>
          <p:spPr>
            <a:xfrm>
              <a:off x="5267325" y="3919540"/>
              <a:ext cx="1209675" cy="471486"/>
            </a:xfrm>
            <a:prstGeom prst="rect">
              <a:avLst/>
            </a:prstGeom>
          </p:spPr>
        </p:pic>
      </p:grpSp>
      <p:pic>
        <p:nvPicPr>
          <p:cNvPr id="7174" name="Picture 6" descr="Billedresultat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312" b="18478"/>
          <a:stretch/>
        </p:blipFill>
        <p:spPr bwMode="auto">
          <a:xfrm>
            <a:off x="3541727" y="2637320"/>
            <a:ext cx="3192447" cy="997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Billedresultat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55" b="17006"/>
          <a:stretch/>
        </p:blipFill>
        <p:spPr bwMode="auto">
          <a:xfrm>
            <a:off x="3541727" y="5243252"/>
            <a:ext cx="3192447" cy="1090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57829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Grundlæggende elektriske enheder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Måler og beskriver størrelserne</a:t>
            </a:r>
          </a:p>
          <a:p>
            <a:pPr marL="0" indent="0">
              <a:buNone/>
            </a:pPr>
            <a:endParaRPr lang="da-DK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266822" y="2657474"/>
          <a:ext cx="9334502" cy="128016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0337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03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004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a-DK" sz="2000" b="1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Størrelsen</a:t>
                      </a:r>
                      <a:endParaRPr lang="da-D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a-DK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Grundenhed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a-DK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Dekader brugt</a:t>
                      </a:r>
                      <a:r>
                        <a:rPr lang="da-DK" sz="20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a-DK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Auto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a-DK" sz="2000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Spænding</a:t>
                      </a:r>
                      <a:endParaRPr lang="da-D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a-DK" sz="2800" dirty="0">
                          <a:effectLst/>
                          <a:latin typeface="Arial Rounded MT Bold" panose="020F07040305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Millivolt = mV = 0,001V</a:t>
                      </a:r>
                    </a:p>
                    <a:p>
                      <a:r>
                        <a:rPr lang="da-DK" dirty="0"/>
                        <a:t>Kilovolt</a:t>
                      </a:r>
                      <a:r>
                        <a:rPr lang="da-DK" baseline="0" dirty="0"/>
                        <a:t> = kV = 1000,00</a:t>
                      </a:r>
                      <a:endParaRPr lang="da-DK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70597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Klargør MM til måling før hver brug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305425" cy="4351338"/>
          </a:xfrm>
        </p:spPr>
        <p:txBody>
          <a:bodyPr/>
          <a:lstStyle/>
          <a:p>
            <a:pPr marL="0" indent="0">
              <a:buNone/>
            </a:pPr>
            <a:r>
              <a:rPr lang="da-DK" dirty="0"/>
              <a:t>Check multimeter og ledninger: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Tænd på </a:t>
            </a:r>
            <a:r>
              <a:rPr lang="el-GR" dirty="0"/>
              <a:t>Ω</a:t>
            </a:r>
            <a:endParaRPr lang="da-DK" dirty="0"/>
          </a:p>
          <a:p>
            <a:pPr marL="971550" lvl="1" indent="-514350">
              <a:buFont typeface="+mj-lt"/>
              <a:buAutoNum type="arabicPeriod"/>
            </a:pPr>
            <a:r>
              <a:rPr lang="da-DK" dirty="0"/>
              <a:t>Nogle MM skal skiftes måle område manuelt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Ledninger i </a:t>
            </a:r>
            <a:r>
              <a:rPr lang="el-GR" dirty="0"/>
              <a:t>Ω</a:t>
            </a:r>
            <a:r>
              <a:rPr lang="da-DK" dirty="0"/>
              <a:t> og COM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Hold ledninger sammen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Skal vise 0 (eller næste nul…)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6"/>
          <a:stretch/>
        </p:blipFill>
        <p:spPr>
          <a:xfrm rot="5400000">
            <a:off x="6669407" y="1811496"/>
            <a:ext cx="5442583" cy="4379595"/>
          </a:xfrm>
          <a:prstGeom prst="rect">
            <a:avLst/>
          </a:prstGeom>
        </p:spPr>
      </p:pic>
      <p:sp>
        <p:nvSpPr>
          <p:cNvPr id="5" name="Explosion 2 4"/>
          <p:cNvSpPr/>
          <p:nvPr/>
        </p:nvSpPr>
        <p:spPr>
          <a:xfrm>
            <a:off x="4741619" y="4774565"/>
            <a:ext cx="3861288" cy="2143125"/>
          </a:xfrm>
          <a:prstGeom prst="irregularSeal2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b="1" dirty="0">
                <a:solidFill>
                  <a:srgbClr val="FF0000"/>
                </a:solidFill>
              </a:rPr>
              <a:t>God idé</a:t>
            </a:r>
          </a:p>
          <a:p>
            <a:pPr algn="ctr"/>
            <a:r>
              <a:rPr lang="da-DK" dirty="0">
                <a:solidFill>
                  <a:srgbClr val="FF0000"/>
                </a:solidFill>
              </a:rPr>
              <a:t>Check også funktion på et batteri</a:t>
            </a:r>
          </a:p>
          <a:p>
            <a:pPr algn="ctr"/>
            <a:endParaRPr lang="da-DK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5772150" y="2925524"/>
            <a:ext cx="3305175" cy="172482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 rot="21237433">
            <a:off x="530155" y="5027782"/>
            <a:ext cx="486761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4000" b="1" dirty="0"/>
              <a:t>OL</a:t>
            </a:r>
            <a:r>
              <a:rPr lang="da-DK" sz="2400" dirty="0">
                <a:solidFill>
                  <a:schemeClr val="accent2">
                    <a:lumMod val="75000"/>
                  </a:schemeClr>
                </a:solidFill>
              </a:rPr>
              <a:t> = Open Loop = ingen forbindelse</a:t>
            </a:r>
          </a:p>
          <a:p>
            <a:r>
              <a:rPr lang="da-DK" sz="2400" dirty="0">
                <a:solidFill>
                  <a:schemeClr val="accent2">
                    <a:lumMod val="75000"/>
                  </a:schemeClr>
                </a:solidFill>
              </a:rPr>
              <a:t> og så er der noget galt……</a:t>
            </a:r>
          </a:p>
        </p:txBody>
      </p:sp>
    </p:spTree>
    <p:extLst>
      <p:ext uri="{BB962C8B-B14F-4D97-AF65-F5344CB8AC3E}">
        <p14:creationId xmlns:p14="http://schemas.microsoft.com/office/powerpoint/2010/main" val="3756225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Måling af spændinger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769100" cy="1844675"/>
          </a:xfrm>
        </p:spPr>
        <p:txBody>
          <a:bodyPr/>
          <a:lstStyle/>
          <a:p>
            <a:r>
              <a:rPr lang="da-DK" dirty="0"/>
              <a:t>Måles normalt med kredsløbet tilsluttet</a:t>
            </a:r>
          </a:p>
          <a:p>
            <a:pPr lvl="1"/>
            <a:r>
              <a:rPr lang="da-DK" dirty="0"/>
              <a:t>Ellers er der ofte ikke noget at måle…</a:t>
            </a:r>
          </a:p>
          <a:p>
            <a:r>
              <a:rPr lang="da-DK" dirty="0"/>
              <a:t>Sørg for god elektrisk forbindelse</a:t>
            </a:r>
          </a:p>
          <a:p>
            <a:pPr lvl="1"/>
            <a:r>
              <a:rPr lang="da-DK" dirty="0" err="1"/>
              <a:t>Oxydering</a:t>
            </a:r>
            <a:r>
              <a:rPr lang="da-DK" dirty="0"/>
              <a:t>, ir &amp; rust</a:t>
            </a:r>
          </a:p>
          <a:p>
            <a:endParaRPr lang="da-DK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929131"/>
            <a:ext cx="3964940" cy="570477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00" y="3548487"/>
            <a:ext cx="3085423" cy="3085423"/>
          </a:xfrm>
          <a:prstGeom prst="rect">
            <a:avLst/>
          </a:prstGeom>
        </p:spPr>
      </p:pic>
      <p:sp>
        <p:nvSpPr>
          <p:cNvPr id="6" name="Explosion 2 5"/>
          <p:cNvSpPr/>
          <p:nvPr/>
        </p:nvSpPr>
        <p:spPr>
          <a:xfrm rot="20204567">
            <a:off x="2576580" y="3020241"/>
            <a:ext cx="7461288" cy="2231243"/>
          </a:xfrm>
          <a:prstGeom prst="irregularSeal2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3200" dirty="0">
                <a:solidFill>
                  <a:srgbClr val="FF0000"/>
                </a:solidFill>
              </a:rPr>
              <a:t>Ødelæg ALDRIG isoleringen!!</a:t>
            </a:r>
          </a:p>
        </p:txBody>
      </p:sp>
    </p:spTree>
    <p:extLst>
      <p:ext uri="{BB962C8B-B14F-4D97-AF65-F5344CB8AC3E}">
        <p14:creationId xmlns:p14="http://schemas.microsoft.com/office/powerpoint/2010/main" val="24131655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Praktisk måling af spænding med multimeter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2840" y="1562049"/>
            <a:ext cx="3366469" cy="4351338"/>
          </a:xfrm>
        </p:spPr>
        <p:txBody>
          <a:bodyPr/>
          <a:lstStyle/>
          <a:p>
            <a:r>
              <a:rPr lang="da-DK" dirty="0"/>
              <a:t>Rød på PLUS</a:t>
            </a:r>
          </a:p>
          <a:p>
            <a:r>
              <a:rPr lang="da-DK" dirty="0"/>
              <a:t>Sort på MINUS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0159" y="2727640"/>
            <a:ext cx="2239150" cy="407924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3920" y="3380794"/>
            <a:ext cx="4494782" cy="253259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2413566">
            <a:off x="7493266" y="5509243"/>
            <a:ext cx="552450" cy="11144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7426435">
            <a:off x="7267841" y="2603726"/>
            <a:ext cx="647700" cy="1295400"/>
          </a:xfrm>
          <a:prstGeom prst="rect">
            <a:avLst/>
          </a:prstGeom>
        </p:spPr>
      </p:pic>
      <p:sp>
        <p:nvSpPr>
          <p:cNvPr id="15" name="Freeform 14"/>
          <p:cNvSpPr/>
          <p:nvPr/>
        </p:nvSpPr>
        <p:spPr>
          <a:xfrm>
            <a:off x="3048001" y="6096000"/>
            <a:ext cx="4368800" cy="626533"/>
          </a:xfrm>
          <a:custGeom>
            <a:avLst/>
            <a:gdLst>
              <a:gd name="connsiteX0" fmla="*/ 0 w 3945467"/>
              <a:gd name="connsiteY0" fmla="*/ 440267 h 626533"/>
              <a:gd name="connsiteX1" fmla="*/ 135467 w 3945467"/>
              <a:gd name="connsiteY1" fmla="*/ 474133 h 626533"/>
              <a:gd name="connsiteX2" fmla="*/ 270934 w 3945467"/>
              <a:gd name="connsiteY2" fmla="*/ 524933 h 626533"/>
              <a:gd name="connsiteX3" fmla="*/ 728134 w 3945467"/>
              <a:gd name="connsiteY3" fmla="*/ 541867 h 626533"/>
              <a:gd name="connsiteX4" fmla="*/ 965200 w 3945467"/>
              <a:gd name="connsiteY4" fmla="*/ 457200 h 626533"/>
              <a:gd name="connsiteX5" fmla="*/ 1134534 w 3945467"/>
              <a:gd name="connsiteY5" fmla="*/ 355600 h 626533"/>
              <a:gd name="connsiteX6" fmla="*/ 1185334 w 3945467"/>
              <a:gd name="connsiteY6" fmla="*/ 321733 h 626533"/>
              <a:gd name="connsiteX7" fmla="*/ 1286934 w 3945467"/>
              <a:gd name="connsiteY7" fmla="*/ 186267 h 626533"/>
              <a:gd name="connsiteX8" fmla="*/ 1354667 w 3945467"/>
              <a:gd name="connsiteY8" fmla="*/ 16933 h 626533"/>
              <a:gd name="connsiteX9" fmla="*/ 1405467 w 3945467"/>
              <a:gd name="connsiteY9" fmla="*/ 0 h 626533"/>
              <a:gd name="connsiteX10" fmla="*/ 1456267 w 3945467"/>
              <a:gd name="connsiteY10" fmla="*/ 16933 h 626533"/>
              <a:gd name="connsiteX11" fmla="*/ 1507067 w 3945467"/>
              <a:gd name="connsiteY11" fmla="*/ 67733 h 626533"/>
              <a:gd name="connsiteX12" fmla="*/ 1557867 w 3945467"/>
              <a:gd name="connsiteY12" fmla="*/ 101600 h 626533"/>
              <a:gd name="connsiteX13" fmla="*/ 1591734 w 3945467"/>
              <a:gd name="connsiteY13" fmla="*/ 203200 h 626533"/>
              <a:gd name="connsiteX14" fmla="*/ 1608667 w 3945467"/>
              <a:gd name="connsiteY14" fmla="*/ 254000 h 626533"/>
              <a:gd name="connsiteX15" fmla="*/ 1642534 w 3945467"/>
              <a:gd name="connsiteY15" fmla="*/ 338667 h 626533"/>
              <a:gd name="connsiteX16" fmla="*/ 1693334 w 3945467"/>
              <a:gd name="connsiteY16" fmla="*/ 440267 h 626533"/>
              <a:gd name="connsiteX17" fmla="*/ 1811867 w 3945467"/>
              <a:gd name="connsiteY17" fmla="*/ 524933 h 626533"/>
              <a:gd name="connsiteX18" fmla="*/ 1879600 w 3945467"/>
              <a:gd name="connsiteY18" fmla="*/ 541867 h 626533"/>
              <a:gd name="connsiteX19" fmla="*/ 1930400 w 3945467"/>
              <a:gd name="connsiteY19" fmla="*/ 592667 h 626533"/>
              <a:gd name="connsiteX20" fmla="*/ 2116667 w 3945467"/>
              <a:gd name="connsiteY20" fmla="*/ 626533 h 626533"/>
              <a:gd name="connsiteX21" fmla="*/ 2438400 w 3945467"/>
              <a:gd name="connsiteY21" fmla="*/ 609600 h 626533"/>
              <a:gd name="connsiteX22" fmla="*/ 2472267 w 3945467"/>
              <a:gd name="connsiteY22" fmla="*/ 558800 h 626533"/>
              <a:gd name="connsiteX23" fmla="*/ 2506134 w 3945467"/>
              <a:gd name="connsiteY23" fmla="*/ 491067 h 626533"/>
              <a:gd name="connsiteX24" fmla="*/ 2540000 w 3945467"/>
              <a:gd name="connsiteY24" fmla="*/ 406400 h 626533"/>
              <a:gd name="connsiteX25" fmla="*/ 2760134 w 3945467"/>
              <a:gd name="connsiteY25" fmla="*/ 355600 h 626533"/>
              <a:gd name="connsiteX26" fmla="*/ 3098800 w 3945467"/>
              <a:gd name="connsiteY26" fmla="*/ 389467 h 626533"/>
              <a:gd name="connsiteX27" fmla="*/ 3234267 w 3945467"/>
              <a:gd name="connsiteY27" fmla="*/ 457200 h 626533"/>
              <a:gd name="connsiteX28" fmla="*/ 3471334 w 3945467"/>
              <a:gd name="connsiteY28" fmla="*/ 541867 h 626533"/>
              <a:gd name="connsiteX29" fmla="*/ 3522134 w 3945467"/>
              <a:gd name="connsiteY29" fmla="*/ 558800 h 626533"/>
              <a:gd name="connsiteX30" fmla="*/ 3589867 w 3945467"/>
              <a:gd name="connsiteY30" fmla="*/ 592667 h 626533"/>
              <a:gd name="connsiteX31" fmla="*/ 3708400 w 3945467"/>
              <a:gd name="connsiteY31" fmla="*/ 609600 h 626533"/>
              <a:gd name="connsiteX32" fmla="*/ 3894667 w 3945467"/>
              <a:gd name="connsiteY32" fmla="*/ 558800 h 626533"/>
              <a:gd name="connsiteX33" fmla="*/ 3928534 w 3945467"/>
              <a:gd name="connsiteY33" fmla="*/ 457200 h 626533"/>
              <a:gd name="connsiteX34" fmla="*/ 3945467 w 3945467"/>
              <a:gd name="connsiteY34" fmla="*/ 406400 h 626533"/>
              <a:gd name="connsiteX35" fmla="*/ 3928534 w 3945467"/>
              <a:gd name="connsiteY35" fmla="*/ 321733 h 626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945467" h="626533">
                <a:moveTo>
                  <a:pt x="0" y="440267"/>
                </a:moveTo>
                <a:cubicBezTo>
                  <a:pt x="32201" y="446707"/>
                  <a:pt x="100755" y="456777"/>
                  <a:pt x="135467" y="474133"/>
                </a:cubicBezTo>
                <a:cubicBezTo>
                  <a:pt x="215441" y="514120"/>
                  <a:pt x="158920" y="517932"/>
                  <a:pt x="270934" y="524933"/>
                </a:cubicBezTo>
                <a:cubicBezTo>
                  <a:pt x="423142" y="534446"/>
                  <a:pt x="575734" y="536222"/>
                  <a:pt x="728134" y="541867"/>
                </a:cubicBezTo>
                <a:cubicBezTo>
                  <a:pt x="976428" y="417720"/>
                  <a:pt x="663850" y="564826"/>
                  <a:pt x="965200" y="457200"/>
                </a:cubicBezTo>
                <a:cubicBezTo>
                  <a:pt x="1054455" y="425323"/>
                  <a:pt x="1064525" y="405606"/>
                  <a:pt x="1134534" y="355600"/>
                </a:cubicBezTo>
                <a:cubicBezTo>
                  <a:pt x="1151095" y="343771"/>
                  <a:pt x="1171720" y="336860"/>
                  <a:pt x="1185334" y="321733"/>
                </a:cubicBezTo>
                <a:cubicBezTo>
                  <a:pt x="1223093" y="279778"/>
                  <a:pt x="1253067" y="231422"/>
                  <a:pt x="1286934" y="186267"/>
                </a:cubicBezTo>
                <a:cubicBezTo>
                  <a:pt x="1296731" y="151976"/>
                  <a:pt x="1312695" y="50510"/>
                  <a:pt x="1354667" y="16933"/>
                </a:cubicBezTo>
                <a:cubicBezTo>
                  <a:pt x="1368605" y="5783"/>
                  <a:pt x="1388534" y="5644"/>
                  <a:pt x="1405467" y="0"/>
                </a:cubicBezTo>
                <a:cubicBezTo>
                  <a:pt x="1422400" y="5644"/>
                  <a:pt x="1441415" y="7032"/>
                  <a:pt x="1456267" y="16933"/>
                </a:cubicBezTo>
                <a:cubicBezTo>
                  <a:pt x="1476192" y="30217"/>
                  <a:pt x="1488670" y="52402"/>
                  <a:pt x="1507067" y="67733"/>
                </a:cubicBezTo>
                <a:cubicBezTo>
                  <a:pt x="1522701" y="80762"/>
                  <a:pt x="1540934" y="90311"/>
                  <a:pt x="1557867" y="101600"/>
                </a:cubicBezTo>
                <a:lnTo>
                  <a:pt x="1591734" y="203200"/>
                </a:lnTo>
                <a:cubicBezTo>
                  <a:pt x="1597378" y="220133"/>
                  <a:pt x="1602038" y="237427"/>
                  <a:pt x="1608667" y="254000"/>
                </a:cubicBezTo>
                <a:cubicBezTo>
                  <a:pt x="1619956" y="282222"/>
                  <a:pt x="1631861" y="310206"/>
                  <a:pt x="1642534" y="338667"/>
                </a:cubicBezTo>
                <a:cubicBezTo>
                  <a:pt x="1659061" y="382740"/>
                  <a:pt x="1657366" y="404299"/>
                  <a:pt x="1693334" y="440267"/>
                </a:cubicBezTo>
                <a:cubicBezTo>
                  <a:pt x="1697673" y="444606"/>
                  <a:pt x="1795039" y="517721"/>
                  <a:pt x="1811867" y="524933"/>
                </a:cubicBezTo>
                <a:cubicBezTo>
                  <a:pt x="1833258" y="534101"/>
                  <a:pt x="1857022" y="536222"/>
                  <a:pt x="1879600" y="541867"/>
                </a:cubicBezTo>
                <a:cubicBezTo>
                  <a:pt x="1896533" y="558800"/>
                  <a:pt x="1909608" y="580786"/>
                  <a:pt x="1930400" y="592667"/>
                </a:cubicBezTo>
                <a:cubicBezTo>
                  <a:pt x="1957013" y="607874"/>
                  <a:pt x="2112021" y="625869"/>
                  <a:pt x="2116667" y="626533"/>
                </a:cubicBezTo>
                <a:cubicBezTo>
                  <a:pt x="2223911" y="620889"/>
                  <a:pt x="2332904" y="629694"/>
                  <a:pt x="2438400" y="609600"/>
                </a:cubicBezTo>
                <a:cubicBezTo>
                  <a:pt x="2458392" y="605792"/>
                  <a:pt x="2462170" y="576470"/>
                  <a:pt x="2472267" y="558800"/>
                </a:cubicBezTo>
                <a:cubicBezTo>
                  <a:pt x="2484791" y="536883"/>
                  <a:pt x="2495882" y="514134"/>
                  <a:pt x="2506134" y="491067"/>
                </a:cubicBezTo>
                <a:cubicBezTo>
                  <a:pt x="2518479" y="463291"/>
                  <a:pt x="2517125" y="426416"/>
                  <a:pt x="2540000" y="406400"/>
                </a:cubicBezTo>
                <a:cubicBezTo>
                  <a:pt x="2576284" y="374651"/>
                  <a:pt x="2721620" y="361102"/>
                  <a:pt x="2760134" y="355600"/>
                </a:cubicBezTo>
                <a:cubicBezTo>
                  <a:pt x="2957568" y="367939"/>
                  <a:pt x="2968159" y="352141"/>
                  <a:pt x="3098800" y="389467"/>
                </a:cubicBezTo>
                <a:cubicBezTo>
                  <a:pt x="3199193" y="418151"/>
                  <a:pt x="3100423" y="394740"/>
                  <a:pt x="3234267" y="457200"/>
                </a:cubicBezTo>
                <a:cubicBezTo>
                  <a:pt x="3420177" y="543958"/>
                  <a:pt x="3346549" y="506214"/>
                  <a:pt x="3471334" y="541867"/>
                </a:cubicBezTo>
                <a:cubicBezTo>
                  <a:pt x="3488496" y="546771"/>
                  <a:pt x="3505728" y="551769"/>
                  <a:pt x="3522134" y="558800"/>
                </a:cubicBezTo>
                <a:cubicBezTo>
                  <a:pt x="3545336" y="568744"/>
                  <a:pt x="3565514" y="586025"/>
                  <a:pt x="3589867" y="592667"/>
                </a:cubicBezTo>
                <a:cubicBezTo>
                  <a:pt x="3628373" y="603169"/>
                  <a:pt x="3668889" y="603956"/>
                  <a:pt x="3708400" y="609600"/>
                </a:cubicBezTo>
                <a:cubicBezTo>
                  <a:pt x="3737446" y="605451"/>
                  <a:pt x="3863637" y="600174"/>
                  <a:pt x="3894667" y="558800"/>
                </a:cubicBezTo>
                <a:cubicBezTo>
                  <a:pt x="3916086" y="530241"/>
                  <a:pt x="3917245" y="491067"/>
                  <a:pt x="3928534" y="457200"/>
                </a:cubicBezTo>
                <a:lnTo>
                  <a:pt x="3945467" y="406400"/>
                </a:lnTo>
                <a:cubicBezTo>
                  <a:pt x="3927165" y="333191"/>
                  <a:pt x="3928534" y="361940"/>
                  <a:pt x="3928534" y="321733"/>
                </a:cubicBezTo>
              </a:path>
            </a:pathLst>
          </a:cu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a-DK">
              <a:ln w="7620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6" name="Freeform 15"/>
          <p:cNvSpPr/>
          <p:nvPr/>
        </p:nvSpPr>
        <p:spPr>
          <a:xfrm>
            <a:off x="3522133" y="2823063"/>
            <a:ext cx="3640667" cy="3645470"/>
          </a:xfrm>
          <a:custGeom>
            <a:avLst/>
            <a:gdLst>
              <a:gd name="connsiteX0" fmla="*/ 0 w 3640667"/>
              <a:gd name="connsiteY0" fmla="*/ 3645470 h 3645470"/>
              <a:gd name="connsiteX1" fmla="*/ 84667 w 3640667"/>
              <a:gd name="connsiteY1" fmla="*/ 3611604 h 3645470"/>
              <a:gd name="connsiteX2" fmla="*/ 152400 w 3640667"/>
              <a:gd name="connsiteY2" fmla="*/ 3560804 h 3645470"/>
              <a:gd name="connsiteX3" fmla="*/ 203200 w 3640667"/>
              <a:gd name="connsiteY3" fmla="*/ 3526937 h 3645470"/>
              <a:gd name="connsiteX4" fmla="*/ 406400 w 3640667"/>
              <a:gd name="connsiteY4" fmla="*/ 3408404 h 3645470"/>
              <a:gd name="connsiteX5" fmla="*/ 457200 w 3640667"/>
              <a:gd name="connsiteY5" fmla="*/ 3374537 h 3645470"/>
              <a:gd name="connsiteX6" fmla="*/ 558800 w 3640667"/>
              <a:gd name="connsiteY6" fmla="*/ 3323737 h 3645470"/>
              <a:gd name="connsiteX7" fmla="*/ 812800 w 3640667"/>
              <a:gd name="connsiteY7" fmla="*/ 3086670 h 3645470"/>
              <a:gd name="connsiteX8" fmla="*/ 829734 w 3640667"/>
              <a:gd name="connsiteY8" fmla="*/ 3035870 h 3645470"/>
              <a:gd name="connsiteX9" fmla="*/ 846667 w 3640667"/>
              <a:gd name="connsiteY9" fmla="*/ 2849604 h 3645470"/>
              <a:gd name="connsiteX10" fmla="*/ 897467 w 3640667"/>
              <a:gd name="connsiteY10" fmla="*/ 1782804 h 3645470"/>
              <a:gd name="connsiteX11" fmla="*/ 999067 w 3640667"/>
              <a:gd name="connsiteY11" fmla="*/ 1630404 h 3645470"/>
              <a:gd name="connsiteX12" fmla="*/ 1100667 w 3640667"/>
              <a:gd name="connsiteY12" fmla="*/ 1427204 h 3645470"/>
              <a:gd name="connsiteX13" fmla="*/ 1202267 w 3640667"/>
              <a:gd name="connsiteY13" fmla="*/ 1291737 h 3645470"/>
              <a:gd name="connsiteX14" fmla="*/ 1354667 w 3640667"/>
              <a:gd name="connsiteY14" fmla="*/ 1020804 h 3645470"/>
              <a:gd name="connsiteX15" fmla="*/ 1388534 w 3640667"/>
              <a:gd name="connsiteY15" fmla="*/ 953070 h 3645470"/>
              <a:gd name="connsiteX16" fmla="*/ 1490134 w 3640667"/>
              <a:gd name="connsiteY16" fmla="*/ 834537 h 3645470"/>
              <a:gd name="connsiteX17" fmla="*/ 1524000 w 3640667"/>
              <a:gd name="connsiteY17" fmla="*/ 766804 h 3645470"/>
              <a:gd name="connsiteX18" fmla="*/ 1591734 w 3640667"/>
              <a:gd name="connsiteY18" fmla="*/ 614404 h 3645470"/>
              <a:gd name="connsiteX19" fmla="*/ 1693334 w 3640667"/>
              <a:gd name="connsiteY19" fmla="*/ 495870 h 3645470"/>
              <a:gd name="connsiteX20" fmla="*/ 1794934 w 3640667"/>
              <a:gd name="connsiteY20" fmla="*/ 275737 h 3645470"/>
              <a:gd name="connsiteX21" fmla="*/ 1862667 w 3640667"/>
              <a:gd name="connsiteY21" fmla="*/ 89470 h 3645470"/>
              <a:gd name="connsiteX22" fmla="*/ 1913467 w 3640667"/>
              <a:gd name="connsiteY22" fmla="*/ 55604 h 3645470"/>
              <a:gd name="connsiteX23" fmla="*/ 2438400 w 3640667"/>
              <a:gd name="connsiteY23" fmla="*/ 38670 h 3645470"/>
              <a:gd name="connsiteX24" fmla="*/ 2895600 w 3640667"/>
              <a:gd name="connsiteY24" fmla="*/ 4804 h 3645470"/>
              <a:gd name="connsiteX25" fmla="*/ 3200400 w 3640667"/>
              <a:gd name="connsiteY25" fmla="*/ 38670 h 3645470"/>
              <a:gd name="connsiteX26" fmla="*/ 3437467 w 3640667"/>
              <a:gd name="connsiteY26" fmla="*/ 55604 h 3645470"/>
              <a:gd name="connsiteX27" fmla="*/ 3505200 w 3640667"/>
              <a:gd name="connsiteY27" fmla="*/ 72537 h 3645470"/>
              <a:gd name="connsiteX28" fmla="*/ 3556000 w 3640667"/>
              <a:gd name="connsiteY28" fmla="*/ 106404 h 3645470"/>
              <a:gd name="connsiteX29" fmla="*/ 3640667 w 3640667"/>
              <a:gd name="connsiteY29" fmla="*/ 123337 h 3645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640667" h="3645470">
                <a:moveTo>
                  <a:pt x="0" y="3645470"/>
                </a:moveTo>
                <a:cubicBezTo>
                  <a:pt x="28222" y="3634181"/>
                  <a:pt x="58096" y="3626366"/>
                  <a:pt x="84667" y="3611604"/>
                </a:cubicBezTo>
                <a:cubicBezTo>
                  <a:pt x="109338" y="3597898"/>
                  <a:pt x="129435" y="3577208"/>
                  <a:pt x="152400" y="3560804"/>
                </a:cubicBezTo>
                <a:cubicBezTo>
                  <a:pt x="168961" y="3548975"/>
                  <a:pt x="185749" y="3537408"/>
                  <a:pt x="203200" y="3526937"/>
                </a:cubicBezTo>
                <a:cubicBezTo>
                  <a:pt x="270440" y="3486593"/>
                  <a:pt x="339160" y="3448748"/>
                  <a:pt x="406400" y="3408404"/>
                </a:cubicBezTo>
                <a:cubicBezTo>
                  <a:pt x="423851" y="3397933"/>
                  <a:pt x="439410" y="3384421"/>
                  <a:pt x="457200" y="3374537"/>
                </a:cubicBezTo>
                <a:cubicBezTo>
                  <a:pt x="490299" y="3356149"/>
                  <a:pt x="528317" y="3346198"/>
                  <a:pt x="558800" y="3323737"/>
                </a:cubicBezTo>
                <a:cubicBezTo>
                  <a:pt x="611088" y="3285209"/>
                  <a:pt x="764442" y="3183385"/>
                  <a:pt x="812800" y="3086670"/>
                </a:cubicBezTo>
                <a:cubicBezTo>
                  <a:pt x="820782" y="3070705"/>
                  <a:pt x="824089" y="3052803"/>
                  <a:pt x="829734" y="3035870"/>
                </a:cubicBezTo>
                <a:cubicBezTo>
                  <a:pt x="835378" y="2973781"/>
                  <a:pt x="843302" y="2911858"/>
                  <a:pt x="846667" y="2849604"/>
                </a:cubicBezTo>
                <a:cubicBezTo>
                  <a:pt x="865882" y="2494120"/>
                  <a:pt x="866177" y="2137429"/>
                  <a:pt x="897467" y="1782804"/>
                </a:cubicBezTo>
                <a:cubicBezTo>
                  <a:pt x="900651" y="1746716"/>
                  <a:pt x="981800" y="1662060"/>
                  <a:pt x="999067" y="1630404"/>
                </a:cubicBezTo>
                <a:cubicBezTo>
                  <a:pt x="1090398" y="1462964"/>
                  <a:pt x="1006645" y="1563014"/>
                  <a:pt x="1100667" y="1427204"/>
                </a:cubicBezTo>
                <a:cubicBezTo>
                  <a:pt x="1132796" y="1380796"/>
                  <a:pt x="1172351" y="1339602"/>
                  <a:pt x="1202267" y="1291737"/>
                </a:cubicBezTo>
                <a:cubicBezTo>
                  <a:pt x="1257184" y="1203869"/>
                  <a:pt x="1304731" y="1111596"/>
                  <a:pt x="1354667" y="1020804"/>
                </a:cubicBezTo>
                <a:cubicBezTo>
                  <a:pt x="1366832" y="998686"/>
                  <a:pt x="1373388" y="973264"/>
                  <a:pt x="1388534" y="953070"/>
                </a:cubicBezTo>
                <a:cubicBezTo>
                  <a:pt x="1453702" y="866179"/>
                  <a:pt x="1419378" y="905293"/>
                  <a:pt x="1490134" y="834537"/>
                </a:cubicBezTo>
                <a:cubicBezTo>
                  <a:pt x="1501423" y="811959"/>
                  <a:pt x="1513422" y="789723"/>
                  <a:pt x="1524000" y="766804"/>
                </a:cubicBezTo>
                <a:cubicBezTo>
                  <a:pt x="1547296" y="716329"/>
                  <a:pt x="1563723" y="662423"/>
                  <a:pt x="1591734" y="614404"/>
                </a:cubicBezTo>
                <a:cubicBezTo>
                  <a:pt x="1775995" y="298530"/>
                  <a:pt x="1494398" y="871638"/>
                  <a:pt x="1693334" y="495870"/>
                </a:cubicBezTo>
                <a:cubicBezTo>
                  <a:pt x="1731147" y="424446"/>
                  <a:pt x="1763573" y="350220"/>
                  <a:pt x="1794934" y="275737"/>
                </a:cubicBezTo>
                <a:cubicBezTo>
                  <a:pt x="1803845" y="254574"/>
                  <a:pt x="1844975" y="114239"/>
                  <a:pt x="1862667" y="89470"/>
                </a:cubicBezTo>
                <a:cubicBezTo>
                  <a:pt x="1874496" y="72910"/>
                  <a:pt x="1893195" y="57393"/>
                  <a:pt x="1913467" y="55604"/>
                </a:cubicBezTo>
                <a:cubicBezTo>
                  <a:pt x="2087858" y="40217"/>
                  <a:pt x="2263422" y="44315"/>
                  <a:pt x="2438400" y="38670"/>
                </a:cubicBezTo>
                <a:cubicBezTo>
                  <a:pt x="2610846" y="-18811"/>
                  <a:pt x="2524395" y="4804"/>
                  <a:pt x="2895600" y="4804"/>
                </a:cubicBezTo>
                <a:cubicBezTo>
                  <a:pt x="3157726" y="4804"/>
                  <a:pt x="3019274" y="20557"/>
                  <a:pt x="3200400" y="38670"/>
                </a:cubicBezTo>
                <a:cubicBezTo>
                  <a:pt x="3279231" y="46553"/>
                  <a:pt x="3358445" y="49959"/>
                  <a:pt x="3437467" y="55604"/>
                </a:cubicBezTo>
                <a:cubicBezTo>
                  <a:pt x="3460045" y="61248"/>
                  <a:pt x="3483809" y="63369"/>
                  <a:pt x="3505200" y="72537"/>
                </a:cubicBezTo>
                <a:cubicBezTo>
                  <a:pt x="3523906" y="80554"/>
                  <a:pt x="3537294" y="98387"/>
                  <a:pt x="3556000" y="106404"/>
                </a:cubicBezTo>
                <a:cubicBezTo>
                  <a:pt x="3598705" y="124706"/>
                  <a:pt x="3607860" y="123337"/>
                  <a:pt x="3640667" y="123337"/>
                </a:cubicBezTo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7" name="TextBox 16"/>
          <p:cNvSpPr txBox="1"/>
          <p:nvPr/>
        </p:nvSpPr>
        <p:spPr>
          <a:xfrm>
            <a:off x="7399866" y="1556509"/>
            <a:ext cx="4249294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dirty="0"/>
              <a:t>Der sker ikke noget ved at ombytte men multimeter viser ”-” foran tallet f.eks. -1.432 V</a:t>
            </a:r>
          </a:p>
          <a:p>
            <a:r>
              <a:rPr lang="da-DK" dirty="0"/>
              <a:t>PRØV DET SELV</a:t>
            </a:r>
          </a:p>
        </p:txBody>
      </p:sp>
    </p:spTree>
    <p:extLst>
      <p:ext uri="{BB962C8B-B14F-4D97-AF65-F5344CB8AC3E}">
        <p14:creationId xmlns:p14="http://schemas.microsoft.com/office/powerpoint/2010/main" val="42105381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Opsamling af resultater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3249" y="2441108"/>
            <a:ext cx="7590971" cy="267765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sz="2800" dirty="0">
                <a:solidFill>
                  <a:schemeClr val="tx1"/>
                </a:solidFill>
              </a:rPr>
              <a:t>Måleusikkerheder?</a:t>
            </a:r>
          </a:p>
          <a:p>
            <a:pPr marL="285750" indent="-285750">
              <a:buFontTx/>
              <a:buChar char="-"/>
            </a:pPr>
            <a:r>
              <a:rPr lang="da-DK" sz="2800" dirty="0">
                <a:solidFill>
                  <a:schemeClr val="tx1"/>
                </a:solidFill>
              </a:rPr>
              <a:t>Hvor nøjagtigt bliver det?</a:t>
            </a:r>
          </a:p>
          <a:p>
            <a:pPr marL="285750" indent="-285750">
              <a:buFontTx/>
              <a:buChar char="-"/>
            </a:pPr>
            <a:r>
              <a:rPr lang="da-DK" sz="2800" dirty="0">
                <a:solidFill>
                  <a:schemeClr val="tx1"/>
                </a:solidFill>
              </a:rPr>
              <a:t>Polarisering (+ &amp; -)</a:t>
            </a:r>
          </a:p>
          <a:p>
            <a:pPr marL="285750" indent="-285750">
              <a:buFontTx/>
              <a:buChar char="-"/>
            </a:pPr>
            <a:r>
              <a:rPr lang="da-DK" sz="2800" dirty="0">
                <a:solidFill>
                  <a:schemeClr val="tx1"/>
                </a:solidFill>
              </a:rPr>
              <a:t>Ir &amp; korrosion på målepunkter</a:t>
            </a:r>
          </a:p>
          <a:p>
            <a:pPr marL="285750" indent="-285750">
              <a:buFontTx/>
              <a:buChar char="-"/>
            </a:pPr>
            <a:r>
              <a:rPr lang="da-DK" sz="2800" dirty="0">
                <a:solidFill>
                  <a:schemeClr val="tx1"/>
                </a:solidFill>
              </a:rPr>
              <a:t>Multimeter kvalitet, kalibrering og vedligehold</a:t>
            </a:r>
          </a:p>
          <a:p>
            <a:pPr marL="285750" indent="-285750">
              <a:buFontTx/>
              <a:buChar char="-"/>
            </a:pPr>
            <a:endParaRPr lang="da-DK" sz="2800" dirty="0">
              <a:solidFill>
                <a:schemeClr val="tx1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9074150" y="3933825"/>
            <a:ext cx="2743200" cy="2856971"/>
            <a:chOff x="9074150" y="3933825"/>
            <a:chExt cx="2743200" cy="2856971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074150" y="4171421"/>
              <a:ext cx="2743200" cy="2619375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 rot="552814">
              <a:off x="10215690" y="3933825"/>
              <a:ext cx="1559979" cy="646331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da-DK" dirty="0">
                  <a:solidFill>
                    <a:schemeClr val="tx1"/>
                  </a:solidFill>
                </a:rPr>
                <a:t>Vi er mere</a:t>
              </a:r>
            </a:p>
            <a:p>
              <a:pPr algn="ctr"/>
              <a:r>
                <a:rPr lang="da-DK" dirty="0">
                  <a:solidFill>
                    <a:schemeClr val="tx1"/>
                  </a:solidFill>
                </a:rPr>
                <a:t>Gulf end NASA</a:t>
              </a:r>
            </a:p>
          </p:txBody>
        </p:sp>
      </p:grpSp>
      <p:sp>
        <p:nvSpPr>
          <p:cNvPr id="9" name="AutoShape 2" descr="Billedresultat for mechanic drawing"/>
          <p:cNvSpPr>
            <a:spLocks noChangeAspect="1" noChangeArrowheads="1"/>
          </p:cNvSpPr>
          <p:nvPr/>
        </p:nvSpPr>
        <p:spPr bwMode="auto">
          <a:xfrm>
            <a:off x="10174009" y="1488879"/>
            <a:ext cx="168735" cy="168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/>
          </a:p>
        </p:txBody>
      </p:sp>
      <p:pic>
        <p:nvPicPr>
          <p:cNvPr id="1028" name="Picture 4" descr="Billedresultat for mechanic draw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4009" y="1681055"/>
            <a:ext cx="1492250" cy="2109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36443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715500" cy="3378201"/>
          </a:xfrm>
        </p:spPr>
        <p:txBody>
          <a:bodyPr>
            <a:noAutofit/>
          </a:bodyPr>
          <a:lstStyle/>
          <a:p>
            <a:r>
              <a:rPr lang="da-DK" dirty="0"/>
              <a:t>Multimeter grundkursus</a:t>
            </a:r>
            <a:br>
              <a:rPr lang="da-DK" dirty="0"/>
            </a:br>
            <a:r>
              <a:rPr lang="da-DK" dirty="0"/>
              <a:t>GF1 – tema 4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Strøm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7950" y="5991225"/>
            <a:ext cx="5397183" cy="58453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112" y="4318166"/>
            <a:ext cx="4017974" cy="2257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5267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Grundlæggende elektriske enheder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Måler og beskriver størrelsen</a:t>
            </a:r>
          </a:p>
          <a:p>
            <a:pPr marL="0" indent="0">
              <a:buNone/>
            </a:pPr>
            <a:endParaRPr lang="da-DK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22300" y="2434818"/>
          <a:ext cx="5626101" cy="128016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4202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74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184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a-DK" sz="2000" b="1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Størrelsen</a:t>
                      </a:r>
                      <a:endParaRPr lang="da-D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a-DK" sz="2000" b="1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Måles i </a:t>
                      </a:r>
                      <a:endParaRPr lang="da-DK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a-DK" sz="2000" b="1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Symbol</a:t>
                      </a:r>
                      <a:endParaRPr lang="da-D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a-DK" sz="2000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Strøm</a:t>
                      </a:r>
                      <a:endParaRPr lang="da-D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a-DK" sz="2000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Ampere</a:t>
                      </a:r>
                      <a:endParaRPr lang="da-D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a-DK" sz="2800" dirty="0">
                          <a:effectLst/>
                          <a:latin typeface="Arial Rounded MT Bold" panose="020F07040305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292087" y="1967019"/>
            <a:ext cx="5589693" cy="419227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30500" y="4001294"/>
            <a:ext cx="42672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sz="2400" dirty="0"/>
              <a:t>Bemærk at måleledninger normalt skal skifte til en anden bøsning (hul)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6997700" y="4686300"/>
            <a:ext cx="2387600" cy="838200"/>
          </a:xfrm>
          <a:prstGeom prst="straightConnector1">
            <a:avLst/>
          </a:prstGeom>
          <a:ln w="762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0299" y="5487939"/>
            <a:ext cx="8788400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sz="2400" dirty="0"/>
              <a:t>Strømmålingen er den relativt sværeste måling</a:t>
            </a:r>
          </a:p>
          <a:p>
            <a:r>
              <a:rPr lang="da-DK" sz="2400" dirty="0"/>
              <a:t>Strømmåling anvendes ikke så ofte af mekanikeren som måling af spænding og modstand</a:t>
            </a:r>
          </a:p>
        </p:txBody>
      </p:sp>
    </p:spTree>
    <p:extLst>
      <p:ext uri="{BB962C8B-B14F-4D97-AF65-F5344CB8AC3E}">
        <p14:creationId xmlns:p14="http://schemas.microsoft.com/office/powerpoint/2010/main" val="3325797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Eksempel på strømmåling </a:t>
            </a:r>
            <a:r>
              <a:rPr lang="da-DK" sz="2000" dirty="0"/>
              <a:t>(Toyota)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940301"/>
            <a:ext cx="8470900" cy="1687512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a-DK" dirty="0"/>
              <a:t>Bemærk:</a:t>
            </a:r>
          </a:p>
          <a:p>
            <a:pPr marL="0" indent="0">
              <a:buNone/>
            </a:pPr>
            <a:r>
              <a:rPr lang="da-DK" dirty="0"/>
              <a:t>Stik til blæsermotor afbrydes og strøm forsynes direkte fra batteri gennem multimetret.</a:t>
            </a:r>
          </a:p>
          <a:p>
            <a:pPr marL="0" indent="0">
              <a:buNone/>
            </a:pPr>
            <a:r>
              <a:rPr lang="da-DK" dirty="0"/>
              <a:t>Blæsermotoren vil kører under målingen (hvis den duer…)</a:t>
            </a:r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300" y="1562894"/>
            <a:ext cx="11453083" cy="3073400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 flipH="1">
            <a:off x="3251200" y="3099594"/>
            <a:ext cx="469900" cy="20240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1549400" y="4416226"/>
            <a:ext cx="584200" cy="1270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1981200" y="4171552"/>
            <a:ext cx="622300" cy="1012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3124200" y="2667000"/>
            <a:ext cx="508000" cy="19804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038600" y="3099594"/>
            <a:ext cx="381000" cy="20240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06571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260466" y="1297083"/>
            <a:ext cx="4798076" cy="63974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Grundlæggende elektriske enheder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57208"/>
          </a:xfrm>
        </p:spPr>
        <p:txBody>
          <a:bodyPr/>
          <a:lstStyle/>
          <a:p>
            <a:pPr marL="0" indent="0">
              <a:buNone/>
            </a:pPr>
            <a:r>
              <a:rPr lang="da-DK" dirty="0"/>
              <a:t>På multimetret:</a:t>
            </a:r>
          </a:p>
          <a:p>
            <a:pPr marL="0" indent="0">
              <a:buNone/>
            </a:pPr>
            <a:endParaRPr lang="da-DK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838199" y="2976563"/>
          <a:ext cx="5651501" cy="3056382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113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4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a-DK" sz="2000" b="1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Strøm</a:t>
                      </a:r>
                      <a:endParaRPr lang="da-D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a-DK" sz="2000" b="1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Dekade</a:t>
                      </a:r>
                      <a:endParaRPr lang="da-D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2000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µA</a:t>
                      </a:r>
                      <a:endParaRPr lang="da-D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a-D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a-DK" sz="2000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Micro Ampere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a-DK" sz="2000" dirty="0" err="1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Milliondedel</a:t>
                      </a:r>
                      <a:r>
                        <a:rPr lang="da-DK" sz="2000" baseline="0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= 0,000001 A</a:t>
                      </a:r>
                      <a:endParaRPr lang="da-DK" sz="2000" dirty="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2000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a-DK" sz="2000" dirty="0" err="1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Mili</a:t>
                      </a:r>
                      <a:r>
                        <a:rPr lang="da-DK" sz="2000" baseline="0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Ampere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2000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Tusinddel = 0,001 A</a:t>
                      </a:r>
                      <a:endParaRPr lang="da-D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da-DK" sz="2000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endParaRPr lang="da-D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2000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Ampere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2000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Grundenhed</a:t>
                      </a:r>
                      <a:r>
                        <a:rPr lang="da-DK" sz="2000" baseline="0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= </a:t>
                      </a:r>
                      <a:r>
                        <a:rPr lang="da-DK" sz="2000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1,0 A</a:t>
                      </a:r>
                      <a:endParaRPr lang="da-D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7" name="Straight Arrow Connector 6"/>
          <p:cNvCxnSpPr/>
          <p:nvPr/>
        </p:nvCxnSpPr>
        <p:spPr>
          <a:xfrm>
            <a:off x="6260464" y="3949700"/>
            <a:ext cx="1397636" cy="14478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6260464" y="4602258"/>
            <a:ext cx="1550036" cy="71904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6260464" y="4406900"/>
            <a:ext cx="1397636" cy="19535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reeform 23"/>
          <p:cNvSpPr/>
          <p:nvPr/>
        </p:nvSpPr>
        <p:spPr>
          <a:xfrm>
            <a:off x="8051800" y="2908300"/>
            <a:ext cx="1333500" cy="1536700"/>
          </a:xfrm>
          <a:custGeom>
            <a:avLst/>
            <a:gdLst>
              <a:gd name="connsiteX0" fmla="*/ 0 w 1333500"/>
              <a:gd name="connsiteY0" fmla="*/ 1536700 h 1536700"/>
              <a:gd name="connsiteX1" fmla="*/ 317500 w 1333500"/>
              <a:gd name="connsiteY1" fmla="*/ 1498600 h 1536700"/>
              <a:gd name="connsiteX2" fmla="*/ 355600 w 1333500"/>
              <a:gd name="connsiteY2" fmla="*/ 1485900 h 1536700"/>
              <a:gd name="connsiteX3" fmla="*/ 406400 w 1333500"/>
              <a:gd name="connsiteY3" fmla="*/ 1473200 h 1536700"/>
              <a:gd name="connsiteX4" fmla="*/ 546100 w 1333500"/>
              <a:gd name="connsiteY4" fmla="*/ 1384300 h 1536700"/>
              <a:gd name="connsiteX5" fmla="*/ 584200 w 1333500"/>
              <a:gd name="connsiteY5" fmla="*/ 1371600 h 1536700"/>
              <a:gd name="connsiteX6" fmla="*/ 635000 w 1333500"/>
              <a:gd name="connsiteY6" fmla="*/ 1333500 h 1536700"/>
              <a:gd name="connsiteX7" fmla="*/ 787400 w 1333500"/>
              <a:gd name="connsiteY7" fmla="*/ 1257300 h 1536700"/>
              <a:gd name="connsiteX8" fmla="*/ 838200 w 1333500"/>
              <a:gd name="connsiteY8" fmla="*/ 1206500 h 1536700"/>
              <a:gd name="connsiteX9" fmla="*/ 977900 w 1333500"/>
              <a:gd name="connsiteY9" fmla="*/ 1104900 h 1536700"/>
              <a:gd name="connsiteX10" fmla="*/ 1041400 w 1333500"/>
              <a:gd name="connsiteY10" fmla="*/ 1028700 h 1536700"/>
              <a:gd name="connsiteX11" fmla="*/ 1143000 w 1333500"/>
              <a:gd name="connsiteY11" fmla="*/ 939800 h 1536700"/>
              <a:gd name="connsiteX12" fmla="*/ 1219200 w 1333500"/>
              <a:gd name="connsiteY12" fmla="*/ 850900 h 1536700"/>
              <a:gd name="connsiteX13" fmla="*/ 1257300 w 1333500"/>
              <a:gd name="connsiteY13" fmla="*/ 838200 h 1536700"/>
              <a:gd name="connsiteX14" fmla="*/ 1295400 w 1333500"/>
              <a:gd name="connsiteY14" fmla="*/ 787400 h 1536700"/>
              <a:gd name="connsiteX15" fmla="*/ 1308100 w 1333500"/>
              <a:gd name="connsiteY15" fmla="*/ 711200 h 1536700"/>
              <a:gd name="connsiteX16" fmla="*/ 1333500 w 1333500"/>
              <a:gd name="connsiteY16" fmla="*/ 635000 h 1536700"/>
              <a:gd name="connsiteX17" fmla="*/ 1308100 w 1333500"/>
              <a:gd name="connsiteY17" fmla="*/ 381000 h 1536700"/>
              <a:gd name="connsiteX18" fmla="*/ 1257300 w 1333500"/>
              <a:gd name="connsiteY18" fmla="*/ 254000 h 1536700"/>
              <a:gd name="connsiteX19" fmla="*/ 1168400 w 1333500"/>
              <a:gd name="connsiteY19" fmla="*/ 203200 h 1536700"/>
              <a:gd name="connsiteX20" fmla="*/ 1130300 w 1333500"/>
              <a:gd name="connsiteY20" fmla="*/ 177800 h 1536700"/>
              <a:gd name="connsiteX21" fmla="*/ 1041400 w 1333500"/>
              <a:gd name="connsiteY21" fmla="*/ 139700 h 1536700"/>
              <a:gd name="connsiteX22" fmla="*/ 1003300 w 1333500"/>
              <a:gd name="connsiteY22" fmla="*/ 101600 h 1536700"/>
              <a:gd name="connsiteX23" fmla="*/ 990600 w 1333500"/>
              <a:gd name="connsiteY23" fmla="*/ 63500 h 1536700"/>
              <a:gd name="connsiteX24" fmla="*/ 977900 w 1333500"/>
              <a:gd name="connsiteY24" fmla="*/ 0 h 1536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333500" h="1536700">
                <a:moveTo>
                  <a:pt x="0" y="1536700"/>
                </a:moveTo>
                <a:cubicBezTo>
                  <a:pt x="156409" y="1524669"/>
                  <a:pt x="166676" y="1528765"/>
                  <a:pt x="317500" y="1498600"/>
                </a:cubicBezTo>
                <a:cubicBezTo>
                  <a:pt x="330627" y="1495975"/>
                  <a:pt x="342728" y="1489578"/>
                  <a:pt x="355600" y="1485900"/>
                </a:cubicBezTo>
                <a:cubicBezTo>
                  <a:pt x="372383" y="1481105"/>
                  <a:pt x="389467" y="1477433"/>
                  <a:pt x="406400" y="1473200"/>
                </a:cubicBezTo>
                <a:cubicBezTo>
                  <a:pt x="452967" y="1443567"/>
                  <a:pt x="498177" y="1411685"/>
                  <a:pt x="546100" y="1384300"/>
                </a:cubicBezTo>
                <a:cubicBezTo>
                  <a:pt x="557723" y="1377658"/>
                  <a:pt x="572577" y="1378242"/>
                  <a:pt x="584200" y="1371600"/>
                </a:cubicBezTo>
                <a:cubicBezTo>
                  <a:pt x="602578" y="1361098"/>
                  <a:pt x="616068" y="1342966"/>
                  <a:pt x="635000" y="1333500"/>
                </a:cubicBezTo>
                <a:cubicBezTo>
                  <a:pt x="751474" y="1275263"/>
                  <a:pt x="710558" y="1324537"/>
                  <a:pt x="787400" y="1257300"/>
                </a:cubicBezTo>
                <a:cubicBezTo>
                  <a:pt x="805422" y="1241531"/>
                  <a:pt x="819500" y="1221460"/>
                  <a:pt x="838200" y="1206500"/>
                </a:cubicBezTo>
                <a:cubicBezTo>
                  <a:pt x="883162" y="1170530"/>
                  <a:pt x="977900" y="1104900"/>
                  <a:pt x="977900" y="1104900"/>
                </a:cubicBezTo>
                <a:cubicBezTo>
                  <a:pt x="1002156" y="1032131"/>
                  <a:pt x="972202" y="1097898"/>
                  <a:pt x="1041400" y="1028700"/>
                </a:cubicBezTo>
                <a:cubicBezTo>
                  <a:pt x="1135091" y="935009"/>
                  <a:pt x="1064779" y="965874"/>
                  <a:pt x="1143000" y="939800"/>
                </a:cubicBezTo>
                <a:cubicBezTo>
                  <a:pt x="1160606" y="916325"/>
                  <a:pt x="1192666" y="868589"/>
                  <a:pt x="1219200" y="850900"/>
                </a:cubicBezTo>
                <a:cubicBezTo>
                  <a:pt x="1230339" y="843474"/>
                  <a:pt x="1244600" y="842433"/>
                  <a:pt x="1257300" y="838200"/>
                </a:cubicBezTo>
                <a:cubicBezTo>
                  <a:pt x="1270000" y="821267"/>
                  <a:pt x="1287539" y="807053"/>
                  <a:pt x="1295400" y="787400"/>
                </a:cubicBezTo>
                <a:cubicBezTo>
                  <a:pt x="1304963" y="763491"/>
                  <a:pt x="1301855" y="736182"/>
                  <a:pt x="1308100" y="711200"/>
                </a:cubicBezTo>
                <a:cubicBezTo>
                  <a:pt x="1314594" y="685225"/>
                  <a:pt x="1325033" y="660400"/>
                  <a:pt x="1333500" y="635000"/>
                </a:cubicBezTo>
                <a:cubicBezTo>
                  <a:pt x="1325033" y="550333"/>
                  <a:pt x="1320570" y="465170"/>
                  <a:pt x="1308100" y="381000"/>
                </a:cubicBezTo>
                <a:cubicBezTo>
                  <a:pt x="1302695" y="344514"/>
                  <a:pt x="1287816" y="284516"/>
                  <a:pt x="1257300" y="254000"/>
                </a:cubicBezTo>
                <a:cubicBezTo>
                  <a:pt x="1195881" y="192581"/>
                  <a:pt x="1226523" y="232261"/>
                  <a:pt x="1168400" y="203200"/>
                </a:cubicBezTo>
                <a:cubicBezTo>
                  <a:pt x="1154748" y="196374"/>
                  <a:pt x="1143952" y="184626"/>
                  <a:pt x="1130300" y="177800"/>
                </a:cubicBezTo>
                <a:cubicBezTo>
                  <a:pt x="1075025" y="150162"/>
                  <a:pt x="1103063" y="183745"/>
                  <a:pt x="1041400" y="139700"/>
                </a:cubicBezTo>
                <a:cubicBezTo>
                  <a:pt x="1026785" y="129261"/>
                  <a:pt x="1016000" y="114300"/>
                  <a:pt x="1003300" y="101600"/>
                </a:cubicBezTo>
                <a:cubicBezTo>
                  <a:pt x="999067" y="88900"/>
                  <a:pt x="993847" y="76487"/>
                  <a:pt x="990600" y="63500"/>
                </a:cubicBezTo>
                <a:cubicBezTo>
                  <a:pt x="985365" y="42559"/>
                  <a:pt x="977900" y="0"/>
                  <a:pt x="977900" y="0"/>
                </a:cubicBezTo>
              </a:path>
            </a:pathLst>
          </a:custGeom>
          <a:noFill/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5" name="TextBox 24"/>
          <p:cNvSpPr txBox="1"/>
          <p:nvPr/>
        </p:nvSpPr>
        <p:spPr>
          <a:xfrm>
            <a:off x="8794750" y="1434991"/>
            <a:ext cx="2959099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dirty="0" err="1"/>
              <a:t>Måleområde</a:t>
            </a:r>
            <a:r>
              <a:rPr lang="da-DK" dirty="0"/>
              <a:t> og målebøsning (hul) skal passe sammen!</a:t>
            </a:r>
          </a:p>
        </p:txBody>
      </p:sp>
    </p:spTree>
    <p:extLst>
      <p:ext uri="{BB962C8B-B14F-4D97-AF65-F5344CB8AC3E}">
        <p14:creationId xmlns:p14="http://schemas.microsoft.com/office/powerpoint/2010/main" val="27259414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solidFill>
                  <a:srgbClr val="FF0000"/>
                </a:solidFill>
              </a:rPr>
              <a:t>Pas på!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838325"/>
            <a:ext cx="5039792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a-DK" dirty="0"/>
              <a:t>Når multimetret er indstillet på Ampere måling er dets indre modstand LAV (næste 0 ohm)</a:t>
            </a:r>
          </a:p>
          <a:p>
            <a:pPr marL="0" indent="0">
              <a:buNone/>
            </a:pPr>
            <a:r>
              <a:rPr lang="da-DK" dirty="0"/>
              <a:t>Hvis du vil måle spænding og ”glemmer” at </a:t>
            </a:r>
            <a:r>
              <a:rPr lang="da-DK" dirty="0" err="1"/>
              <a:t>checke</a:t>
            </a:r>
            <a:r>
              <a:rPr lang="da-DK" dirty="0"/>
              <a:t> om ledningerne sidder rigtigt så forsøger du reelt at måle hvor meget strøm batteriet kan afgive!</a:t>
            </a:r>
          </a:p>
          <a:p>
            <a:pPr marL="0" indent="0" algn="ctr">
              <a:buNone/>
            </a:pPr>
            <a:r>
              <a:rPr lang="da-DK" sz="7200" dirty="0">
                <a:solidFill>
                  <a:srgbClr val="FF0000"/>
                </a:solidFill>
              </a:rPr>
              <a:t>=</a:t>
            </a:r>
          </a:p>
          <a:p>
            <a:pPr marL="0" indent="0" algn="ctr">
              <a:buNone/>
            </a:pPr>
            <a:r>
              <a:rPr lang="da-DK" sz="3900" dirty="0">
                <a:solidFill>
                  <a:srgbClr val="FF0000"/>
                </a:solidFill>
              </a:rPr>
              <a:t>EN KORTSLUTNING</a:t>
            </a:r>
          </a:p>
        </p:txBody>
      </p:sp>
      <p:pic>
        <p:nvPicPr>
          <p:cNvPr id="4" name="Picture 2" descr="Billedresultat for forbud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100" y="0"/>
            <a:ext cx="2469753" cy="2469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5092" y="2469753"/>
            <a:ext cx="6264696" cy="40536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6950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>
                <a:solidFill>
                  <a:srgbClr val="FF0000"/>
                </a:solidFill>
              </a:rPr>
              <a:t>Er sikringen ”gået”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838325"/>
            <a:ext cx="503979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/>
              <a:t>Instrumenterne er sikrede med sikring men de er relativt dyre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Funktionscheck:</a:t>
            </a:r>
          </a:p>
          <a:p>
            <a:pPr marL="0" indent="0">
              <a:buNone/>
            </a:pPr>
            <a:r>
              <a:rPr lang="da-DK" dirty="0"/>
              <a:t>Hvis multimetret kan måle ohm ved at holde så er sikring OK.</a:t>
            </a:r>
          </a:p>
          <a:p>
            <a:pPr marL="0" indent="0">
              <a:buNone/>
            </a:pPr>
            <a:r>
              <a:rPr lang="da-DK" dirty="0"/>
              <a:t>Hvis ikke kan sikringen være sprunget – adskil og udmål med andet multimeter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5092" y="578353"/>
            <a:ext cx="4083050" cy="139580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8840" y="2585344"/>
            <a:ext cx="5737860" cy="430339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8690" y="2147754"/>
            <a:ext cx="2150110" cy="1612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1629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Klargør MM til måling før hver brug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305425" cy="4351338"/>
          </a:xfrm>
        </p:spPr>
        <p:txBody>
          <a:bodyPr/>
          <a:lstStyle/>
          <a:p>
            <a:pPr marL="0" indent="0">
              <a:buNone/>
            </a:pPr>
            <a:r>
              <a:rPr lang="da-DK" dirty="0"/>
              <a:t>Check multimeter og ledninger: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Tænd på </a:t>
            </a:r>
            <a:r>
              <a:rPr lang="el-GR" dirty="0"/>
              <a:t>Ω</a:t>
            </a:r>
            <a:endParaRPr lang="da-DK" dirty="0"/>
          </a:p>
          <a:p>
            <a:pPr marL="971550" lvl="1" indent="-514350">
              <a:buFont typeface="+mj-lt"/>
              <a:buAutoNum type="arabicPeriod"/>
            </a:pPr>
            <a:r>
              <a:rPr lang="da-DK" dirty="0"/>
              <a:t>Nogle MM skal skiftes måle område manuelt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Ledninger i </a:t>
            </a:r>
            <a:r>
              <a:rPr lang="el-GR" dirty="0"/>
              <a:t>Ω</a:t>
            </a:r>
            <a:r>
              <a:rPr lang="da-DK" dirty="0"/>
              <a:t> og COM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Hold ledninger sammen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Skal vise 0 (eller næste nul…)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6"/>
          <a:stretch/>
        </p:blipFill>
        <p:spPr>
          <a:xfrm rot="5400000">
            <a:off x="6669407" y="1811496"/>
            <a:ext cx="5442583" cy="4379595"/>
          </a:xfrm>
          <a:prstGeom prst="rect">
            <a:avLst/>
          </a:prstGeom>
        </p:spPr>
      </p:pic>
      <p:sp>
        <p:nvSpPr>
          <p:cNvPr id="5" name="Explosion 2 4"/>
          <p:cNvSpPr/>
          <p:nvPr/>
        </p:nvSpPr>
        <p:spPr>
          <a:xfrm>
            <a:off x="4741619" y="4774565"/>
            <a:ext cx="3861288" cy="2143125"/>
          </a:xfrm>
          <a:prstGeom prst="irregularSeal2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b="1" dirty="0">
                <a:solidFill>
                  <a:srgbClr val="FF0000"/>
                </a:solidFill>
              </a:rPr>
              <a:t>God idé</a:t>
            </a:r>
          </a:p>
          <a:p>
            <a:pPr algn="ctr"/>
            <a:r>
              <a:rPr lang="da-DK" dirty="0">
                <a:solidFill>
                  <a:srgbClr val="FF0000"/>
                </a:solidFill>
              </a:rPr>
              <a:t>Check også funktion på en kendt spændingskilde</a:t>
            </a:r>
          </a:p>
          <a:p>
            <a:pPr algn="ctr"/>
            <a:endParaRPr lang="da-DK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5772150" y="2925524"/>
            <a:ext cx="3305175" cy="172482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 rot="21237433">
            <a:off x="530155" y="5027782"/>
            <a:ext cx="486761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4000" b="1" dirty="0"/>
              <a:t>OL</a:t>
            </a:r>
            <a:r>
              <a:rPr lang="da-DK" sz="2400" dirty="0">
                <a:solidFill>
                  <a:schemeClr val="accent2">
                    <a:lumMod val="75000"/>
                  </a:schemeClr>
                </a:solidFill>
              </a:rPr>
              <a:t> = Open Loop = ingen forbindelse</a:t>
            </a:r>
          </a:p>
          <a:p>
            <a:r>
              <a:rPr lang="da-DK" sz="2400" dirty="0">
                <a:solidFill>
                  <a:schemeClr val="accent2">
                    <a:lumMod val="75000"/>
                  </a:schemeClr>
                </a:solidFill>
              </a:rPr>
              <a:t> og så er der noget galt……</a:t>
            </a:r>
          </a:p>
        </p:txBody>
      </p:sp>
    </p:spTree>
    <p:extLst>
      <p:ext uri="{BB962C8B-B14F-4D97-AF65-F5344CB8AC3E}">
        <p14:creationId xmlns:p14="http://schemas.microsoft.com/office/powerpoint/2010/main" val="25100473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Praktisk måling af strøm med multimeter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2840" y="1562049"/>
            <a:ext cx="6033473" cy="4351338"/>
          </a:xfrm>
        </p:spPr>
        <p:txBody>
          <a:bodyPr/>
          <a:lstStyle/>
          <a:p>
            <a:r>
              <a:rPr lang="da-DK" dirty="0"/>
              <a:t>Rød = forsyningen (mest positiv)</a:t>
            </a:r>
          </a:p>
          <a:p>
            <a:r>
              <a:rPr lang="da-DK" dirty="0"/>
              <a:t>Sort = retur (mindst positiv)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99866" y="1556509"/>
            <a:ext cx="4249294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dirty="0"/>
              <a:t>Der sker ikke noget ved at ombytte men multimeter viser ”-” foran tallet f.eks. -1.432 A</a:t>
            </a:r>
          </a:p>
          <a:p>
            <a:pPr algn="ctr"/>
            <a:r>
              <a:rPr lang="da-DK" dirty="0">
                <a:solidFill>
                  <a:srgbClr val="FF0000"/>
                </a:solidFill>
              </a:rPr>
              <a:t>PRØV DET SELV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721767"/>
            <a:ext cx="2298721" cy="41362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7478" y="3868507"/>
            <a:ext cx="6448425" cy="15811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7465885" y="4249737"/>
            <a:ext cx="552450" cy="11144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7426435">
            <a:off x="6511565" y="3259104"/>
            <a:ext cx="647700" cy="1295400"/>
          </a:xfrm>
          <a:prstGeom prst="rect">
            <a:avLst/>
          </a:prstGeom>
        </p:spPr>
      </p:pic>
      <p:sp>
        <p:nvSpPr>
          <p:cNvPr id="6" name="Freeform 5"/>
          <p:cNvSpPr/>
          <p:nvPr/>
        </p:nvSpPr>
        <p:spPr>
          <a:xfrm>
            <a:off x="2730500" y="3111500"/>
            <a:ext cx="3657600" cy="3390900"/>
          </a:xfrm>
          <a:custGeom>
            <a:avLst/>
            <a:gdLst>
              <a:gd name="connsiteX0" fmla="*/ 0 w 3657600"/>
              <a:gd name="connsiteY0" fmla="*/ 3390900 h 3390900"/>
              <a:gd name="connsiteX1" fmla="*/ 114300 w 3657600"/>
              <a:gd name="connsiteY1" fmla="*/ 3352800 h 3390900"/>
              <a:gd name="connsiteX2" fmla="*/ 177800 w 3657600"/>
              <a:gd name="connsiteY2" fmla="*/ 3302000 h 3390900"/>
              <a:gd name="connsiteX3" fmla="*/ 292100 w 3657600"/>
              <a:gd name="connsiteY3" fmla="*/ 3251200 h 3390900"/>
              <a:gd name="connsiteX4" fmla="*/ 419100 w 3657600"/>
              <a:gd name="connsiteY4" fmla="*/ 3124200 h 3390900"/>
              <a:gd name="connsiteX5" fmla="*/ 609600 w 3657600"/>
              <a:gd name="connsiteY5" fmla="*/ 2908300 h 3390900"/>
              <a:gd name="connsiteX6" fmla="*/ 673100 w 3657600"/>
              <a:gd name="connsiteY6" fmla="*/ 2781300 h 3390900"/>
              <a:gd name="connsiteX7" fmla="*/ 762000 w 3657600"/>
              <a:gd name="connsiteY7" fmla="*/ 2603500 h 3390900"/>
              <a:gd name="connsiteX8" fmla="*/ 812800 w 3657600"/>
              <a:gd name="connsiteY8" fmla="*/ 2514600 h 3390900"/>
              <a:gd name="connsiteX9" fmla="*/ 838200 w 3657600"/>
              <a:gd name="connsiteY9" fmla="*/ 2438400 h 3390900"/>
              <a:gd name="connsiteX10" fmla="*/ 965200 w 3657600"/>
              <a:gd name="connsiteY10" fmla="*/ 2146300 h 3390900"/>
              <a:gd name="connsiteX11" fmla="*/ 977900 w 3657600"/>
              <a:gd name="connsiteY11" fmla="*/ 2095500 h 3390900"/>
              <a:gd name="connsiteX12" fmla="*/ 1092200 w 3657600"/>
              <a:gd name="connsiteY12" fmla="*/ 1905000 h 3390900"/>
              <a:gd name="connsiteX13" fmla="*/ 1104900 w 3657600"/>
              <a:gd name="connsiteY13" fmla="*/ 1854200 h 3390900"/>
              <a:gd name="connsiteX14" fmla="*/ 1130300 w 3657600"/>
              <a:gd name="connsiteY14" fmla="*/ 1739900 h 3390900"/>
              <a:gd name="connsiteX15" fmla="*/ 1219200 w 3657600"/>
              <a:gd name="connsiteY15" fmla="*/ 1422400 h 3390900"/>
              <a:gd name="connsiteX16" fmla="*/ 1231900 w 3657600"/>
              <a:gd name="connsiteY16" fmla="*/ 1155700 h 3390900"/>
              <a:gd name="connsiteX17" fmla="*/ 1206500 w 3657600"/>
              <a:gd name="connsiteY17" fmla="*/ 571500 h 3390900"/>
              <a:gd name="connsiteX18" fmla="*/ 1193800 w 3657600"/>
              <a:gd name="connsiteY18" fmla="*/ 457200 h 3390900"/>
              <a:gd name="connsiteX19" fmla="*/ 1320800 w 3657600"/>
              <a:gd name="connsiteY19" fmla="*/ 228600 h 3390900"/>
              <a:gd name="connsiteX20" fmla="*/ 1371600 w 3657600"/>
              <a:gd name="connsiteY20" fmla="*/ 177800 h 3390900"/>
              <a:gd name="connsiteX21" fmla="*/ 1409700 w 3657600"/>
              <a:gd name="connsiteY21" fmla="*/ 165100 h 3390900"/>
              <a:gd name="connsiteX22" fmla="*/ 1524000 w 3657600"/>
              <a:gd name="connsiteY22" fmla="*/ 114300 h 3390900"/>
              <a:gd name="connsiteX23" fmla="*/ 1651000 w 3657600"/>
              <a:gd name="connsiteY23" fmla="*/ 63500 h 3390900"/>
              <a:gd name="connsiteX24" fmla="*/ 1714500 w 3657600"/>
              <a:gd name="connsiteY24" fmla="*/ 38100 h 3390900"/>
              <a:gd name="connsiteX25" fmla="*/ 1866900 w 3657600"/>
              <a:gd name="connsiteY25" fmla="*/ 25400 h 3390900"/>
              <a:gd name="connsiteX26" fmla="*/ 1943100 w 3657600"/>
              <a:gd name="connsiteY26" fmla="*/ 12700 h 3390900"/>
              <a:gd name="connsiteX27" fmla="*/ 2209800 w 3657600"/>
              <a:gd name="connsiteY27" fmla="*/ 0 h 3390900"/>
              <a:gd name="connsiteX28" fmla="*/ 2832100 w 3657600"/>
              <a:gd name="connsiteY28" fmla="*/ 12700 h 3390900"/>
              <a:gd name="connsiteX29" fmla="*/ 2933700 w 3657600"/>
              <a:gd name="connsiteY29" fmla="*/ 38100 h 3390900"/>
              <a:gd name="connsiteX30" fmla="*/ 3060700 w 3657600"/>
              <a:gd name="connsiteY30" fmla="*/ 88900 h 3390900"/>
              <a:gd name="connsiteX31" fmla="*/ 3251200 w 3657600"/>
              <a:gd name="connsiteY31" fmla="*/ 215900 h 3390900"/>
              <a:gd name="connsiteX32" fmla="*/ 3479800 w 3657600"/>
              <a:gd name="connsiteY32" fmla="*/ 317500 h 3390900"/>
              <a:gd name="connsiteX33" fmla="*/ 3632200 w 3657600"/>
              <a:gd name="connsiteY33" fmla="*/ 381000 h 3390900"/>
              <a:gd name="connsiteX34" fmla="*/ 3657600 w 3657600"/>
              <a:gd name="connsiteY34" fmla="*/ 457200 h 339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3657600" h="3390900">
                <a:moveTo>
                  <a:pt x="0" y="3390900"/>
                </a:moveTo>
                <a:cubicBezTo>
                  <a:pt x="53516" y="3380197"/>
                  <a:pt x="69231" y="3382846"/>
                  <a:pt x="114300" y="3352800"/>
                </a:cubicBezTo>
                <a:cubicBezTo>
                  <a:pt x="136854" y="3337764"/>
                  <a:pt x="154265" y="3315449"/>
                  <a:pt x="177800" y="3302000"/>
                </a:cubicBezTo>
                <a:cubicBezTo>
                  <a:pt x="214000" y="3281314"/>
                  <a:pt x="254000" y="3268133"/>
                  <a:pt x="292100" y="3251200"/>
                </a:cubicBezTo>
                <a:cubicBezTo>
                  <a:pt x="447777" y="3056603"/>
                  <a:pt x="219345" y="3333467"/>
                  <a:pt x="419100" y="3124200"/>
                </a:cubicBezTo>
                <a:cubicBezTo>
                  <a:pt x="485369" y="3054775"/>
                  <a:pt x="546100" y="2980267"/>
                  <a:pt x="609600" y="2908300"/>
                </a:cubicBezTo>
                <a:cubicBezTo>
                  <a:pt x="668337" y="2732088"/>
                  <a:pt x="597872" y="2916711"/>
                  <a:pt x="673100" y="2781300"/>
                </a:cubicBezTo>
                <a:cubicBezTo>
                  <a:pt x="705280" y="2723376"/>
                  <a:pt x="731254" y="2662197"/>
                  <a:pt x="762000" y="2603500"/>
                </a:cubicBezTo>
                <a:cubicBezTo>
                  <a:pt x="777837" y="2573266"/>
                  <a:pt x="798497" y="2545589"/>
                  <a:pt x="812800" y="2514600"/>
                </a:cubicBezTo>
                <a:cubicBezTo>
                  <a:pt x="824020" y="2490290"/>
                  <a:pt x="827963" y="2463140"/>
                  <a:pt x="838200" y="2438400"/>
                </a:cubicBezTo>
                <a:cubicBezTo>
                  <a:pt x="878795" y="2340296"/>
                  <a:pt x="939450" y="2249301"/>
                  <a:pt x="965200" y="2146300"/>
                </a:cubicBezTo>
                <a:cubicBezTo>
                  <a:pt x="969433" y="2129367"/>
                  <a:pt x="969771" y="2110946"/>
                  <a:pt x="977900" y="2095500"/>
                </a:cubicBezTo>
                <a:cubicBezTo>
                  <a:pt x="1012390" y="2029969"/>
                  <a:pt x="1054100" y="1968500"/>
                  <a:pt x="1092200" y="1905000"/>
                </a:cubicBezTo>
                <a:cubicBezTo>
                  <a:pt x="1096433" y="1888067"/>
                  <a:pt x="1100975" y="1871207"/>
                  <a:pt x="1104900" y="1854200"/>
                </a:cubicBezTo>
                <a:cubicBezTo>
                  <a:pt x="1113676" y="1816170"/>
                  <a:pt x="1119578" y="1777428"/>
                  <a:pt x="1130300" y="1739900"/>
                </a:cubicBezTo>
                <a:cubicBezTo>
                  <a:pt x="1225448" y="1406882"/>
                  <a:pt x="1189216" y="1602305"/>
                  <a:pt x="1219200" y="1422400"/>
                </a:cubicBezTo>
                <a:cubicBezTo>
                  <a:pt x="1223433" y="1333500"/>
                  <a:pt x="1231900" y="1244701"/>
                  <a:pt x="1231900" y="1155700"/>
                </a:cubicBezTo>
                <a:cubicBezTo>
                  <a:pt x="1231900" y="635250"/>
                  <a:pt x="1275823" y="779469"/>
                  <a:pt x="1206500" y="571500"/>
                </a:cubicBezTo>
                <a:cubicBezTo>
                  <a:pt x="1202267" y="533400"/>
                  <a:pt x="1184124" y="494293"/>
                  <a:pt x="1193800" y="457200"/>
                </a:cubicBezTo>
                <a:cubicBezTo>
                  <a:pt x="1207882" y="403217"/>
                  <a:pt x="1269866" y="286810"/>
                  <a:pt x="1320800" y="228600"/>
                </a:cubicBezTo>
                <a:cubicBezTo>
                  <a:pt x="1336569" y="210578"/>
                  <a:pt x="1352113" y="191719"/>
                  <a:pt x="1371600" y="177800"/>
                </a:cubicBezTo>
                <a:cubicBezTo>
                  <a:pt x="1382493" y="170019"/>
                  <a:pt x="1397343" y="170249"/>
                  <a:pt x="1409700" y="165100"/>
                </a:cubicBezTo>
                <a:cubicBezTo>
                  <a:pt x="1448186" y="149064"/>
                  <a:pt x="1486144" y="131772"/>
                  <a:pt x="1524000" y="114300"/>
                </a:cubicBezTo>
                <a:cubicBezTo>
                  <a:pt x="1648721" y="56736"/>
                  <a:pt x="1486166" y="123440"/>
                  <a:pt x="1651000" y="63500"/>
                </a:cubicBezTo>
                <a:cubicBezTo>
                  <a:pt x="1672425" y="55709"/>
                  <a:pt x="1692050" y="42062"/>
                  <a:pt x="1714500" y="38100"/>
                </a:cubicBezTo>
                <a:cubicBezTo>
                  <a:pt x="1764700" y="29241"/>
                  <a:pt x="1816236" y="31029"/>
                  <a:pt x="1866900" y="25400"/>
                </a:cubicBezTo>
                <a:cubicBezTo>
                  <a:pt x="1892493" y="22556"/>
                  <a:pt x="1917420" y="14602"/>
                  <a:pt x="1943100" y="12700"/>
                </a:cubicBezTo>
                <a:cubicBezTo>
                  <a:pt x="2031858" y="6125"/>
                  <a:pt x="2120900" y="4233"/>
                  <a:pt x="2209800" y="0"/>
                </a:cubicBezTo>
                <a:cubicBezTo>
                  <a:pt x="2417233" y="4233"/>
                  <a:pt x="2624910" y="1795"/>
                  <a:pt x="2832100" y="12700"/>
                </a:cubicBezTo>
                <a:cubicBezTo>
                  <a:pt x="2866961" y="14535"/>
                  <a:pt x="2901288" y="25135"/>
                  <a:pt x="2933700" y="38100"/>
                </a:cubicBezTo>
                <a:cubicBezTo>
                  <a:pt x="2976033" y="55033"/>
                  <a:pt x="3020919" y="66622"/>
                  <a:pt x="3060700" y="88900"/>
                </a:cubicBezTo>
                <a:cubicBezTo>
                  <a:pt x="3127287" y="126189"/>
                  <a:pt x="3181460" y="184905"/>
                  <a:pt x="3251200" y="215900"/>
                </a:cubicBezTo>
                <a:cubicBezTo>
                  <a:pt x="3327400" y="249767"/>
                  <a:pt x="3402576" y="286038"/>
                  <a:pt x="3479800" y="317500"/>
                </a:cubicBezTo>
                <a:cubicBezTo>
                  <a:pt x="3645375" y="384956"/>
                  <a:pt x="3546700" y="324000"/>
                  <a:pt x="3632200" y="381000"/>
                </a:cubicBezTo>
                <a:cubicBezTo>
                  <a:pt x="3646074" y="450371"/>
                  <a:pt x="3629636" y="429236"/>
                  <a:pt x="3657600" y="457200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0" name="Freeform 9"/>
          <p:cNvSpPr/>
          <p:nvPr/>
        </p:nvSpPr>
        <p:spPr>
          <a:xfrm>
            <a:off x="2235200" y="5245100"/>
            <a:ext cx="5321300" cy="1516578"/>
          </a:xfrm>
          <a:custGeom>
            <a:avLst/>
            <a:gdLst>
              <a:gd name="connsiteX0" fmla="*/ 0 w 5321300"/>
              <a:gd name="connsiteY0" fmla="*/ 1333500 h 1516578"/>
              <a:gd name="connsiteX1" fmla="*/ 63500 w 5321300"/>
              <a:gd name="connsiteY1" fmla="*/ 1346200 h 1516578"/>
              <a:gd name="connsiteX2" fmla="*/ 101600 w 5321300"/>
              <a:gd name="connsiteY2" fmla="*/ 1358900 h 1516578"/>
              <a:gd name="connsiteX3" fmla="*/ 152400 w 5321300"/>
              <a:gd name="connsiteY3" fmla="*/ 1371600 h 1516578"/>
              <a:gd name="connsiteX4" fmla="*/ 292100 w 5321300"/>
              <a:gd name="connsiteY4" fmla="*/ 1422400 h 1516578"/>
              <a:gd name="connsiteX5" fmla="*/ 431800 w 5321300"/>
              <a:gd name="connsiteY5" fmla="*/ 1473200 h 1516578"/>
              <a:gd name="connsiteX6" fmla="*/ 482600 w 5321300"/>
              <a:gd name="connsiteY6" fmla="*/ 1485900 h 1516578"/>
              <a:gd name="connsiteX7" fmla="*/ 736600 w 5321300"/>
              <a:gd name="connsiteY7" fmla="*/ 1498600 h 1516578"/>
              <a:gd name="connsiteX8" fmla="*/ 1193800 w 5321300"/>
              <a:gd name="connsiteY8" fmla="*/ 1498600 h 1516578"/>
              <a:gd name="connsiteX9" fmla="*/ 2095500 w 5321300"/>
              <a:gd name="connsiteY9" fmla="*/ 1473200 h 1516578"/>
              <a:gd name="connsiteX10" fmla="*/ 2349500 w 5321300"/>
              <a:gd name="connsiteY10" fmla="*/ 1397000 h 1516578"/>
              <a:gd name="connsiteX11" fmla="*/ 2641600 w 5321300"/>
              <a:gd name="connsiteY11" fmla="*/ 1308100 h 1516578"/>
              <a:gd name="connsiteX12" fmla="*/ 2730500 w 5321300"/>
              <a:gd name="connsiteY12" fmla="*/ 1282700 h 1516578"/>
              <a:gd name="connsiteX13" fmla="*/ 2819400 w 5321300"/>
              <a:gd name="connsiteY13" fmla="*/ 1231900 h 1516578"/>
              <a:gd name="connsiteX14" fmla="*/ 3009900 w 5321300"/>
              <a:gd name="connsiteY14" fmla="*/ 1130300 h 1516578"/>
              <a:gd name="connsiteX15" fmla="*/ 3098800 w 5321300"/>
              <a:gd name="connsiteY15" fmla="*/ 1092200 h 1516578"/>
              <a:gd name="connsiteX16" fmla="*/ 3162300 w 5321300"/>
              <a:gd name="connsiteY16" fmla="*/ 1066800 h 1516578"/>
              <a:gd name="connsiteX17" fmla="*/ 3340100 w 5321300"/>
              <a:gd name="connsiteY17" fmla="*/ 939800 h 1516578"/>
              <a:gd name="connsiteX18" fmla="*/ 3441700 w 5321300"/>
              <a:gd name="connsiteY18" fmla="*/ 901700 h 1516578"/>
              <a:gd name="connsiteX19" fmla="*/ 3733800 w 5321300"/>
              <a:gd name="connsiteY19" fmla="*/ 774700 h 1516578"/>
              <a:gd name="connsiteX20" fmla="*/ 3784600 w 5321300"/>
              <a:gd name="connsiteY20" fmla="*/ 749300 h 1516578"/>
              <a:gd name="connsiteX21" fmla="*/ 3860800 w 5321300"/>
              <a:gd name="connsiteY21" fmla="*/ 736600 h 1516578"/>
              <a:gd name="connsiteX22" fmla="*/ 4000500 w 5321300"/>
              <a:gd name="connsiteY22" fmla="*/ 647700 h 1516578"/>
              <a:gd name="connsiteX23" fmla="*/ 4038600 w 5321300"/>
              <a:gd name="connsiteY23" fmla="*/ 622300 h 1516578"/>
              <a:gd name="connsiteX24" fmla="*/ 4127500 w 5321300"/>
              <a:gd name="connsiteY24" fmla="*/ 546100 h 1516578"/>
              <a:gd name="connsiteX25" fmla="*/ 4165600 w 5321300"/>
              <a:gd name="connsiteY25" fmla="*/ 533400 h 1516578"/>
              <a:gd name="connsiteX26" fmla="*/ 4254500 w 5321300"/>
              <a:gd name="connsiteY26" fmla="*/ 495300 h 1516578"/>
              <a:gd name="connsiteX27" fmla="*/ 4292600 w 5321300"/>
              <a:gd name="connsiteY27" fmla="*/ 457200 h 1516578"/>
              <a:gd name="connsiteX28" fmla="*/ 4330700 w 5321300"/>
              <a:gd name="connsiteY28" fmla="*/ 444500 h 1516578"/>
              <a:gd name="connsiteX29" fmla="*/ 4457700 w 5321300"/>
              <a:gd name="connsiteY29" fmla="*/ 381000 h 1516578"/>
              <a:gd name="connsiteX30" fmla="*/ 4495800 w 5321300"/>
              <a:gd name="connsiteY30" fmla="*/ 355600 h 1516578"/>
              <a:gd name="connsiteX31" fmla="*/ 4610100 w 5321300"/>
              <a:gd name="connsiteY31" fmla="*/ 304800 h 1516578"/>
              <a:gd name="connsiteX32" fmla="*/ 4648200 w 5321300"/>
              <a:gd name="connsiteY32" fmla="*/ 279400 h 1516578"/>
              <a:gd name="connsiteX33" fmla="*/ 4813300 w 5321300"/>
              <a:gd name="connsiteY33" fmla="*/ 215900 h 1516578"/>
              <a:gd name="connsiteX34" fmla="*/ 4940300 w 5321300"/>
              <a:gd name="connsiteY34" fmla="*/ 152400 h 1516578"/>
              <a:gd name="connsiteX35" fmla="*/ 4978400 w 5321300"/>
              <a:gd name="connsiteY35" fmla="*/ 114300 h 1516578"/>
              <a:gd name="connsiteX36" fmla="*/ 5016500 w 5321300"/>
              <a:gd name="connsiteY36" fmla="*/ 101600 h 1516578"/>
              <a:gd name="connsiteX37" fmla="*/ 5054600 w 5321300"/>
              <a:gd name="connsiteY37" fmla="*/ 76200 h 1516578"/>
              <a:gd name="connsiteX38" fmla="*/ 5270500 w 5321300"/>
              <a:gd name="connsiteY38" fmla="*/ 38100 h 1516578"/>
              <a:gd name="connsiteX39" fmla="*/ 5321300 w 5321300"/>
              <a:gd name="connsiteY39" fmla="*/ 0 h 1516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5321300" h="1516578">
                <a:moveTo>
                  <a:pt x="0" y="1333500"/>
                </a:moveTo>
                <a:cubicBezTo>
                  <a:pt x="21167" y="1337733"/>
                  <a:pt x="42559" y="1340965"/>
                  <a:pt x="63500" y="1346200"/>
                </a:cubicBezTo>
                <a:cubicBezTo>
                  <a:pt x="76487" y="1349447"/>
                  <a:pt x="88728" y="1355222"/>
                  <a:pt x="101600" y="1358900"/>
                </a:cubicBezTo>
                <a:cubicBezTo>
                  <a:pt x="118383" y="1363695"/>
                  <a:pt x="135467" y="1367367"/>
                  <a:pt x="152400" y="1371600"/>
                </a:cubicBezTo>
                <a:cubicBezTo>
                  <a:pt x="295893" y="1467262"/>
                  <a:pt x="1081" y="1276890"/>
                  <a:pt x="292100" y="1422400"/>
                </a:cubicBezTo>
                <a:cubicBezTo>
                  <a:pt x="366706" y="1459703"/>
                  <a:pt x="330817" y="1445659"/>
                  <a:pt x="431800" y="1473200"/>
                </a:cubicBezTo>
                <a:cubicBezTo>
                  <a:pt x="448639" y="1477793"/>
                  <a:pt x="465206" y="1484450"/>
                  <a:pt x="482600" y="1485900"/>
                </a:cubicBezTo>
                <a:cubicBezTo>
                  <a:pt x="567080" y="1492940"/>
                  <a:pt x="651933" y="1494367"/>
                  <a:pt x="736600" y="1498600"/>
                </a:cubicBezTo>
                <a:cubicBezTo>
                  <a:pt x="940825" y="1532638"/>
                  <a:pt x="773821" y="1509951"/>
                  <a:pt x="1193800" y="1498600"/>
                </a:cubicBezTo>
                <a:cubicBezTo>
                  <a:pt x="2156097" y="1472592"/>
                  <a:pt x="1388905" y="1499370"/>
                  <a:pt x="2095500" y="1473200"/>
                </a:cubicBezTo>
                <a:cubicBezTo>
                  <a:pt x="2297932" y="1397288"/>
                  <a:pt x="2087014" y="1471996"/>
                  <a:pt x="2349500" y="1397000"/>
                </a:cubicBezTo>
                <a:cubicBezTo>
                  <a:pt x="2447360" y="1369040"/>
                  <a:pt x="2544116" y="1337345"/>
                  <a:pt x="2641600" y="1308100"/>
                </a:cubicBezTo>
                <a:cubicBezTo>
                  <a:pt x="2671119" y="1299244"/>
                  <a:pt x="2730500" y="1282700"/>
                  <a:pt x="2730500" y="1282700"/>
                </a:cubicBezTo>
                <a:cubicBezTo>
                  <a:pt x="2853337" y="1190572"/>
                  <a:pt x="2722433" y="1280384"/>
                  <a:pt x="2819400" y="1231900"/>
                </a:cubicBezTo>
                <a:cubicBezTo>
                  <a:pt x="2883769" y="1199716"/>
                  <a:pt x="2941626" y="1153058"/>
                  <a:pt x="3009900" y="1130300"/>
                </a:cubicBezTo>
                <a:cubicBezTo>
                  <a:pt x="3088154" y="1104215"/>
                  <a:pt x="3004639" y="1134049"/>
                  <a:pt x="3098800" y="1092200"/>
                </a:cubicBezTo>
                <a:cubicBezTo>
                  <a:pt x="3119632" y="1082941"/>
                  <a:pt x="3141133" y="1075267"/>
                  <a:pt x="3162300" y="1066800"/>
                </a:cubicBezTo>
                <a:cubicBezTo>
                  <a:pt x="3227723" y="1001377"/>
                  <a:pt x="3221223" y="1002367"/>
                  <a:pt x="3340100" y="939800"/>
                </a:cubicBezTo>
                <a:cubicBezTo>
                  <a:pt x="3372107" y="922954"/>
                  <a:pt x="3408345" y="915688"/>
                  <a:pt x="3441700" y="901700"/>
                </a:cubicBezTo>
                <a:cubicBezTo>
                  <a:pt x="3539611" y="860641"/>
                  <a:pt x="3636779" y="817820"/>
                  <a:pt x="3733800" y="774700"/>
                </a:cubicBezTo>
                <a:cubicBezTo>
                  <a:pt x="3751100" y="767011"/>
                  <a:pt x="3766466" y="754740"/>
                  <a:pt x="3784600" y="749300"/>
                </a:cubicBezTo>
                <a:cubicBezTo>
                  <a:pt x="3809264" y="741901"/>
                  <a:pt x="3835400" y="740833"/>
                  <a:pt x="3860800" y="736600"/>
                </a:cubicBezTo>
                <a:cubicBezTo>
                  <a:pt x="3999563" y="657307"/>
                  <a:pt x="3902870" y="717436"/>
                  <a:pt x="4000500" y="647700"/>
                </a:cubicBezTo>
                <a:cubicBezTo>
                  <a:pt x="4012920" y="638828"/>
                  <a:pt x="4026681" y="631835"/>
                  <a:pt x="4038600" y="622300"/>
                </a:cubicBezTo>
                <a:cubicBezTo>
                  <a:pt x="4069077" y="597919"/>
                  <a:pt x="4095526" y="568482"/>
                  <a:pt x="4127500" y="546100"/>
                </a:cubicBezTo>
                <a:cubicBezTo>
                  <a:pt x="4138467" y="538423"/>
                  <a:pt x="4153171" y="538372"/>
                  <a:pt x="4165600" y="533400"/>
                </a:cubicBezTo>
                <a:cubicBezTo>
                  <a:pt x="4195534" y="521426"/>
                  <a:pt x="4224867" y="508000"/>
                  <a:pt x="4254500" y="495300"/>
                </a:cubicBezTo>
                <a:cubicBezTo>
                  <a:pt x="4267200" y="482600"/>
                  <a:pt x="4277656" y="467163"/>
                  <a:pt x="4292600" y="457200"/>
                </a:cubicBezTo>
                <a:cubicBezTo>
                  <a:pt x="4303739" y="449774"/>
                  <a:pt x="4318545" y="450110"/>
                  <a:pt x="4330700" y="444500"/>
                </a:cubicBezTo>
                <a:cubicBezTo>
                  <a:pt x="4373674" y="424666"/>
                  <a:pt x="4416027" y="403439"/>
                  <a:pt x="4457700" y="381000"/>
                </a:cubicBezTo>
                <a:cubicBezTo>
                  <a:pt x="4471139" y="373764"/>
                  <a:pt x="4482148" y="362426"/>
                  <a:pt x="4495800" y="355600"/>
                </a:cubicBezTo>
                <a:cubicBezTo>
                  <a:pt x="4533092" y="336954"/>
                  <a:pt x="4572808" y="323446"/>
                  <a:pt x="4610100" y="304800"/>
                </a:cubicBezTo>
                <a:cubicBezTo>
                  <a:pt x="4623752" y="297974"/>
                  <a:pt x="4634216" y="285518"/>
                  <a:pt x="4648200" y="279400"/>
                </a:cubicBezTo>
                <a:cubicBezTo>
                  <a:pt x="4702220" y="255766"/>
                  <a:pt x="4813300" y="215900"/>
                  <a:pt x="4813300" y="215900"/>
                </a:cubicBezTo>
                <a:cubicBezTo>
                  <a:pt x="4868022" y="133817"/>
                  <a:pt x="4801117" y="215665"/>
                  <a:pt x="4940300" y="152400"/>
                </a:cubicBezTo>
                <a:cubicBezTo>
                  <a:pt x="4956651" y="144968"/>
                  <a:pt x="4963456" y="124263"/>
                  <a:pt x="4978400" y="114300"/>
                </a:cubicBezTo>
                <a:cubicBezTo>
                  <a:pt x="4989539" y="106874"/>
                  <a:pt x="5004526" y="107587"/>
                  <a:pt x="5016500" y="101600"/>
                </a:cubicBezTo>
                <a:cubicBezTo>
                  <a:pt x="5030152" y="94774"/>
                  <a:pt x="5040652" y="82399"/>
                  <a:pt x="5054600" y="76200"/>
                </a:cubicBezTo>
                <a:cubicBezTo>
                  <a:pt x="5137269" y="39458"/>
                  <a:pt x="5170308" y="47208"/>
                  <a:pt x="5270500" y="38100"/>
                </a:cubicBezTo>
                <a:cubicBezTo>
                  <a:pt x="5313581" y="9379"/>
                  <a:pt x="5297807" y="23493"/>
                  <a:pt x="5321300" y="0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4506706" y="3117764"/>
            <a:ext cx="699822" cy="30678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6" idx="15"/>
            <a:endCxn id="6" idx="10"/>
          </p:cNvCxnSpPr>
          <p:nvPr/>
        </p:nvCxnSpPr>
        <p:spPr>
          <a:xfrm flipH="1">
            <a:off x="3695700" y="4533900"/>
            <a:ext cx="254000" cy="72390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3378200" y="6714589"/>
            <a:ext cx="762000" cy="5248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0" idx="17"/>
            <a:endCxn id="10" idx="24"/>
          </p:cNvCxnSpPr>
          <p:nvPr/>
        </p:nvCxnSpPr>
        <p:spPr>
          <a:xfrm flipV="1">
            <a:off x="5575300" y="5791200"/>
            <a:ext cx="787400" cy="39370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val 29"/>
          <p:cNvSpPr/>
          <p:nvPr/>
        </p:nvSpPr>
        <p:spPr>
          <a:xfrm>
            <a:off x="8785990" y="4118963"/>
            <a:ext cx="330200" cy="378522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1" name="TextBox 30"/>
          <p:cNvSpPr txBox="1"/>
          <p:nvPr/>
        </p:nvSpPr>
        <p:spPr>
          <a:xfrm>
            <a:off x="7071613" y="5775556"/>
            <a:ext cx="4553915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dirty="0"/>
              <a:t>Lampen tænder selvom kontakten er slukket</a:t>
            </a:r>
          </a:p>
          <a:p>
            <a:r>
              <a:rPr lang="da-DK" dirty="0"/>
              <a:t>- Strømmen løber gennem multimetret under målingen</a:t>
            </a:r>
          </a:p>
        </p:txBody>
      </p:sp>
    </p:spTree>
    <p:extLst>
      <p:ext uri="{BB962C8B-B14F-4D97-AF65-F5344CB8AC3E}">
        <p14:creationId xmlns:p14="http://schemas.microsoft.com/office/powerpoint/2010/main" val="36387659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Break-out kabler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406900" cy="4351338"/>
          </a:xfrm>
        </p:spPr>
        <p:txBody>
          <a:bodyPr/>
          <a:lstStyle/>
          <a:p>
            <a:r>
              <a:rPr lang="da-DK" dirty="0"/>
              <a:t>Kan være nødvendige for strømmåling ved multistik</a:t>
            </a:r>
          </a:p>
          <a:p>
            <a:pPr lvl="1"/>
            <a:r>
              <a:rPr lang="da-DK" dirty="0"/>
              <a:t>f.eks. forlygtepære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40" y="3591243"/>
            <a:ext cx="4175760" cy="31318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86" b="13542"/>
          <a:stretch/>
        </p:blipFill>
        <p:spPr>
          <a:xfrm rot="16200000">
            <a:off x="3770936" y="4397999"/>
            <a:ext cx="3110887" cy="153924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3959" y="2311400"/>
            <a:ext cx="5882220" cy="441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7897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Billedresultat for forbud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0801" y="0"/>
            <a:ext cx="1612899" cy="1612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Multimeter til strømmåling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47799"/>
            <a:ext cx="10617200" cy="51435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/>
              <a:t>Multimetret er KUN egnet til at måle små strømme – 0,001 til ca. 10 A</a:t>
            </a:r>
          </a:p>
          <a:p>
            <a:pPr marL="0" indent="0">
              <a:buNone/>
            </a:pPr>
            <a:r>
              <a:rPr lang="da-DK" dirty="0"/>
              <a:t>Mange systemer på biler fungere med større strømme f.eks.:</a:t>
            </a:r>
          </a:p>
          <a:p>
            <a:r>
              <a:rPr lang="da-DK" dirty="0"/>
              <a:t>Startmotor  100 – 1000 A</a:t>
            </a:r>
          </a:p>
          <a:p>
            <a:r>
              <a:rPr lang="da-DK" dirty="0"/>
              <a:t>Generator 50 – 250 A</a:t>
            </a:r>
          </a:p>
          <a:p>
            <a:r>
              <a:rPr lang="da-DK" dirty="0"/>
              <a:t>Viskermotorer 8 – 15 A</a:t>
            </a:r>
          </a:p>
          <a:p>
            <a:r>
              <a:rPr lang="da-DK" dirty="0" err="1"/>
              <a:t>Brændsstofpumpe</a:t>
            </a:r>
            <a:r>
              <a:rPr lang="da-DK" dirty="0"/>
              <a:t> 8 – 20 A</a:t>
            </a:r>
          </a:p>
          <a:p>
            <a:r>
              <a:rPr lang="da-DK" dirty="0"/>
              <a:t> og flere andre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500" y="2847975"/>
            <a:ext cx="4991100" cy="3743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7191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Tang Ampere Meter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999" y="1876425"/>
            <a:ext cx="80772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dirty="0"/>
              <a:t>Godt:</a:t>
            </a:r>
          </a:p>
          <a:p>
            <a:r>
              <a:rPr lang="da-DK" sz="2000" dirty="0"/>
              <a:t>Anvendeligt til større strømme</a:t>
            </a:r>
          </a:p>
          <a:p>
            <a:r>
              <a:rPr lang="da-DK" sz="2000" dirty="0"/>
              <a:t>Kræver ikke at strømmen går gennem apparatet (ingen sikringer går)</a:t>
            </a:r>
          </a:p>
          <a:p>
            <a:r>
              <a:rPr lang="da-DK" sz="2000" dirty="0"/>
              <a:t>Let at anvende</a:t>
            </a:r>
          </a:p>
          <a:p>
            <a:r>
              <a:rPr lang="da-DK" sz="2000" dirty="0"/>
              <a:t>Mange modeller kan også måle andet som alm. multimeter</a:t>
            </a:r>
          </a:p>
          <a:p>
            <a:endParaRPr lang="da-DK" sz="2000" dirty="0"/>
          </a:p>
          <a:p>
            <a:pPr marL="0" indent="0">
              <a:buNone/>
            </a:pPr>
            <a:r>
              <a:rPr lang="da-DK" sz="2000" dirty="0"/>
              <a:t>Dårligt:</a:t>
            </a:r>
          </a:p>
          <a:p>
            <a:r>
              <a:rPr lang="da-DK" sz="2000" dirty="0"/>
              <a:t>Ikke så præcist</a:t>
            </a:r>
          </a:p>
          <a:p>
            <a:r>
              <a:rPr lang="da-DK" sz="2000" dirty="0"/>
              <a:t>Kan være vanskeligt at aflæse (at se display)</a:t>
            </a:r>
          </a:p>
          <a:p>
            <a:r>
              <a:rPr lang="da-DK" sz="2000" dirty="0"/>
              <a:t>Ikke altid plads til at kunne isolere én enkelt leder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48" b="21572"/>
          <a:stretch/>
        </p:blipFill>
        <p:spPr>
          <a:xfrm rot="5400000">
            <a:off x="6904592" y="2334238"/>
            <a:ext cx="5913915" cy="28067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912"/>
          <a:stretch/>
        </p:blipFill>
        <p:spPr>
          <a:xfrm>
            <a:off x="5946140" y="4813300"/>
            <a:ext cx="3784576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855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Tang Ampere Meter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099" y="1512889"/>
            <a:ext cx="5016501" cy="2767012"/>
          </a:xfrm>
        </p:spPr>
        <p:txBody>
          <a:bodyPr>
            <a:normAutofit/>
          </a:bodyPr>
          <a:lstStyle/>
          <a:p>
            <a:r>
              <a:rPr lang="da-DK" dirty="0"/>
              <a:t>Her anvendt til måling at starter strøm</a:t>
            </a:r>
          </a:p>
          <a:p>
            <a:r>
              <a:rPr lang="da-DK" dirty="0"/>
              <a:t>SKAL anvendes til alle målinger på starter og generator kredsløb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6485" y="1512888"/>
            <a:ext cx="6720416" cy="504031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351743" y="4978400"/>
            <a:ext cx="4292600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sz="2400" dirty="0"/>
              <a:t>Bemærk: ”Vendt forkert” for at kunne aflæse display. Derfor viser den en strøm på -128 A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22375" t="39890" r="40791" b="12755"/>
          <a:stretch/>
        </p:blipFill>
        <p:spPr>
          <a:xfrm>
            <a:off x="654050" y="4082567"/>
            <a:ext cx="2292349" cy="2690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4462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02733_1_0_UNAVNG.pptx" id="{AA71F8AD-210B-4A72-8DBC-ACB592629C7E}" vid="{223AA9A5-FD9D-4274-934D-1DDA0A4F054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TECHCOLLEGE</Template>
  <TotalTime>9</TotalTime>
  <Words>976</Words>
  <Application>Microsoft Office PowerPoint</Application>
  <PresentationFormat>Widescreen</PresentationFormat>
  <Paragraphs>206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Arial Rounded MT Bold</vt:lpstr>
      <vt:lpstr>Calibri</vt:lpstr>
      <vt:lpstr>Verdana</vt:lpstr>
      <vt:lpstr>Office-tema</vt:lpstr>
      <vt:lpstr>Multimeter grundkursus  Modstand</vt:lpstr>
      <vt:lpstr>Målet med dagen….</vt:lpstr>
      <vt:lpstr>Grundlæggende elektriske enheder</vt:lpstr>
      <vt:lpstr>Grundlæggende elektriske enheder</vt:lpstr>
      <vt:lpstr>Multimetre</vt:lpstr>
      <vt:lpstr>Klargør MM til måling før hver brug</vt:lpstr>
      <vt:lpstr>Måling af modstand med multimeter</vt:lpstr>
      <vt:lpstr>Måling af modstand</vt:lpstr>
      <vt:lpstr>Multimeter grundkursus GF1 – tema 4  Spænding</vt:lpstr>
      <vt:lpstr>Grundlæggende elektriske enheder</vt:lpstr>
      <vt:lpstr>Spænding på to måder…</vt:lpstr>
      <vt:lpstr>Grundlæggende elektriske enheder</vt:lpstr>
      <vt:lpstr>Klargør MM til måling før hver brug</vt:lpstr>
      <vt:lpstr>Måling af spændinger</vt:lpstr>
      <vt:lpstr>Praktisk måling af spænding med multimeter</vt:lpstr>
      <vt:lpstr>Opsamling af resultater</vt:lpstr>
      <vt:lpstr>Multimeter grundkursus GF1 – tema 4  Strøm</vt:lpstr>
      <vt:lpstr>Grundlæggende elektriske enheder</vt:lpstr>
      <vt:lpstr>Eksempel på strømmåling (Toyota)</vt:lpstr>
      <vt:lpstr>Grundlæggende elektriske enheder</vt:lpstr>
      <vt:lpstr>Pas på!</vt:lpstr>
      <vt:lpstr>Er sikringen ”gået”</vt:lpstr>
      <vt:lpstr>Klargør MM til måling før hver brug</vt:lpstr>
      <vt:lpstr>Praktisk måling af strøm med multimeter</vt:lpstr>
      <vt:lpstr>Break-out kabler</vt:lpstr>
      <vt:lpstr>Multimeter til strømmåling</vt:lpstr>
      <vt:lpstr>Tang Ampere Meter</vt:lpstr>
      <vt:lpstr>Tang Ampere Meter</vt:lpstr>
    </vt:vector>
  </TitlesOfParts>
  <Company>IT Center Nord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Nicolai Hermansen</dc:creator>
  <cp:lastModifiedBy>Ole Raal</cp:lastModifiedBy>
  <cp:revision>2</cp:revision>
  <dcterms:created xsi:type="dcterms:W3CDTF">2021-11-24T08:49:53Z</dcterms:created>
  <dcterms:modified xsi:type="dcterms:W3CDTF">2024-10-09T09:13:34Z</dcterms:modified>
</cp:coreProperties>
</file>