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8" r:id="rId3"/>
    <p:sldId id="261" r:id="rId4"/>
    <p:sldId id="257" r:id="rId5"/>
    <p:sldId id="262" r:id="rId6"/>
    <p:sldId id="263" r:id="rId7"/>
    <p:sldId id="260" r:id="rId8"/>
    <p:sldId id="264" r:id="rId9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3718E0-C644-44B4-A172-A5E6A14DC0EF}" v="2" dt="2024-10-09T12:50:43.36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1" d="100"/>
          <a:sy n="61" d="100"/>
        </p:scale>
        <p:origin x="504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le Raal" userId="214bbc39-5cef-4608-ada6-b2f3da8c84a6" providerId="ADAL" clId="{173718E0-C644-44B4-A172-A5E6A14DC0EF}"/>
    <pc:docChg chg="undo custSel addSld delSld modSld">
      <pc:chgData name="Ole Raal" userId="214bbc39-5cef-4608-ada6-b2f3da8c84a6" providerId="ADAL" clId="{173718E0-C644-44B4-A172-A5E6A14DC0EF}" dt="2024-10-11T05:48:50.376" v="1330" actId="20577"/>
      <pc:docMkLst>
        <pc:docMk/>
      </pc:docMkLst>
      <pc:sldChg chg="modSp add mod">
        <pc:chgData name="Ole Raal" userId="214bbc39-5cef-4608-ada6-b2f3da8c84a6" providerId="ADAL" clId="{173718E0-C644-44B4-A172-A5E6A14DC0EF}" dt="2024-10-09T12:54:01.750" v="1082" actId="790"/>
        <pc:sldMkLst>
          <pc:docMk/>
          <pc:sldMk cId="408138870" sldId="257"/>
        </pc:sldMkLst>
        <pc:spChg chg="mod">
          <ac:chgData name="Ole Raal" userId="214bbc39-5cef-4608-ada6-b2f3da8c84a6" providerId="ADAL" clId="{173718E0-C644-44B4-A172-A5E6A14DC0EF}" dt="2024-10-09T12:54:01.750" v="1082" actId="790"/>
          <ac:spMkLst>
            <pc:docMk/>
            <pc:sldMk cId="408138870" sldId="257"/>
            <ac:spMk id="2" creationId="{8D8C12F7-721B-A3BD-256A-094F0541A339}"/>
          </ac:spMkLst>
        </pc:spChg>
      </pc:sldChg>
      <pc:sldChg chg="modSp mod">
        <pc:chgData name="Ole Raal" userId="214bbc39-5cef-4608-ada6-b2f3da8c84a6" providerId="ADAL" clId="{173718E0-C644-44B4-A172-A5E6A14DC0EF}" dt="2024-10-09T12:53:12.163" v="1081" actId="27636"/>
        <pc:sldMkLst>
          <pc:docMk/>
          <pc:sldMk cId="2583027914" sldId="258"/>
        </pc:sldMkLst>
        <pc:spChg chg="mod">
          <ac:chgData name="Ole Raal" userId="214bbc39-5cef-4608-ada6-b2f3da8c84a6" providerId="ADAL" clId="{173718E0-C644-44B4-A172-A5E6A14DC0EF}" dt="2024-10-09T12:50:32.367" v="879" actId="14100"/>
          <ac:spMkLst>
            <pc:docMk/>
            <pc:sldMk cId="2583027914" sldId="258"/>
            <ac:spMk id="2" creationId="{E8DC21AF-B9B4-BA86-7FB4-6EA962944D8A}"/>
          </ac:spMkLst>
        </pc:spChg>
        <pc:spChg chg="mod">
          <ac:chgData name="Ole Raal" userId="214bbc39-5cef-4608-ada6-b2f3da8c84a6" providerId="ADAL" clId="{173718E0-C644-44B4-A172-A5E6A14DC0EF}" dt="2024-10-09T12:53:12.163" v="1081" actId="27636"/>
          <ac:spMkLst>
            <pc:docMk/>
            <pc:sldMk cId="2583027914" sldId="258"/>
            <ac:spMk id="3" creationId="{24D4AEF6-8D1E-AF65-E567-E7C927DF9E2D}"/>
          </ac:spMkLst>
        </pc:spChg>
        <pc:picChg chg="mod">
          <ac:chgData name="Ole Raal" userId="214bbc39-5cef-4608-ada6-b2f3da8c84a6" providerId="ADAL" clId="{173718E0-C644-44B4-A172-A5E6A14DC0EF}" dt="2024-10-09T12:51:24.794" v="894" actId="14100"/>
          <ac:picMkLst>
            <pc:docMk/>
            <pc:sldMk cId="2583027914" sldId="258"/>
            <ac:picMk id="16" creationId="{2F19C198-0EA5-2E37-70EB-D2FD3A7582EE}"/>
          </ac:picMkLst>
        </pc:picChg>
      </pc:sldChg>
      <pc:sldChg chg="modSp mod">
        <pc:chgData name="Ole Raal" userId="214bbc39-5cef-4608-ada6-b2f3da8c84a6" providerId="ADAL" clId="{173718E0-C644-44B4-A172-A5E6A14DC0EF}" dt="2024-10-09T12:56:13.669" v="1122" actId="20577"/>
        <pc:sldMkLst>
          <pc:docMk/>
          <pc:sldMk cId="2937134121" sldId="259"/>
        </pc:sldMkLst>
        <pc:spChg chg="mod">
          <ac:chgData name="Ole Raal" userId="214bbc39-5cef-4608-ada6-b2f3da8c84a6" providerId="ADAL" clId="{173718E0-C644-44B4-A172-A5E6A14DC0EF}" dt="2024-10-09T12:56:13.669" v="1122" actId="20577"/>
          <ac:spMkLst>
            <pc:docMk/>
            <pc:sldMk cId="2937134121" sldId="259"/>
            <ac:spMk id="2" creationId="{E8DC21AF-B9B4-BA86-7FB4-6EA962944D8A}"/>
          </ac:spMkLst>
        </pc:spChg>
      </pc:sldChg>
      <pc:sldChg chg="modSp add mod">
        <pc:chgData name="Ole Raal" userId="214bbc39-5cef-4608-ada6-b2f3da8c84a6" providerId="ADAL" clId="{173718E0-C644-44B4-A172-A5E6A14DC0EF}" dt="2024-10-11T05:48:50.376" v="1330" actId="20577"/>
        <pc:sldMkLst>
          <pc:docMk/>
          <pc:sldMk cId="482497656" sldId="260"/>
        </pc:sldMkLst>
        <pc:spChg chg="mod">
          <ac:chgData name="Ole Raal" userId="214bbc39-5cef-4608-ada6-b2f3da8c84a6" providerId="ADAL" clId="{173718E0-C644-44B4-A172-A5E6A14DC0EF}" dt="2024-10-09T12:54:23.807" v="1085" actId="790"/>
          <ac:spMkLst>
            <pc:docMk/>
            <pc:sldMk cId="482497656" sldId="260"/>
            <ac:spMk id="2" creationId="{891B6F53-2DC6-2379-525A-52A22C300659}"/>
          </ac:spMkLst>
        </pc:spChg>
        <pc:spChg chg="mod">
          <ac:chgData name="Ole Raal" userId="214bbc39-5cef-4608-ada6-b2f3da8c84a6" providerId="ADAL" clId="{173718E0-C644-44B4-A172-A5E6A14DC0EF}" dt="2024-10-11T05:48:50.376" v="1330" actId="20577"/>
          <ac:spMkLst>
            <pc:docMk/>
            <pc:sldMk cId="482497656" sldId="260"/>
            <ac:spMk id="8" creationId="{68087EC7-AA9B-8238-9D85-AF8FC7B49AF3}"/>
          </ac:spMkLst>
        </pc:spChg>
      </pc:sldChg>
      <pc:sldChg chg="modSp del mod">
        <pc:chgData name="Ole Raal" userId="214bbc39-5cef-4608-ada6-b2f3da8c84a6" providerId="ADAL" clId="{173718E0-C644-44B4-A172-A5E6A14DC0EF}" dt="2024-10-09T12:48:20.685" v="759" actId="47"/>
        <pc:sldMkLst>
          <pc:docMk/>
          <pc:sldMk cId="1606912029" sldId="260"/>
        </pc:sldMkLst>
        <pc:picChg chg="mod">
          <ac:chgData name="Ole Raal" userId="214bbc39-5cef-4608-ada6-b2f3da8c84a6" providerId="ADAL" clId="{173718E0-C644-44B4-A172-A5E6A14DC0EF}" dt="2024-10-09T12:48:06.599" v="758" actId="29295"/>
          <ac:picMkLst>
            <pc:docMk/>
            <pc:sldMk cId="1606912029" sldId="260"/>
            <ac:picMk id="16" creationId="{2F19C198-0EA5-2E37-70EB-D2FD3A7582EE}"/>
          </ac:picMkLst>
        </pc:picChg>
      </pc:sldChg>
      <pc:sldChg chg="modSp mod">
        <pc:chgData name="Ole Raal" userId="214bbc39-5cef-4608-ada6-b2f3da8c84a6" providerId="ADAL" clId="{173718E0-C644-44B4-A172-A5E6A14DC0EF}" dt="2024-10-09T11:04:45.059" v="756" actId="6549"/>
        <pc:sldMkLst>
          <pc:docMk/>
          <pc:sldMk cId="2973307548" sldId="261"/>
        </pc:sldMkLst>
        <pc:graphicFrameChg chg="modGraphic">
          <ac:chgData name="Ole Raal" userId="214bbc39-5cef-4608-ada6-b2f3da8c84a6" providerId="ADAL" clId="{173718E0-C644-44B4-A172-A5E6A14DC0EF}" dt="2024-10-09T11:04:45.059" v="756" actId="6549"/>
          <ac:graphicFrameMkLst>
            <pc:docMk/>
            <pc:sldMk cId="2973307548" sldId="261"/>
            <ac:graphicFrameMk id="8" creationId="{6883FDAE-DCE4-0067-FF2B-68061F79E7FC}"/>
          </ac:graphicFrameMkLst>
        </pc:graphicFrameChg>
      </pc:sldChg>
      <pc:sldChg chg="modSp add mod">
        <pc:chgData name="Ole Raal" userId="214bbc39-5cef-4608-ada6-b2f3da8c84a6" providerId="ADAL" clId="{173718E0-C644-44B4-A172-A5E6A14DC0EF}" dt="2024-10-09T12:54:09.104" v="1083" actId="790"/>
        <pc:sldMkLst>
          <pc:docMk/>
          <pc:sldMk cId="2264118119" sldId="262"/>
        </pc:sldMkLst>
        <pc:spChg chg="mod">
          <ac:chgData name="Ole Raal" userId="214bbc39-5cef-4608-ada6-b2f3da8c84a6" providerId="ADAL" clId="{173718E0-C644-44B4-A172-A5E6A14DC0EF}" dt="2024-10-09T12:54:09.104" v="1083" actId="790"/>
          <ac:spMkLst>
            <pc:docMk/>
            <pc:sldMk cId="2264118119" sldId="262"/>
            <ac:spMk id="2" creationId="{7AC4B8FB-37EC-9383-F7BA-90054C1E7BA1}"/>
          </ac:spMkLst>
        </pc:spChg>
      </pc:sldChg>
      <pc:sldChg chg="modSp add mod">
        <pc:chgData name="Ole Raal" userId="214bbc39-5cef-4608-ada6-b2f3da8c84a6" providerId="ADAL" clId="{173718E0-C644-44B4-A172-A5E6A14DC0EF}" dt="2024-10-09T12:54:16.549" v="1084" actId="790"/>
        <pc:sldMkLst>
          <pc:docMk/>
          <pc:sldMk cId="3579028051" sldId="263"/>
        </pc:sldMkLst>
        <pc:spChg chg="mod">
          <ac:chgData name="Ole Raal" userId="214bbc39-5cef-4608-ada6-b2f3da8c84a6" providerId="ADAL" clId="{173718E0-C644-44B4-A172-A5E6A14DC0EF}" dt="2024-10-09T12:54:16.549" v="1084" actId="790"/>
          <ac:spMkLst>
            <pc:docMk/>
            <pc:sldMk cId="3579028051" sldId="263"/>
            <ac:spMk id="2" creationId="{BA43123C-98C5-B791-733D-E67D7F80EE41}"/>
          </ac:spMkLst>
        </pc:spChg>
      </pc:sldChg>
      <pc:sldChg chg="addSp delSp modSp new mod">
        <pc:chgData name="Ole Raal" userId="214bbc39-5cef-4608-ada6-b2f3da8c84a6" providerId="ADAL" clId="{173718E0-C644-44B4-A172-A5E6A14DC0EF}" dt="2024-10-09T12:55:53.734" v="1121" actId="790"/>
        <pc:sldMkLst>
          <pc:docMk/>
          <pc:sldMk cId="2053734876" sldId="264"/>
        </pc:sldMkLst>
        <pc:spChg chg="del">
          <ac:chgData name="Ole Raal" userId="214bbc39-5cef-4608-ada6-b2f3da8c84a6" providerId="ADAL" clId="{173718E0-C644-44B4-A172-A5E6A14DC0EF}" dt="2024-10-09T12:55:07.039" v="1087" actId="478"/>
          <ac:spMkLst>
            <pc:docMk/>
            <pc:sldMk cId="2053734876" sldId="264"/>
            <ac:spMk id="2" creationId="{EE144FE2-1DB9-F393-3944-8CAC1A72E480}"/>
          </ac:spMkLst>
        </pc:spChg>
        <pc:spChg chg="mod">
          <ac:chgData name="Ole Raal" userId="214bbc39-5cef-4608-ada6-b2f3da8c84a6" providerId="ADAL" clId="{173718E0-C644-44B4-A172-A5E6A14DC0EF}" dt="2024-10-09T12:55:53.734" v="1121" actId="790"/>
          <ac:spMkLst>
            <pc:docMk/>
            <pc:sldMk cId="2053734876" sldId="264"/>
            <ac:spMk id="3" creationId="{020D37F0-8A17-4131-FC5A-C00AC1F74D70}"/>
          </ac:spMkLst>
        </pc:spChg>
        <pc:picChg chg="add mod">
          <ac:chgData name="Ole Raal" userId="214bbc39-5cef-4608-ada6-b2f3da8c84a6" providerId="ADAL" clId="{173718E0-C644-44B4-A172-A5E6A14DC0EF}" dt="2024-10-09T12:55:30.296" v="1118" actId="1440"/>
          <ac:picMkLst>
            <pc:docMk/>
            <pc:sldMk cId="2053734876" sldId="264"/>
            <ac:picMk id="5" creationId="{579A6990-7C0E-9B84-C727-76729C22AF6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2A044B-0967-E483-CE2D-B5B04991E2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2E3243AE-28AB-A4CC-5D78-8E2205A87E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58319E7-C114-4279-CA45-6B7DA7ABC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B07ED-A330-401C-9096-E48DC6BBB670}" type="datetimeFigureOut">
              <a:rPr lang="da-DK" smtClean="0"/>
              <a:t>11-10-2024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5B30950-4E9B-1FE8-675A-10DF686DD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A9714AE-AB07-DA78-2BAA-13DB959E0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E7045-3528-4A1B-BD7D-C5AA39290F1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16912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086864-1E76-A05E-64C8-44A6539DE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4C3CCA7-57C3-8EF6-055A-2A3FAE9977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541B284-4900-DCC0-99B5-23C66559E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B07ED-A330-401C-9096-E48DC6BBB670}" type="datetimeFigureOut">
              <a:rPr lang="da-DK" smtClean="0"/>
              <a:t>11-10-2024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5884259-D3F6-8C0B-48DA-13516D16C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06935A5-233D-983A-F462-427386BCD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E7045-3528-4A1B-BD7D-C5AA39290F1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42774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70F6C8-2A89-A383-958D-F34B946F9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8E0BBC9-3087-0C99-7313-079A5763AA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B4C2454-E0C9-5EF6-5C0D-65ACB42ED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B07ED-A330-401C-9096-E48DC6BBB670}" type="datetimeFigureOut">
              <a:rPr lang="da-DK" smtClean="0"/>
              <a:t>11-10-2024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DC7DCD7-5930-F711-C0F7-88C1B170B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AC837DF-84E1-4209-EFC8-ED0873FDD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E7045-3528-4A1B-BD7D-C5AA39290F1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16223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33D022-8362-DCAD-7AE3-F65507828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E73218F-DAA1-113C-5563-891BE02D36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661E6B3-21A7-EC2C-BF2A-D7F4E43D17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735842D-B500-3A3A-AE76-6E596AA37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B07ED-A330-401C-9096-E48DC6BBB670}" type="datetimeFigureOut">
              <a:rPr lang="da-DK" smtClean="0"/>
              <a:t>11-10-2024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07BA0B7-F8B5-01D9-CBBC-3983453FF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2E0E681-9D03-85DE-EFCA-71A172BED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E7045-3528-4A1B-BD7D-C5AA39290F1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75766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05512B-ED91-FB75-736D-4600FCC93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358EEC2-CE34-AC3A-6F60-8B130B95D8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735F409-2B06-594F-75E6-55E4AEC092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7FA8C299-03FA-5700-1D2D-CE5CB064BE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E5505578-7C31-612B-C8DB-8BFA1DBFB7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1EF3B800-41C0-2DFB-FBC2-F311C90ED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B07ED-A330-401C-9096-E48DC6BBB670}" type="datetimeFigureOut">
              <a:rPr lang="da-DK" smtClean="0"/>
              <a:t>11-10-2024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BF01BB68-8BF2-884A-548A-E5AD3B4E4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277D7C72-F6FC-BEDA-B7E8-DEE9AD3CA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E7045-3528-4A1B-BD7D-C5AA39290F1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49468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2D196F-8BE9-E98A-BC1B-67C6831EC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D828C818-0EF2-C0CB-6797-4CFE28B13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B07ED-A330-401C-9096-E48DC6BBB670}" type="datetimeFigureOut">
              <a:rPr lang="da-DK" smtClean="0"/>
              <a:t>11-10-2024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1CB097F3-182A-135C-1DF3-5364E4A66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CFC35FB8-5179-5938-93A3-49F7BC97D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E7045-3528-4A1B-BD7D-C5AA39290F1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2759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2025D842-EDD2-DAE8-D07A-F557F7B2B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B07ED-A330-401C-9096-E48DC6BBB670}" type="datetimeFigureOut">
              <a:rPr lang="da-DK" smtClean="0"/>
              <a:t>11-10-2024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A6B8C500-30EE-F2B3-FBF9-DAD4B66B9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A2972D9B-19AF-C230-4A29-1AE26C131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E7045-3528-4A1B-BD7D-C5AA39290F1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43190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63D51E-F314-B95D-4414-4A277F01C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3E8477D-D919-D157-0870-8ABC64CE21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B8BD296-ADAB-3769-0241-F2DD7B04A9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D1D512B-8B52-9F6A-F2FA-7A60D13D0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B07ED-A330-401C-9096-E48DC6BBB670}" type="datetimeFigureOut">
              <a:rPr lang="da-DK" smtClean="0"/>
              <a:t>11-10-2024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7BB16A1-4F59-E271-310F-ED332B3E1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A2317A4-DB26-C48E-A2F5-41AF34040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E7045-3528-4A1B-BD7D-C5AA39290F1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79896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A96427-5CAD-BDD8-7D6A-FA8E550C2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A1C5513F-AAC5-69E6-2C78-F630A1CE72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D8EB773-11DD-9667-D66D-A5A7943D89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C4E9C47-07E9-F608-7BF8-77E072929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B07ED-A330-401C-9096-E48DC6BBB670}" type="datetimeFigureOut">
              <a:rPr lang="da-DK" smtClean="0"/>
              <a:t>11-10-2024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23389BD-2A5E-6F1D-DC06-7817D1FAC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1339C9C-C24A-DB3F-A729-FCA509F9A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E7045-3528-4A1B-BD7D-C5AA39290F1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1962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78C9CD-E55A-6B7A-C086-4F826607A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5D5CF62-D391-0661-C9AE-FBB174B07A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F827C2E-8295-253E-0890-CF7D96B5A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B07ED-A330-401C-9096-E48DC6BBB670}" type="datetimeFigureOut">
              <a:rPr lang="da-DK" smtClean="0"/>
              <a:t>11-10-2024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D40766F-8778-CE4D-C219-3CEB83B5C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AD9E69D-48CD-D7AB-7BB7-80A2E4092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E7045-3528-4A1B-BD7D-C5AA39290F1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78622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21D9A4D4-D26A-8DAB-750C-01EC8E5961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466903C-4792-58F5-8BBA-75E27F46BC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1A2AEB8-15D9-5C9C-D5C8-8FA70C7E5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B07ED-A330-401C-9096-E48DC6BBB670}" type="datetimeFigureOut">
              <a:rPr lang="da-DK" smtClean="0"/>
              <a:t>11-10-2024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3738582-E5EE-9CA3-F23F-91643FF6A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CD79D3D-2B1C-A989-4E85-042012C07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E7045-3528-4A1B-BD7D-C5AA39290F1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84316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CA88E885-B3E2-E193-61B9-9C0CE4C04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E65DE2C-0166-4FBC-2CDB-2855552DD5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ABEBDB7-8917-E886-5050-6E6C2B7082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5B07ED-A330-401C-9096-E48DC6BBB670}" type="datetimeFigureOut">
              <a:rPr lang="da-DK" smtClean="0"/>
              <a:t>11-10-2024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5C73B77-3FAE-F894-F061-994FCC57BE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B3FB0C7-D150-04EF-4B0A-8AD8841BB2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BE7045-3528-4A1B-BD7D-C5AA39290F1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00473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 descr="Et løb-team, der arbejder ved en pit stop">
            <a:extLst>
              <a:ext uri="{FF2B5EF4-FFF2-40B4-BE49-F238E27FC236}">
                <a16:creationId xmlns:a16="http://schemas.microsoft.com/office/drawing/2014/main" id="{2F19C198-0EA5-2E37-70EB-D2FD3A7582E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2791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8DC21AF-B9B4-BA86-7FB4-6EA962944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8800" dirty="0" err="1">
                <a:solidFill>
                  <a:srgbClr val="FFFFFF"/>
                </a:solidFill>
              </a:rPr>
              <a:t>Projekt</a:t>
            </a:r>
            <a:r>
              <a:rPr lang="en-US" sz="8800" dirty="0">
                <a:solidFill>
                  <a:srgbClr val="FFFFFF"/>
                </a:solidFill>
              </a:rPr>
              <a:t> </a:t>
            </a:r>
            <a:r>
              <a:rPr lang="en-US" sz="8800" dirty="0" err="1">
                <a:solidFill>
                  <a:srgbClr val="FFFFFF"/>
                </a:solidFill>
              </a:rPr>
              <a:t>gokart</a:t>
            </a:r>
            <a:endParaRPr lang="en-US" sz="8800" dirty="0">
              <a:solidFill>
                <a:srgbClr val="FFFFFF"/>
              </a:solidFill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4D4AEF6-8D1E-AF65-E567-E7C927DF9E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0051" y="4072043"/>
            <a:ext cx="10058400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6000" dirty="0" err="1">
                <a:solidFill>
                  <a:srgbClr val="FFFFFF"/>
                </a:solidFill>
              </a:rPr>
              <a:t>Brændstof</a:t>
            </a:r>
            <a:r>
              <a:rPr lang="en-US" sz="6000" dirty="0">
                <a:solidFill>
                  <a:srgbClr val="FFFFFF"/>
                </a:solidFill>
              </a:rPr>
              <a:t> vs. El</a:t>
            </a:r>
          </a:p>
        </p:txBody>
      </p:sp>
    </p:spTree>
    <p:extLst>
      <p:ext uri="{BB962C8B-B14F-4D97-AF65-F5344CB8AC3E}">
        <p14:creationId xmlns:p14="http://schemas.microsoft.com/office/powerpoint/2010/main" val="29371341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 descr="Et løb-team, der arbejder ved en pit stop">
            <a:extLst>
              <a:ext uri="{FF2B5EF4-FFF2-40B4-BE49-F238E27FC236}">
                <a16:creationId xmlns:a16="http://schemas.microsoft.com/office/drawing/2014/main" id="{2F19C198-0EA5-2E37-70EB-D2FD3A7582E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rcRect l="3127" r="5928" b="-1"/>
          <a:stretch/>
        </p:blipFill>
        <p:spPr>
          <a:xfrm>
            <a:off x="-1" y="501524"/>
            <a:ext cx="11734801" cy="600851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8DC21AF-B9B4-BA86-7FB4-6EA962944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812" y="501524"/>
            <a:ext cx="10208712" cy="854034"/>
          </a:xfrm>
        </p:spPr>
        <p:txBody>
          <a:bodyPr>
            <a:normAutofit/>
          </a:bodyPr>
          <a:lstStyle/>
          <a:p>
            <a:r>
              <a:rPr lang="da-DK" b="1" dirty="0"/>
              <a:t>Rammer for projektet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4D4AEF6-8D1E-AF65-E567-E7C927DF9E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57082"/>
            <a:ext cx="11389895" cy="4439443"/>
          </a:xfrm>
        </p:spPr>
        <p:txBody>
          <a:bodyPr>
            <a:normAutofit fontScale="92500" lnSpcReduction="10000"/>
          </a:bodyPr>
          <a:lstStyle/>
          <a:p>
            <a:r>
              <a:rPr lang="da-DK" sz="2400" dirty="0"/>
              <a:t>Grupper af 3-4 om hver gokart</a:t>
            </a:r>
          </a:p>
          <a:p>
            <a:r>
              <a:rPr lang="da-DK" sz="2400" dirty="0"/>
              <a:t>En gokart pr. gruppe ad gangen. </a:t>
            </a:r>
          </a:p>
          <a:p>
            <a:r>
              <a:rPr lang="da-DK" sz="2400" dirty="0"/>
              <a:t>Om I måler på benzin-gokart eller el-kart først er ikke vigtigt.</a:t>
            </a:r>
          </a:p>
          <a:p>
            <a:r>
              <a:rPr lang="da-DK" sz="2400" dirty="0"/>
              <a:t>Del det måleværktøj (energimåler og vægt) som er tilgængeligt på forløbet. Læg det på plads når du/I er færdige med at bruge det.</a:t>
            </a:r>
          </a:p>
          <a:p>
            <a:r>
              <a:rPr lang="da-DK" sz="2400" dirty="0"/>
              <a:t>Undgå spild og brug øjenværn ved omgang med benzin.</a:t>
            </a:r>
          </a:p>
          <a:p>
            <a:r>
              <a:rPr lang="da-DK" sz="2400" dirty="0">
                <a:solidFill>
                  <a:srgbClr val="FF0000"/>
                </a:solidFill>
              </a:rPr>
              <a:t>Ingen gokarts kører ud på banen før et bestået banesyn af læreren (hver gang)</a:t>
            </a:r>
          </a:p>
          <a:p>
            <a:r>
              <a:rPr lang="da-DK" sz="2400" dirty="0">
                <a:solidFill>
                  <a:srgbClr val="FF0000"/>
                </a:solidFill>
              </a:rPr>
              <a:t>Der må kun køres på afgrænsede område og kun med EN GOKART AF GANGEN</a:t>
            </a:r>
          </a:p>
          <a:p>
            <a:r>
              <a:rPr lang="da-DK" sz="2400" dirty="0">
                <a:solidFill>
                  <a:srgbClr val="FF0000"/>
                </a:solidFill>
              </a:rPr>
              <a:t>Der skal bruges </a:t>
            </a:r>
            <a:r>
              <a:rPr lang="da-DK" sz="2400" dirty="0" err="1">
                <a:solidFill>
                  <a:srgbClr val="FF0000"/>
                </a:solidFill>
              </a:rPr>
              <a:t>hjælm</a:t>
            </a:r>
            <a:r>
              <a:rPr lang="da-DK" sz="2400" dirty="0">
                <a:solidFill>
                  <a:srgbClr val="FF0000"/>
                </a:solidFill>
              </a:rPr>
              <a:t> under kørsel og ingen fører må have løsthængende tøj &amp; hår</a:t>
            </a:r>
          </a:p>
          <a:p>
            <a:endParaRPr lang="da-DK" sz="2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da-DK" sz="2000" dirty="0">
                <a:solidFill>
                  <a:srgbClr val="FF0000"/>
                </a:solidFill>
              </a:rPr>
              <a:t>Overtrædelse af de røde punkter giver øjeblikkeligt kørselsforbud!!</a:t>
            </a:r>
          </a:p>
          <a:p>
            <a:endParaRPr lang="da-DK" sz="2400" dirty="0"/>
          </a:p>
        </p:txBody>
      </p:sp>
    </p:spTree>
    <p:extLst>
      <p:ext uri="{BB962C8B-B14F-4D97-AF65-F5344CB8AC3E}">
        <p14:creationId xmlns:p14="http://schemas.microsoft.com/office/powerpoint/2010/main" val="2583027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AE0072F-E247-C86D-B8B2-CE1E09EA0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da-DK" sz="4000">
                <a:solidFill>
                  <a:srgbClr val="FFFFFF"/>
                </a:solidFill>
              </a:rPr>
              <a:t>Grupper</a:t>
            </a:r>
          </a:p>
        </p:txBody>
      </p:sp>
      <p:graphicFrame>
        <p:nvGraphicFramePr>
          <p:cNvPr id="8" name="Pladsholder til indhold 7">
            <a:extLst>
              <a:ext uri="{FF2B5EF4-FFF2-40B4-BE49-F238E27FC236}">
                <a16:creationId xmlns:a16="http://schemas.microsoft.com/office/drawing/2014/main" id="{6883FDAE-DCE4-0067-FF2B-68061F79E7F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4658658"/>
              </p:ext>
            </p:extLst>
          </p:nvPr>
        </p:nvGraphicFramePr>
        <p:xfrm>
          <a:off x="715077" y="1774378"/>
          <a:ext cx="10927831" cy="48059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90643">
                  <a:extLst>
                    <a:ext uri="{9D8B030D-6E8A-4147-A177-3AD203B41FA5}">
                      <a16:colId xmlns:a16="http://schemas.microsoft.com/office/drawing/2014/main" val="3480560017"/>
                    </a:ext>
                  </a:extLst>
                </a:gridCol>
                <a:gridCol w="2594690">
                  <a:extLst>
                    <a:ext uri="{9D8B030D-6E8A-4147-A177-3AD203B41FA5}">
                      <a16:colId xmlns:a16="http://schemas.microsoft.com/office/drawing/2014/main" val="997205305"/>
                    </a:ext>
                  </a:extLst>
                </a:gridCol>
                <a:gridCol w="2626209">
                  <a:extLst>
                    <a:ext uri="{9D8B030D-6E8A-4147-A177-3AD203B41FA5}">
                      <a16:colId xmlns:a16="http://schemas.microsoft.com/office/drawing/2014/main" val="3812441597"/>
                    </a:ext>
                  </a:extLst>
                </a:gridCol>
                <a:gridCol w="2906734">
                  <a:extLst>
                    <a:ext uri="{9D8B030D-6E8A-4147-A177-3AD203B41FA5}">
                      <a16:colId xmlns:a16="http://schemas.microsoft.com/office/drawing/2014/main" val="2703036559"/>
                    </a:ext>
                  </a:extLst>
                </a:gridCol>
                <a:gridCol w="1409555">
                  <a:extLst>
                    <a:ext uri="{9D8B030D-6E8A-4147-A177-3AD203B41FA5}">
                      <a16:colId xmlns:a16="http://schemas.microsoft.com/office/drawing/2014/main" val="1159519786"/>
                    </a:ext>
                  </a:extLst>
                </a:gridCol>
              </a:tblGrid>
              <a:tr h="800997">
                <a:tc>
                  <a:txBody>
                    <a:bodyPr/>
                    <a:lstStyle/>
                    <a:p>
                      <a:pPr algn="l" fontAlgn="b"/>
                      <a:r>
                        <a:rPr lang="da-DK" sz="2200" u="none" strike="noStrike">
                          <a:effectLst/>
                        </a:rPr>
                        <a:t>Gruppe 1</a:t>
                      </a:r>
                      <a:endParaRPr lang="da-DK" sz="2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912" marR="18912" marT="1891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2200" u="none" strike="noStrike" dirty="0">
                          <a:effectLst/>
                        </a:rPr>
                        <a:t>Oliver </a:t>
                      </a:r>
                      <a:r>
                        <a:rPr lang="da-DK" sz="2200" u="none" strike="noStrike" dirty="0" err="1">
                          <a:effectLst/>
                        </a:rPr>
                        <a:t>Bearman</a:t>
                      </a:r>
                      <a:endParaRPr lang="da-DK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912" marR="18912" marT="1891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2200" u="none" strike="noStrike" dirty="0">
                          <a:effectLst/>
                        </a:rPr>
                        <a:t>Alexander </a:t>
                      </a:r>
                      <a:r>
                        <a:rPr lang="da-DK" sz="2200" u="none" strike="noStrike" dirty="0" err="1">
                          <a:effectLst/>
                        </a:rPr>
                        <a:t>Albon</a:t>
                      </a:r>
                      <a:endParaRPr lang="da-DK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912" marR="18912" marT="1891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2200" u="none" strike="noStrike" dirty="0">
                          <a:effectLst/>
                        </a:rPr>
                        <a:t>Kevin Magnussen</a:t>
                      </a:r>
                      <a:endParaRPr lang="da-DK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912" marR="18912" marT="1891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a-DK" sz="2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912" marR="18912" marT="18912" marB="0" anchor="b"/>
                </a:tc>
                <a:extLst>
                  <a:ext uri="{0D108BD9-81ED-4DB2-BD59-A6C34878D82A}">
                    <a16:rowId xmlns:a16="http://schemas.microsoft.com/office/drawing/2014/main" val="293207584"/>
                  </a:ext>
                </a:extLst>
              </a:tr>
              <a:tr h="800997">
                <a:tc>
                  <a:txBody>
                    <a:bodyPr/>
                    <a:lstStyle/>
                    <a:p>
                      <a:pPr algn="l" fontAlgn="b"/>
                      <a:r>
                        <a:rPr lang="da-DK" sz="2200" u="none" strike="noStrike">
                          <a:effectLst/>
                        </a:rPr>
                        <a:t>Gruppe 2</a:t>
                      </a:r>
                      <a:endParaRPr lang="da-DK" sz="2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912" marR="18912" marT="1891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</a:t>
                      </a:r>
                      <a:r>
                        <a:rPr lang="da-DK" sz="2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ogan</a:t>
                      </a:r>
                      <a:r>
                        <a:rPr lang="da-DK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da-DK" sz="2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Sargeant</a:t>
                      </a:r>
                      <a:endParaRPr lang="da-DK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912" marR="18912" marT="1891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2200" u="none" strike="noStrike" dirty="0">
                          <a:effectLst/>
                        </a:rPr>
                        <a:t>Charles </a:t>
                      </a:r>
                      <a:r>
                        <a:rPr lang="da-DK" sz="2200" u="none" strike="noStrike" dirty="0" err="1">
                          <a:effectLst/>
                        </a:rPr>
                        <a:t>Leclerc</a:t>
                      </a:r>
                      <a:endParaRPr lang="da-DK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912" marR="18912" marT="1891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2200" u="none" strike="noStrike" dirty="0">
                          <a:effectLst/>
                        </a:rPr>
                        <a:t>Nico </a:t>
                      </a:r>
                      <a:r>
                        <a:rPr lang="da-DK" sz="2200" u="none" strike="noStrike" dirty="0" err="1">
                          <a:effectLst/>
                        </a:rPr>
                        <a:t>Hulkenberg</a:t>
                      </a:r>
                      <a:endParaRPr lang="da-DK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912" marR="18912" marT="1891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a-DK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912" marR="18912" marT="18912" marB="0" anchor="b"/>
                </a:tc>
                <a:extLst>
                  <a:ext uri="{0D108BD9-81ED-4DB2-BD59-A6C34878D82A}">
                    <a16:rowId xmlns:a16="http://schemas.microsoft.com/office/drawing/2014/main" val="226926219"/>
                  </a:ext>
                </a:extLst>
              </a:tr>
              <a:tr h="800997">
                <a:tc>
                  <a:txBody>
                    <a:bodyPr/>
                    <a:lstStyle/>
                    <a:p>
                      <a:pPr algn="l" fontAlgn="b"/>
                      <a:r>
                        <a:rPr lang="da-DK" sz="2200" u="none" strike="noStrike">
                          <a:effectLst/>
                        </a:rPr>
                        <a:t>Gruppe 3</a:t>
                      </a:r>
                      <a:endParaRPr lang="da-DK" sz="2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912" marR="18912" marT="1891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2200" u="none" strike="noStrike" dirty="0">
                          <a:effectLst/>
                        </a:rPr>
                        <a:t>Zhou </a:t>
                      </a:r>
                      <a:r>
                        <a:rPr lang="da-DK" sz="2200" u="none" strike="noStrike" dirty="0" err="1">
                          <a:effectLst/>
                        </a:rPr>
                        <a:t>Tsunoda</a:t>
                      </a:r>
                      <a:endParaRPr lang="da-DK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912" marR="18912" marT="1891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2200" u="none" strike="noStrike" dirty="0">
                          <a:effectLst/>
                        </a:rPr>
                        <a:t>George Russel</a:t>
                      </a:r>
                      <a:endParaRPr lang="da-DK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912" marR="18912" marT="1891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2200" u="none" strike="noStrike" dirty="0">
                          <a:effectLst/>
                        </a:rPr>
                        <a:t>Daniel </a:t>
                      </a:r>
                      <a:r>
                        <a:rPr lang="da-DK" sz="2200" u="none" strike="noStrike" dirty="0" err="1">
                          <a:effectLst/>
                        </a:rPr>
                        <a:t>Ricciardo</a:t>
                      </a:r>
                      <a:endParaRPr lang="da-DK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912" marR="18912" marT="1891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a-DK" sz="2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912" marR="18912" marT="18912" marB="0" anchor="b"/>
                </a:tc>
                <a:extLst>
                  <a:ext uri="{0D108BD9-81ED-4DB2-BD59-A6C34878D82A}">
                    <a16:rowId xmlns:a16="http://schemas.microsoft.com/office/drawing/2014/main" val="3118434737"/>
                  </a:ext>
                </a:extLst>
              </a:tr>
              <a:tr h="800997">
                <a:tc>
                  <a:txBody>
                    <a:bodyPr/>
                    <a:lstStyle/>
                    <a:p>
                      <a:pPr algn="l" fontAlgn="b"/>
                      <a:r>
                        <a:rPr lang="da-DK" sz="2200" u="none" strike="noStrike">
                          <a:effectLst/>
                        </a:rPr>
                        <a:t>Gruppe 4</a:t>
                      </a:r>
                      <a:endParaRPr lang="da-DK" sz="2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912" marR="18912" marT="1891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Mick Schumacher</a:t>
                      </a:r>
                    </a:p>
                  </a:txBody>
                  <a:tcPr marL="18912" marR="18912" marT="1891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2200" u="none" strike="noStrike" dirty="0">
                          <a:effectLst/>
                        </a:rPr>
                        <a:t>Pierre </a:t>
                      </a:r>
                      <a:r>
                        <a:rPr lang="da-DK" sz="2200" u="none" strike="noStrike" dirty="0" err="1">
                          <a:effectLst/>
                        </a:rPr>
                        <a:t>Gasly</a:t>
                      </a:r>
                      <a:endParaRPr lang="da-DK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912" marR="18912" marT="1891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2200" u="none" strike="noStrike" dirty="0">
                          <a:effectLst/>
                        </a:rPr>
                        <a:t>Sebastian </a:t>
                      </a:r>
                      <a:r>
                        <a:rPr lang="da-DK" sz="2200" u="none" strike="noStrike" dirty="0" err="1">
                          <a:effectLst/>
                        </a:rPr>
                        <a:t>Vettel</a:t>
                      </a:r>
                      <a:endParaRPr lang="da-DK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912" marR="18912" marT="1891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a-DK" sz="2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912" marR="18912" marT="18912" marB="0" anchor="b"/>
                </a:tc>
                <a:extLst>
                  <a:ext uri="{0D108BD9-81ED-4DB2-BD59-A6C34878D82A}">
                    <a16:rowId xmlns:a16="http://schemas.microsoft.com/office/drawing/2014/main" val="3377021043"/>
                  </a:ext>
                </a:extLst>
              </a:tr>
              <a:tr h="800997">
                <a:tc>
                  <a:txBody>
                    <a:bodyPr/>
                    <a:lstStyle/>
                    <a:p>
                      <a:pPr algn="l" fontAlgn="b"/>
                      <a:r>
                        <a:rPr lang="da-DK" sz="2200" u="none" strike="noStrike">
                          <a:effectLst/>
                        </a:rPr>
                        <a:t>Gruppe 5</a:t>
                      </a:r>
                      <a:endParaRPr lang="da-DK" sz="2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912" marR="18912" marT="1891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2200" u="none" strike="noStrike" dirty="0">
                          <a:effectLst/>
                        </a:rPr>
                        <a:t>Oscar </a:t>
                      </a:r>
                      <a:r>
                        <a:rPr lang="da-DK" sz="2200" u="none" strike="noStrike" dirty="0" err="1">
                          <a:effectLst/>
                        </a:rPr>
                        <a:t>Piastri</a:t>
                      </a:r>
                      <a:endParaRPr lang="da-DK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912" marR="18912" marT="1891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2200" u="none" strike="noStrike" dirty="0" err="1">
                          <a:effectLst/>
                        </a:rPr>
                        <a:t>Jolyon</a:t>
                      </a:r>
                      <a:r>
                        <a:rPr lang="da-DK" sz="2200" u="none" strike="noStrike" dirty="0">
                          <a:effectLst/>
                        </a:rPr>
                        <a:t> Palmer</a:t>
                      </a:r>
                      <a:endParaRPr lang="da-DK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912" marR="18912" marT="1891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2200" u="none" strike="noStrike" dirty="0">
                          <a:effectLst/>
                        </a:rPr>
                        <a:t>Levis Hamilton</a:t>
                      </a:r>
                      <a:endParaRPr lang="da-DK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912" marR="18912" marT="1891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a-DK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912" marR="18912" marT="18912" marB="0" anchor="b"/>
                </a:tc>
                <a:extLst>
                  <a:ext uri="{0D108BD9-81ED-4DB2-BD59-A6C34878D82A}">
                    <a16:rowId xmlns:a16="http://schemas.microsoft.com/office/drawing/2014/main" val="3584426522"/>
                  </a:ext>
                </a:extLst>
              </a:tr>
              <a:tr h="800997">
                <a:tc>
                  <a:txBody>
                    <a:bodyPr/>
                    <a:lstStyle/>
                    <a:p>
                      <a:pPr algn="l" fontAlgn="b"/>
                      <a:r>
                        <a:rPr lang="da-DK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Gruppe 6</a:t>
                      </a:r>
                    </a:p>
                  </a:txBody>
                  <a:tcPr marL="18912" marR="18912" marT="1891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</a:t>
                      </a:r>
                      <a:r>
                        <a:rPr lang="da-DK" sz="2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ando</a:t>
                      </a:r>
                      <a:r>
                        <a:rPr lang="da-DK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Norris</a:t>
                      </a:r>
                    </a:p>
                  </a:txBody>
                  <a:tcPr marL="18912" marR="18912" marT="1891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Carlos </a:t>
                      </a:r>
                      <a:r>
                        <a:rPr lang="da-DK" sz="2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Sainz</a:t>
                      </a:r>
                      <a:endParaRPr lang="da-DK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912" marR="18912" marT="1891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2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Valtteri</a:t>
                      </a:r>
                      <a:r>
                        <a:rPr lang="da-DK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da-DK" sz="2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Bottas</a:t>
                      </a:r>
                      <a:endParaRPr lang="da-DK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912" marR="18912" marT="1891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a-DK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912" marR="18912" marT="18912" marB="0" anchor="b"/>
                </a:tc>
                <a:extLst>
                  <a:ext uri="{0D108BD9-81ED-4DB2-BD59-A6C34878D82A}">
                    <a16:rowId xmlns:a16="http://schemas.microsoft.com/office/drawing/2014/main" val="1200839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33075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C12F7-721B-A3BD-256A-094F0541A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0526"/>
            <a:ext cx="10515600" cy="718607"/>
          </a:xfrm>
        </p:spPr>
        <p:txBody>
          <a:bodyPr/>
          <a:lstStyle/>
          <a:p>
            <a:r>
              <a:rPr lang="da-DK"/>
              <a:t>Energi omdannelse i forbrændings motoren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EA461A6-7450-C523-7AB2-20A6BEEFBF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661" y="2334916"/>
            <a:ext cx="4282811" cy="43895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BC9D480-4AD8-C2CB-F3D9-587B6FF2876C}"/>
              </a:ext>
            </a:extLst>
          </p:cNvPr>
          <p:cNvSpPr txBox="1"/>
          <p:nvPr/>
        </p:nvSpPr>
        <p:spPr>
          <a:xfrm>
            <a:off x="651934" y="1344317"/>
            <a:ext cx="6536927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da-DK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Energitab , effektivitet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da-DK" sz="1600" dirty="0">
                <a:solidFill>
                  <a:srgbClr val="000000"/>
                </a:solidFill>
                <a:latin typeface="Roboto" panose="02000000000000000000" pitchFamily="2" charset="0"/>
              </a:rPr>
              <a:t>Under forbrænding i motorens cylinder opstår der temperaturer på over 2000°C. 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da-DK" sz="1600" dirty="0">
                <a:solidFill>
                  <a:srgbClr val="000000"/>
                </a:solidFill>
                <a:latin typeface="Roboto" panose="02000000000000000000" pitchFamily="2" charset="0"/>
              </a:rPr>
              <a:t>Det vil ødelægge delene i motoren hvis ikke den afkøles. 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da-DK" sz="1600" dirty="0">
                <a:solidFill>
                  <a:srgbClr val="000000"/>
                </a:solidFill>
                <a:latin typeface="Roboto" panose="02000000000000000000" pitchFamily="2" charset="0"/>
              </a:rPr>
              <a:t>Denne (nødvendige) afkøling af varmeenergi som er skabt ved afbrændingen af benzinen går til spilde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da-DK" sz="1600" dirty="0">
                <a:solidFill>
                  <a:srgbClr val="000000"/>
                </a:solidFill>
                <a:latin typeface="Roboto" panose="02000000000000000000" pitchFamily="2" charset="0"/>
              </a:rPr>
              <a:t>Ligeledes bortkastes en meget varme energi også gennem udstødningsgassen ud af udstødningsrøret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da-DK" sz="1600" dirty="0">
                <a:solidFill>
                  <a:srgbClr val="000000"/>
                </a:solidFill>
                <a:latin typeface="Roboto" panose="02000000000000000000" pitchFamily="2" charset="0"/>
              </a:rPr>
              <a:t>Inde i motoren opstår der også friktionstab ved at delene bevæger sig (olien bliver varm). Også denne energi skal væk så den ikke ødelægger delene i motoren.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endParaRPr lang="da-DK" sz="16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da-DK" sz="1600" dirty="0">
                <a:solidFill>
                  <a:srgbClr val="000000"/>
                </a:solidFill>
                <a:latin typeface="Roboto" panose="02000000000000000000" pitchFamily="2" charset="0"/>
              </a:rPr>
              <a:t>Samlet set betyder det, at vi må smide en del af varmeenergien fra afbrændingen af benzin ud for at motoren kan fungere.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endParaRPr lang="da-DK" sz="16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da-DK" sz="1600" dirty="0">
                <a:solidFill>
                  <a:srgbClr val="000000"/>
                </a:solidFill>
                <a:latin typeface="Roboto" panose="02000000000000000000" pitchFamily="2" charset="0"/>
              </a:rPr>
              <a:t>Kun en mindre del af den energi vi tilfører i kraft af benzin bliver derfor til arbejde (trækkraft) fra motoren.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4573BCD-AB3E-F5E9-88EB-41651070E766}"/>
              </a:ext>
            </a:extLst>
          </p:cNvPr>
          <p:cNvSpPr txBox="1"/>
          <p:nvPr/>
        </p:nvSpPr>
        <p:spPr>
          <a:xfrm>
            <a:off x="288528" y="6282808"/>
            <a:ext cx="7332133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err="1"/>
              <a:t>Forbrændingsmotoren</a:t>
            </a:r>
            <a:r>
              <a:rPr lang="en-US" dirty="0"/>
              <a:t> </a:t>
            </a:r>
            <a:r>
              <a:rPr lang="en-US" dirty="0" err="1"/>
              <a:t>kaldes</a:t>
            </a:r>
            <a:r>
              <a:rPr lang="en-US" dirty="0"/>
              <a:t> </a:t>
            </a:r>
            <a:r>
              <a:rPr lang="en-US" dirty="0" err="1"/>
              <a:t>ofte</a:t>
            </a:r>
            <a:r>
              <a:rPr lang="en-US" dirty="0"/>
              <a:t>: Internal Combustion Engine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b="1" dirty="0"/>
              <a:t>ICE</a:t>
            </a:r>
            <a:endParaRPr lang="da-DK" b="1" dirty="0"/>
          </a:p>
        </p:txBody>
      </p:sp>
    </p:spTree>
    <p:extLst>
      <p:ext uri="{BB962C8B-B14F-4D97-AF65-F5344CB8AC3E}">
        <p14:creationId xmlns:p14="http://schemas.microsoft.com/office/powerpoint/2010/main" val="4081388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EDCF1D-38C7-A3E2-B272-CAB19843A5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4B8FB-37EC-9383-F7BA-90054C1E7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0526"/>
            <a:ext cx="10515600" cy="718607"/>
          </a:xfrm>
        </p:spPr>
        <p:txBody>
          <a:bodyPr/>
          <a:lstStyle/>
          <a:p>
            <a:r>
              <a:rPr lang="da-DK"/>
              <a:t>Energi omdannelse i </a:t>
            </a:r>
            <a:r>
              <a:rPr lang="da-DK" dirty="0" err="1"/>
              <a:t>el-motoren</a:t>
            </a:r>
            <a:endParaRPr lang="da-DK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323EBC-FF83-920F-660D-7A7908B91E7F}"/>
              </a:ext>
            </a:extLst>
          </p:cNvPr>
          <p:cNvSpPr txBox="1"/>
          <p:nvPr/>
        </p:nvSpPr>
        <p:spPr>
          <a:xfrm>
            <a:off x="637224" y="1564450"/>
            <a:ext cx="8805332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da-DK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Energitab , effektivitet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da-DK" sz="1600" dirty="0">
                <a:solidFill>
                  <a:srgbClr val="000000"/>
                </a:solidFill>
                <a:latin typeface="Roboto" panose="02000000000000000000" pitchFamily="2" charset="0"/>
              </a:rPr>
              <a:t>I elmotoren sker der ikke nogen forbrænding og energien som tilføres sker som en elektrisk energi.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da-DK" sz="1600" dirty="0">
                <a:solidFill>
                  <a:srgbClr val="000000"/>
                </a:solidFill>
                <a:latin typeface="Roboto" panose="02000000000000000000" pitchFamily="2" charset="0"/>
              </a:rPr>
              <a:t>Omdannelse af den elektriske energi til trækkraft kan være  temmelig energieffektiv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da-DK" sz="1600" dirty="0">
                <a:solidFill>
                  <a:srgbClr val="000000"/>
                </a:solidFill>
                <a:latin typeface="Roboto" panose="02000000000000000000" pitchFamily="2" charset="0"/>
              </a:rPr>
              <a:t>Elmotoren har færre (faktisk kun én) dele som bevæger sig for at skabe trækkraft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endParaRPr lang="da-DK" sz="16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da-DK" sz="1600" dirty="0">
                <a:solidFill>
                  <a:srgbClr val="000000"/>
                </a:solidFill>
                <a:latin typeface="Roboto" panose="02000000000000000000" pitchFamily="2" charset="0"/>
              </a:rPr>
              <a:t>Samlet set er </a:t>
            </a:r>
            <a:r>
              <a:rPr lang="da-DK" sz="1600" dirty="0" err="1">
                <a:solidFill>
                  <a:srgbClr val="000000"/>
                </a:solidFill>
                <a:latin typeface="Roboto" panose="02000000000000000000" pitchFamily="2" charset="0"/>
              </a:rPr>
              <a:t>el-motoren</a:t>
            </a:r>
            <a:r>
              <a:rPr lang="da-DK" sz="1600" dirty="0">
                <a:solidFill>
                  <a:srgbClr val="000000"/>
                </a:solidFill>
                <a:latin typeface="Roboto" panose="02000000000000000000" pitchFamily="2" charset="0"/>
              </a:rPr>
              <a:t> i praksis langt mere effektiv til at omdanne den tilførte energi til arbejde (trækkraft)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4AD683-275E-6BEF-5566-8D3FC14DCF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6290" y="3761866"/>
            <a:ext cx="6887310" cy="2849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118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AEBEF1-E92E-62E4-4067-C545A0023F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3123C-98C5-B791-733D-E67D7F80E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0526"/>
            <a:ext cx="10515600" cy="718607"/>
          </a:xfrm>
        </p:spPr>
        <p:txBody>
          <a:bodyPr>
            <a:normAutofit/>
          </a:bodyPr>
          <a:lstStyle/>
          <a:p>
            <a:r>
              <a:rPr lang="da-DK"/>
              <a:t>Kraftudviklingen fra benzin- og </a:t>
            </a:r>
            <a:r>
              <a:rPr lang="da-DK" dirty="0" err="1"/>
              <a:t>el-motoren</a:t>
            </a:r>
            <a:endParaRPr lang="da-DK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24470C-520A-C46F-8EA6-E819A73478F1}"/>
              </a:ext>
            </a:extLst>
          </p:cNvPr>
          <p:cNvSpPr txBox="1"/>
          <p:nvPr/>
        </p:nvSpPr>
        <p:spPr>
          <a:xfrm>
            <a:off x="493290" y="1733783"/>
            <a:ext cx="6144576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da-DK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Kraften fra hhv. en forbrændingsmotor og en </a:t>
            </a:r>
            <a:r>
              <a:rPr lang="da-DK" b="1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el-motor</a:t>
            </a:r>
            <a:endParaRPr lang="da-DK" b="1" i="0" dirty="0">
              <a:solidFill>
                <a:srgbClr val="000000"/>
              </a:solidFill>
              <a:effectLst/>
              <a:latin typeface="Roboto" panose="02000000000000000000" pitchFamily="2" charset="0"/>
            </a:endParaRP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da-DK" sz="1600" dirty="0">
                <a:solidFill>
                  <a:srgbClr val="000000"/>
                </a:solidFill>
                <a:latin typeface="Roboto" panose="02000000000000000000" pitchFamily="2" charset="0"/>
              </a:rPr>
              <a:t>Forbrændingsmotoren opnår den bedste kraftudvikling ved et bestemt omdrejningstal hvor cylinderfyldningen er optimal. 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da-DK" sz="1600" dirty="0">
                <a:solidFill>
                  <a:srgbClr val="000000"/>
                </a:solidFill>
                <a:latin typeface="Roboto" panose="02000000000000000000" pitchFamily="2" charset="0"/>
              </a:rPr>
              <a:t>Det er op dette punkt forbrændingsmotoren er mest effektiv, (forurener mindst og er mest økonomisk)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endParaRPr lang="da-DK" sz="16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da-DK" sz="1600" dirty="0" err="1">
                <a:solidFill>
                  <a:srgbClr val="000000"/>
                </a:solidFill>
                <a:latin typeface="Roboto" panose="02000000000000000000" pitchFamily="2" charset="0"/>
              </a:rPr>
              <a:t>El-motoren</a:t>
            </a:r>
            <a:r>
              <a:rPr lang="da-DK" sz="1600" dirty="0">
                <a:solidFill>
                  <a:srgbClr val="000000"/>
                </a:solidFill>
                <a:latin typeface="Roboto" panose="02000000000000000000" pitchFamily="2" charset="0"/>
              </a:rPr>
              <a:t> trækker med fuld kraft lige fra første omdrejning af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da-DK" sz="1600" dirty="0">
                <a:solidFill>
                  <a:srgbClr val="000000"/>
                </a:solidFill>
                <a:latin typeface="Roboto" panose="02000000000000000000" pitchFamily="2" charset="0"/>
              </a:rPr>
              <a:t>Elmotoren er effektiv over et større område op til et givent omdrejningsantal hvor ydelsen falder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endParaRPr lang="da-DK" sz="16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da-DK" sz="1600" dirty="0">
                <a:solidFill>
                  <a:srgbClr val="000000"/>
                </a:solidFill>
                <a:latin typeface="Roboto" panose="02000000000000000000" pitchFamily="2" charset="0"/>
              </a:rPr>
              <a:t>Der er ret stor forskel på oplevelsen af et køretøjs trækkraft når man sammenligner to motortyper med omtrent samme ydelse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5C77579-0531-F903-0F4D-2A09598D0F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6574" y="3014133"/>
            <a:ext cx="5421575" cy="3726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028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C57183-CEED-A48B-C1BA-0C7A0A25FA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B6F53-2DC6-2379-525A-52A22C300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0526"/>
            <a:ext cx="10515600" cy="718607"/>
          </a:xfrm>
        </p:spPr>
        <p:txBody>
          <a:bodyPr>
            <a:normAutofit/>
          </a:bodyPr>
          <a:lstStyle/>
          <a:p>
            <a:r>
              <a:rPr lang="da-DK"/>
              <a:t>Nu skal I prøve om teorierne holde stik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087EC7-AA9B-8238-9D85-AF8FC7B49AF3}"/>
              </a:ext>
            </a:extLst>
          </p:cNvPr>
          <p:cNvSpPr txBox="1"/>
          <p:nvPr/>
        </p:nvSpPr>
        <p:spPr>
          <a:xfrm>
            <a:off x="493289" y="1733782"/>
            <a:ext cx="9954578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da-DK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Forskell</a:t>
            </a:r>
            <a:r>
              <a:rPr lang="da-DK" b="1" dirty="0">
                <a:solidFill>
                  <a:srgbClr val="000000"/>
                </a:solidFill>
                <a:latin typeface="Roboto" panose="02000000000000000000" pitchFamily="2" charset="0"/>
              </a:rPr>
              <a:t>e i praksis</a:t>
            </a:r>
            <a:endParaRPr lang="da-DK" b="1" i="0" dirty="0">
              <a:solidFill>
                <a:srgbClr val="000000"/>
              </a:solidFill>
              <a:effectLst/>
              <a:latin typeface="Roboto" panose="02000000000000000000" pitchFamily="2" charset="0"/>
            </a:endParaRPr>
          </a:p>
          <a:p>
            <a:pPr algn="l" rtl="0"/>
            <a:r>
              <a:rPr lang="da-DK" sz="1600" dirty="0">
                <a:solidFill>
                  <a:srgbClr val="000000"/>
                </a:solidFill>
                <a:latin typeface="Roboto" panose="02000000000000000000" pitchFamily="2" charset="0"/>
              </a:rPr>
              <a:t>I skal afprøve nogle forskelle imellem vores gokarts med benzinmotor og med </a:t>
            </a:r>
            <a:r>
              <a:rPr lang="da-DK" sz="1600" dirty="0" err="1">
                <a:solidFill>
                  <a:srgbClr val="000000"/>
                </a:solidFill>
                <a:latin typeface="Roboto" panose="02000000000000000000" pitchFamily="2" charset="0"/>
              </a:rPr>
              <a:t>el-motorer</a:t>
            </a:r>
            <a:r>
              <a:rPr lang="da-DK" sz="1600" dirty="0">
                <a:solidFill>
                  <a:srgbClr val="000000"/>
                </a:solidFill>
                <a:latin typeface="Roboto" panose="02000000000000000000" pitchFamily="2" charset="0"/>
              </a:rPr>
              <a:t> hvor motorerne er omtrent lige kraftige</a:t>
            </a:r>
          </a:p>
          <a:p>
            <a:pPr algn="l" rtl="0"/>
            <a:endParaRPr lang="da-DK" sz="16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algn="l" rtl="0"/>
            <a:r>
              <a:rPr lang="da-DK" sz="1600" dirty="0">
                <a:solidFill>
                  <a:srgbClr val="000000"/>
                </a:solidFill>
                <a:latin typeface="Roboto" panose="02000000000000000000" pitchFamily="2" charset="0"/>
              </a:rPr>
              <a:t>Igennem et nogle øvelser skal i afgøre forskellene ved at:</a:t>
            </a:r>
          </a:p>
          <a:p>
            <a:pPr algn="l" rtl="0"/>
            <a:endParaRPr lang="da-DK" sz="16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342900" indent="-342900" algn="l" rtl="0">
              <a:buFont typeface="Arial" panose="020B0604020202020204" pitchFamily="34" charset="0"/>
              <a:buChar char="•"/>
            </a:pPr>
            <a:r>
              <a:rPr lang="da-DK" sz="1600" dirty="0">
                <a:solidFill>
                  <a:srgbClr val="000000"/>
                </a:solidFill>
                <a:latin typeface="Roboto" panose="02000000000000000000" pitchFamily="2" charset="0"/>
              </a:rPr>
              <a:t>Beregne hvor meget energi der medbringes på gokarten med benzin motor (fuld tank)</a:t>
            </a:r>
          </a:p>
          <a:p>
            <a:pPr marL="342900" indent="-342900" algn="l" rtl="0">
              <a:buFont typeface="Arial" panose="020B0604020202020204" pitchFamily="34" charset="0"/>
              <a:buChar char="•"/>
            </a:pPr>
            <a:r>
              <a:rPr lang="da-DK" sz="1600" dirty="0">
                <a:solidFill>
                  <a:srgbClr val="000000"/>
                </a:solidFill>
                <a:latin typeface="Roboto" panose="02000000000000000000" pitchFamily="2" charset="0"/>
              </a:rPr>
              <a:t>Beregne hvor meget energi det medbringes på gokarten med </a:t>
            </a:r>
            <a:r>
              <a:rPr lang="da-DK" sz="1600" dirty="0" err="1">
                <a:solidFill>
                  <a:srgbClr val="000000"/>
                </a:solidFill>
                <a:latin typeface="Roboto" panose="02000000000000000000" pitchFamily="2" charset="0"/>
              </a:rPr>
              <a:t>el-motor</a:t>
            </a:r>
            <a:r>
              <a:rPr lang="da-DK" sz="1600" dirty="0">
                <a:solidFill>
                  <a:srgbClr val="000000"/>
                </a:solidFill>
                <a:latin typeface="Roboto" panose="02000000000000000000" pitchFamily="2" charset="0"/>
              </a:rPr>
              <a:t> (fuldt opladet batteri)</a:t>
            </a:r>
          </a:p>
          <a:p>
            <a:pPr marL="342900" indent="-342900" algn="l" rtl="0">
              <a:buFont typeface="Arial" panose="020B0604020202020204" pitchFamily="34" charset="0"/>
              <a:buChar char="•"/>
            </a:pPr>
            <a:r>
              <a:rPr lang="da-DK" sz="1600" dirty="0">
                <a:solidFill>
                  <a:srgbClr val="000000"/>
                </a:solidFill>
                <a:latin typeface="Roboto" panose="02000000000000000000" pitchFamily="2" charset="0"/>
              </a:rPr>
              <a:t>Udmåle og beregne effektdensiteten (Watt pr. kg &amp; watt pr. liter) for benzin og batterier</a:t>
            </a:r>
          </a:p>
          <a:p>
            <a:pPr marL="342900" indent="-342900" algn="l" rtl="0">
              <a:buFont typeface="Arial" panose="020B0604020202020204" pitchFamily="34" charset="0"/>
              <a:buChar char="•"/>
            </a:pPr>
            <a:r>
              <a:rPr lang="da-DK" sz="1600" dirty="0">
                <a:solidFill>
                  <a:srgbClr val="000000"/>
                </a:solidFill>
                <a:latin typeface="Roboto" panose="02000000000000000000" pitchFamily="2" charset="0"/>
              </a:rPr>
              <a:t>Måle og beregne energiforbruget på en gokart med benzinmotor som køres på banen i 15 minutter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1600" dirty="0">
                <a:solidFill>
                  <a:srgbClr val="000000"/>
                </a:solidFill>
                <a:latin typeface="Roboto" panose="02000000000000000000" pitchFamily="2" charset="0"/>
              </a:rPr>
              <a:t>Måle og beregne energiforbruget på en gokart med </a:t>
            </a:r>
            <a:r>
              <a:rPr lang="da-DK" sz="1600" dirty="0" err="1">
                <a:solidFill>
                  <a:srgbClr val="000000"/>
                </a:solidFill>
                <a:latin typeface="Roboto" panose="02000000000000000000" pitchFamily="2" charset="0"/>
              </a:rPr>
              <a:t>el-motor</a:t>
            </a:r>
            <a:r>
              <a:rPr lang="da-DK" sz="1600" dirty="0">
                <a:solidFill>
                  <a:srgbClr val="000000"/>
                </a:solidFill>
                <a:latin typeface="Roboto" panose="02000000000000000000" pitchFamily="2" charset="0"/>
              </a:rPr>
              <a:t> som køres på banen i 15 minutter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1600" dirty="0">
                <a:solidFill>
                  <a:srgbClr val="000000"/>
                </a:solidFill>
                <a:latin typeface="Roboto" panose="02000000000000000000" pitchFamily="2" charset="0"/>
              </a:rPr>
              <a:t>Afsluttende </a:t>
            </a:r>
            <a:r>
              <a:rPr lang="da-DK" sz="1600">
                <a:solidFill>
                  <a:srgbClr val="000000"/>
                </a:solidFill>
                <a:latin typeface="Roboto" panose="02000000000000000000" pitchFamily="2" charset="0"/>
              </a:rPr>
              <a:t>spørgeskema til </a:t>
            </a:r>
            <a:r>
              <a:rPr lang="da-DK" sz="1600" dirty="0">
                <a:solidFill>
                  <a:srgbClr val="000000"/>
                </a:solidFill>
                <a:latin typeface="Roboto" panose="02000000000000000000" pitchFamily="2" charset="0"/>
              </a:rPr>
              <a:t>refleksion over læring og erfaringer i forløbet.</a:t>
            </a:r>
          </a:p>
          <a:p>
            <a:pPr algn="l" rtl="0"/>
            <a:endParaRPr lang="da-DK" sz="16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algn="l" rtl="0"/>
            <a:r>
              <a:rPr lang="da-DK" sz="1600" dirty="0">
                <a:solidFill>
                  <a:srgbClr val="000000"/>
                </a:solidFill>
                <a:latin typeface="Roboto" panose="02000000000000000000" pitchFamily="2" charset="0"/>
              </a:rPr>
              <a:t>Opgaverne ligger på Moodle som opgave 4.2 til 4.7</a:t>
            </a:r>
          </a:p>
          <a:p>
            <a:pPr algn="l" rtl="0"/>
            <a:endParaRPr lang="da-DK" sz="16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algn="l" rtl="0"/>
            <a:endParaRPr lang="da-DK" sz="1600" dirty="0">
              <a:solidFill>
                <a:srgbClr val="000000"/>
              </a:solidFill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24976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0D37F0-8A17-4131-FC5A-C00AC1F74D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50231"/>
            <a:ext cx="10515600" cy="705853"/>
          </a:xfrm>
        </p:spPr>
        <p:txBody>
          <a:bodyPr/>
          <a:lstStyle/>
          <a:p>
            <a:r>
              <a:rPr lang="da-DK"/>
              <a:t>God fornøjelse og husk nu: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9A6990-7C0E-9B84-C727-76729C22AF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0042" y="1948689"/>
            <a:ext cx="9111916" cy="437549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0537348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637</Words>
  <Application>Microsoft Office PowerPoint</Application>
  <PresentationFormat>Widescreen</PresentationFormat>
  <Paragraphs>81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Roboto</vt:lpstr>
      <vt:lpstr>Office-tema</vt:lpstr>
      <vt:lpstr>Projekt gokart</vt:lpstr>
      <vt:lpstr>Rammer for projektet</vt:lpstr>
      <vt:lpstr>Grupper</vt:lpstr>
      <vt:lpstr>Energi omdannelse i forbrændings motoren</vt:lpstr>
      <vt:lpstr>Energi omdannelse i el-motoren</vt:lpstr>
      <vt:lpstr>Kraftudviklingen fra benzin- og el-motoren</vt:lpstr>
      <vt:lpstr>Nu skal I prøve om teorierne holde stik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 go-kart</dc:title>
  <dc:creator>Palle Nielsen</dc:creator>
  <cp:lastModifiedBy>Ole Raal</cp:lastModifiedBy>
  <cp:revision>2</cp:revision>
  <dcterms:created xsi:type="dcterms:W3CDTF">2024-09-06T09:19:38Z</dcterms:created>
  <dcterms:modified xsi:type="dcterms:W3CDTF">2024-10-11T05:48:52Z</dcterms:modified>
</cp:coreProperties>
</file>