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354" r:id="rId6"/>
    <p:sldId id="350" r:id="rId7"/>
    <p:sldId id="348" r:id="rId8"/>
    <p:sldId id="362" r:id="rId9"/>
    <p:sldId id="361" r:id="rId10"/>
    <p:sldId id="364" r:id="rId11"/>
    <p:sldId id="365" r:id="rId12"/>
    <p:sldId id="363" r:id="rId13"/>
    <p:sldId id="366" r:id="rId14"/>
    <p:sldId id="321" r:id="rId15"/>
    <p:sldId id="264" r:id="rId16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256"/>
            <p14:sldId id="354"/>
            <p14:sldId id="350"/>
            <p14:sldId id="348"/>
            <p14:sldId id="362"/>
            <p14:sldId id="361"/>
            <p14:sldId id="364"/>
            <p14:sldId id="365"/>
            <p14:sldId id="363"/>
            <p14:sldId id="366"/>
            <p14:sldId id="321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90">
          <p15:clr>
            <a:srgbClr val="A4A3A4"/>
          </p15:clr>
        </p15:guide>
        <p15:guide id="4" pos="38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776"/>
    <a:srgbClr val="36121B"/>
    <a:srgbClr val="DBAB95"/>
    <a:srgbClr val="E9D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08" autoAdjust="0"/>
    <p:restoredTop sz="96374" autoAdjust="0"/>
  </p:normalViewPr>
  <p:slideViewPr>
    <p:cSldViewPr snapToGrid="0">
      <p:cViewPr varScale="1">
        <p:scale>
          <a:sx n="82" d="100"/>
          <a:sy n="82" d="100"/>
        </p:scale>
        <p:origin x="91" y="384"/>
      </p:cViewPr>
      <p:guideLst>
        <p:guide orient="horz" pos="2160"/>
        <p:guide pos="3840"/>
        <p:guide orient="horz" pos="2190"/>
        <p:guide pos="3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3161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60F8-2AA1-D34D-9E7C-7A5F96D0F9F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15083-99B2-7C44-83B5-698FF37084A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1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08-11-2024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wrap="none" numCol="2" spcCol="72000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6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" b="7846"/>
          <a:stretch/>
        </p:blipFill>
        <p:spPr>
          <a:xfrm>
            <a:off x="0" y="0"/>
            <a:ext cx="12209693" cy="6858000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4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" b="7793"/>
          <a:stretch/>
        </p:blipFill>
        <p:spPr>
          <a:xfrm>
            <a:off x="-19684" y="0"/>
            <a:ext cx="12211683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30691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 b="7922"/>
          <a:stretch/>
        </p:blipFill>
        <p:spPr>
          <a:xfrm>
            <a:off x="-57392" y="0"/>
            <a:ext cx="1224939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06477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/>
          <a:stretch/>
        </p:blipFill>
        <p:spPr>
          <a:xfrm>
            <a:off x="0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9" b="8167"/>
          <a:stretch/>
        </p:blipFill>
        <p:spPr>
          <a:xfrm>
            <a:off x="-47551" y="0"/>
            <a:ext cx="1234416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624882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8320"/>
          <a:stretch/>
        </p:blipFill>
        <p:spPr>
          <a:xfrm>
            <a:off x="-57061" y="0"/>
            <a:ext cx="1234416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99912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8192"/>
          <a:stretch/>
        </p:blipFill>
        <p:spPr>
          <a:xfrm>
            <a:off x="-47551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10267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b="7776"/>
          <a:stretch/>
        </p:blipFill>
        <p:spPr>
          <a:xfrm>
            <a:off x="-38040" y="0"/>
            <a:ext cx="12230040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775396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642"/>
          <a:stretch/>
        </p:blipFill>
        <p:spPr>
          <a:xfrm>
            <a:off x="-47550" y="0"/>
            <a:ext cx="1232514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017664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" b="8628"/>
          <a:stretch/>
        </p:blipFill>
        <p:spPr>
          <a:xfrm>
            <a:off x="-28529" y="0"/>
            <a:ext cx="12344162" cy="685800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CF920FD-EBF5-9541-9B49-F37D6B662F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4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2" name="Billede 1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04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9" name="Billede 8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0" name="Billede 9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3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8" name="Billede 7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5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2" r:id="rId3"/>
    <p:sldLayoutId id="2147483659" r:id="rId4"/>
    <p:sldLayoutId id="2147483657" r:id="rId5"/>
    <p:sldLayoutId id="2147483654" r:id="rId6"/>
    <p:sldLayoutId id="2147483662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80" r:id="rId17"/>
    <p:sldLayoutId id="2147483674" r:id="rId18"/>
    <p:sldLayoutId id="2147483675" r:id="rId19"/>
    <p:sldLayoutId id="2147483676" r:id="rId20"/>
    <p:sldLayoutId id="214748367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4944" y="3915878"/>
            <a:ext cx="9144000" cy="554326"/>
          </a:xfrm>
        </p:spPr>
        <p:txBody>
          <a:bodyPr/>
          <a:lstStyle/>
          <a:p>
            <a:r>
              <a:rPr lang="da-DK" dirty="0"/>
              <a:t>Efterår 2024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Velkommen til Modul 3.5</a:t>
            </a:r>
            <a:br>
              <a:rPr lang="da-DK" dirty="0"/>
            </a:br>
            <a:r>
              <a:rPr lang="da-DK" dirty="0"/>
              <a:t>Energieffektivisering af bygningens energi og el anlæg.</a:t>
            </a:r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9FBFBE6B-46E1-C14B-82E4-E57F3B48A1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a-DK" dirty="0"/>
              <a:t>Mit navn er Erik Kolding Kristensen.</a:t>
            </a:r>
          </a:p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Mit hurtige CV.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Jeres CV.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Der vil være </a:t>
            </a:r>
            <a:r>
              <a:rPr lang="da-DK" dirty="0"/>
              <a:t>noget</a:t>
            </a:r>
            <a:r>
              <a:rPr lang="da-DK" sz="1800" dirty="0"/>
              <a:t> teori i undervisningen, men jeg vil prøve at lave flere praktiske øvelser undervejs.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Møde til tiden, og være klar kl. 8.00. (vigtig for gruppeopgaverne og respekt for hinanden).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Det samme gælder efter hver pause.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Pauser er som udgangspunkt efter normale tider, men vi flytter dem også lidt nogle dage.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Jeg registrerer fravær efter skolens regler, dvs</a:t>
            </a:r>
            <a:r>
              <a:rPr lang="da-DK" dirty="0"/>
              <a:t>. Der er faktisk kun, hvis man er syg, som er lovligt fravær, men kun hvis man giver besked til skolen inden undervisningen.</a:t>
            </a: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Ingen mad i timerne.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Mobil telefon kun efter aftale, når jeg underviser.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Jeg forventer en meget høj grad af engagement, men forventer også lidt sjov og ballade på den gode måde.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Spørg, spørg og brug hinanden.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Vigtigt at lære at spørge om hjælp, også i hverdagen hos mester.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Vigtigt at hjælpe andre uden at hoverer, man lære utroligt meget af det.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Leg og lær, samt undersøge.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Laus regler. Krav </a:t>
            </a:r>
            <a:r>
              <a:rPr lang="da-DK" b="1" u="sng" dirty="0"/>
              <a:t>ALTID </a:t>
            </a:r>
            <a:r>
              <a:rPr lang="da-DK" dirty="0"/>
              <a:t>Brug af Handsker og briller, under arbejde med spænding.</a:t>
            </a: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CACB296-58DB-9DAE-CD6F-C109678AE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1892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58892"/>
            <a:ext cx="6885288" cy="914400"/>
          </a:xfrm>
        </p:spPr>
        <p:txBody>
          <a:bodyPr/>
          <a:lstStyle/>
          <a:p>
            <a:r>
              <a:rPr lang="da-DK" dirty="0"/>
              <a:t>Modul 2.9 Avanceret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Hvis du skulle blive syg skal du</a:t>
            </a:r>
            <a:br>
              <a:rPr lang="da-DK" dirty="0"/>
            </a:br>
            <a:endParaRPr lang="da-DK" dirty="0"/>
          </a:p>
        </p:txBody>
      </p:sp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1B3B20A7-C142-F410-6699-F69A2EEA6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6939" y="1586478"/>
            <a:ext cx="10675525" cy="2557104"/>
          </a:xfrm>
        </p:spPr>
        <p:txBody>
          <a:bodyPr/>
          <a:lstStyle/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B7776"/>
                </a:solidFill>
              </a:rPr>
              <a:t>Give skolen besked på Lectio til primær underviser: Erik Kristensen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B7776"/>
                </a:solidFill>
              </a:rPr>
              <a:t>Kontakt din arbejdsgiver og melde dig syg.</a:t>
            </a:r>
          </a:p>
        </p:txBody>
      </p:sp>
    </p:spTree>
    <p:extLst>
      <p:ext uri="{BB962C8B-B14F-4D97-AF65-F5344CB8AC3E}">
        <p14:creationId xmlns:p14="http://schemas.microsoft.com/office/powerpoint/2010/main" val="397022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58892"/>
            <a:ext cx="6885288" cy="914400"/>
          </a:xfrm>
        </p:spPr>
        <p:txBody>
          <a:bodyPr/>
          <a:lstStyle/>
          <a:p>
            <a:r>
              <a:rPr lang="da-DK" dirty="0"/>
              <a:t>Modul 2.9 Avanceret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Velkommen</a:t>
            </a:r>
          </a:p>
        </p:txBody>
      </p:sp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F66B58B5-6A8C-077C-795D-DE6CA91242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6151" y="1564358"/>
            <a:ext cx="4235914" cy="4611600"/>
          </a:xfrm>
        </p:spPr>
        <p:txBody>
          <a:bodyPr>
            <a:normAutofit/>
          </a:bodyPr>
          <a:lstStyle/>
          <a:p>
            <a:pPr algn="ctr"/>
            <a:endParaRPr lang="da-DK" sz="2400" b="1" dirty="0"/>
          </a:p>
          <a:p>
            <a:r>
              <a:rPr lang="da-DK" sz="2000" b="1" i="0" dirty="0">
                <a:solidFill>
                  <a:srgbClr val="2B7776"/>
                </a:solidFill>
                <a:effectLst/>
                <a:latin typeface="+mn-lt"/>
              </a:rPr>
              <a:t>Praktiske informationer:</a:t>
            </a:r>
            <a:br>
              <a:rPr lang="da-DK" sz="2000" b="1" i="0" dirty="0">
                <a:solidFill>
                  <a:srgbClr val="2B7776"/>
                </a:solidFill>
                <a:effectLst/>
                <a:latin typeface="+mn-lt"/>
              </a:rPr>
            </a:br>
            <a:endParaRPr lang="da-DK" sz="2000" dirty="0">
              <a:solidFill>
                <a:srgbClr val="2B7776"/>
              </a:solidFill>
              <a:latin typeface="+mn-lt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B7776"/>
                </a:solidFill>
                <a:latin typeface="+mn-lt"/>
              </a:rPr>
              <a:t>Hjertestarter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B7776"/>
                </a:solidFill>
                <a:latin typeface="+mn-lt"/>
              </a:rPr>
              <a:t>Kantine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b="0" i="0" dirty="0">
                <a:solidFill>
                  <a:srgbClr val="2B7776"/>
                </a:solidFill>
                <a:effectLst/>
                <a:latin typeface="+mn-lt"/>
              </a:rPr>
              <a:t>Toiletter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B7776"/>
                </a:solidFill>
                <a:latin typeface="+mn-lt"/>
              </a:rPr>
              <a:t>Studieadministrationen</a:t>
            </a:r>
            <a:endParaRPr lang="da-DK" sz="2000" b="0" i="0" dirty="0">
              <a:solidFill>
                <a:srgbClr val="2B7776"/>
              </a:solidFill>
              <a:effectLst/>
              <a:latin typeface="+mn-lt"/>
            </a:endParaRPr>
          </a:p>
          <a:p>
            <a:pPr algn="ctr"/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da-DK" sz="2400" dirty="0"/>
          </a:p>
          <a:p>
            <a:pPr algn="ctr"/>
            <a:endParaRPr lang="da-DK" sz="2400" dirty="0"/>
          </a:p>
        </p:txBody>
      </p:sp>
      <p:sp>
        <p:nvSpPr>
          <p:cNvPr id="5" name="Pladsholder til indhold 1">
            <a:extLst>
              <a:ext uri="{FF2B5EF4-FFF2-40B4-BE49-F238E27FC236}">
                <a16:creationId xmlns:a16="http://schemas.microsoft.com/office/drawing/2014/main" id="{94CFA369-843D-5860-0A89-8F95372DEAC5}"/>
              </a:ext>
            </a:extLst>
          </p:cNvPr>
          <p:cNvSpPr txBox="1">
            <a:spLocks/>
          </p:cNvSpPr>
          <p:nvPr/>
        </p:nvSpPr>
        <p:spPr>
          <a:xfrm>
            <a:off x="6788548" y="1564358"/>
            <a:ext cx="4235914" cy="461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2400" b="1" dirty="0"/>
          </a:p>
          <a:p>
            <a:r>
              <a:rPr lang="da-DK" sz="2000" b="1" dirty="0">
                <a:solidFill>
                  <a:srgbClr val="2B7776"/>
                </a:solidFill>
                <a:latin typeface="+mn-lt"/>
              </a:rPr>
              <a:t>Pauser:</a:t>
            </a:r>
          </a:p>
          <a:p>
            <a:endParaRPr lang="da-DK" sz="2000" dirty="0">
              <a:solidFill>
                <a:srgbClr val="2B7776"/>
              </a:solidFill>
              <a:latin typeface="Montserrat" panose="00000500000000000000" pitchFamily="2" charset="0"/>
            </a:endParaRPr>
          </a:p>
          <a:p>
            <a:pPr algn="l"/>
            <a:r>
              <a:rPr lang="da-DK" sz="2000" dirty="0">
                <a:solidFill>
                  <a:srgbClr val="2B7776"/>
                </a:solidFill>
                <a:latin typeface="Montserrat" panose="00000500000000000000" pitchFamily="2" charset="0"/>
              </a:rPr>
              <a:t>08:00-09:30	1. Lektion</a:t>
            </a:r>
          </a:p>
          <a:p>
            <a:pPr algn="l"/>
            <a:r>
              <a:rPr lang="da-DK" sz="2000" b="1" i="0" dirty="0">
                <a:solidFill>
                  <a:srgbClr val="2B7776"/>
                </a:solidFill>
                <a:effectLst/>
                <a:latin typeface="Montserrat" panose="00000500000000000000" pitchFamily="2" charset="0"/>
              </a:rPr>
              <a:t>09:30-10:00	Pause</a:t>
            </a:r>
          </a:p>
          <a:p>
            <a:pPr algn="l"/>
            <a:r>
              <a:rPr lang="da-DK" sz="2000" dirty="0">
                <a:solidFill>
                  <a:srgbClr val="2B7776"/>
                </a:solidFill>
                <a:latin typeface="Montserrat" panose="00000500000000000000" pitchFamily="2" charset="0"/>
              </a:rPr>
              <a:t>10:00-11:30	2. Lektion</a:t>
            </a:r>
          </a:p>
          <a:p>
            <a:pPr algn="l"/>
            <a:r>
              <a:rPr lang="da-DK" sz="2000" b="1" i="0" dirty="0">
                <a:solidFill>
                  <a:srgbClr val="2B7776"/>
                </a:solidFill>
                <a:effectLst/>
                <a:latin typeface="Montserrat" panose="00000500000000000000" pitchFamily="2" charset="0"/>
              </a:rPr>
              <a:t>11:30-12:00	Pause</a:t>
            </a:r>
          </a:p>
          <a:p>
            <a:pPr algn="l"/>
            <a:r>
              <a:rPr lang="da-DK" sz="2000" dirty="0">
                <a:solidFill>
                  <a:srgbClr val="2B7776"/>
                </a:solidFill>
                <a:latin typeface="Montserrat" panose="00000500000000000000" pitchFamily="2" charset="0"/>
              </a:rPr>
              <a:t>12:00-13:30	3. Lektion</a:t>
            </a:r>
          </a:p>
          <a:p>
            <a:pPr algn="l"/>
            <a:r>
              <a:rPr lang="da-DK" sz="2000" b="1" i="0" dirty="0">
                <a:solidFill>
                  <a:srgbClr val="2B7776"/>
                </a:solidFill>
                <a:effectLst/>
                <a:latin typeface="Montserrat" panose="00000500000000000000" pitchFamily="2" charset="0"/>
              </a:rPr>
              <a:t>13:30-13:45	Pause</a:t>
            </a:r>
          </a:p>
          <a:p>
            <a:pPr algn="l"/>
            <a:r>
              <a:rPr lang="da-DK" sz="2000" dirty="0">
                <a:solidFill>
                  <a:srgbClr val="2B7776"/>
                </a:solidFill>
                <a:latin typeface="Montserrat" panose="00000500000000000000" pitchFamily="2" charset="0"/>
              </a:rPr>
              <a:t>13:45-15:15	4 Lektion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da-DK" sz="2400" dirty="0"/>
          </a:p>
          <a:p>
            <a:pPr algn="ctr"/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874240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græs, udendørs, sky, plante&#10;&#10;Automatisk genereret beskrivelse">
            <a:extLst>
              <a:ext uri="{FF2B5EF4-FFF2-40B4-BE49-F238E27FC236}">
                <a16:creationId xmlns:a16="http://schemas.microsoft.com/office/drawing/2014/main" id="{33654405-88EF-77A2-ECD0-23A75C7227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92" y="1764174"/>
            <a:ext cx="5121849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FFE25B2C-6D94-58A4-DFD4-D71EBC5B6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 descr="Et billede, der indeholder silhuet, skygge, cykel, gade/vej&#10;&#10;Automatisk genereret beskrivelse">
            <a:extLst>
              <a:ext uri="{FF2B5EF4-FFF2-40B4-BE49-F238E27FC236}">
                <a16:creationId xmlns:a16="http://schemas.microsoft.com/office/drawing/2014/main" id="{6E41F26F-BE8C-CF7F-153E-0D177F1487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226" y="1764174"/>
            <a:ext cx="4449628" cy="46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51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indendørs, Husholdningsapparater, tekst, Mekanisk blæser&#10;&#10;Automatisk genereret beskrivelse">
            <a:extLst>
              <a:ext uri="{FF2B5EF4-FFF2-40B4-BE49-F238E27FC236}">
                <a16:creationId xmlns:a16="http://schemas.microsoft.com/office/drawing/2014/main" id="{48E9B11B-D80D-05EF-1478-4D897B9D8C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7" y="1698860"/>
            <a:ext cx="4416156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70A700A9-C98C-906D-AD25-24CF2C09D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 descr="Et billede, der indeholder indendørs, møbel, maskine, skrivebord&#10;&#10;Automatisk genereret beskrivelse">
            <a:extLst>
              <a:ext uri="{FF2B5EF4-FFF2-40B4-BE49-F238E27FC236}">
                <a16:creationId xmlns:a16="http://schemas.microsoft.com/office/drawing/2014/main" id="{01E2A0C1-043C-5989-7D00-C41E61A6B2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157" y="1698859"/>
            <a:ext cx="5263764" cy="461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034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møbel, bord, indendørs, gulv&#10;&#10;Automatisk genereret beskrivelse">
            <a:extLst>
              <a:ext uri="{FF2B5EF4-FFF2-40B4-BE49-F238E27FC236}">
                <a16:creationId xmlns:a16="http://schemas.microsoft.com/office/drawing/2014/main" id="{81FFA676-A13C-ABE6-3C09-B9ED2C59D1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706" y="1597025"/>
            <a:ext cx="4426600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91FA1FCA-BF60-EB00-05F1-44E4F4BD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 descr="Et billede, der indeholder maskine, møbel, indendørs, gulv&#10;&#10;Automatisk genereret beskrivelse">
            <a:extLst>
              <a:ext uri="{FF2B5EF4-FFF2-40B4-BE49-F238E27FC236}">
                <a16:creationId xmlns:a16="http://schemas.microsoft.com/office/drawing/2014/main" id="{C600D3AA-4FA3-689A-A094-443BBB61B3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008" y="1597025"/>
            <a:ext cx="4640081" cy="46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767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maskine, Elarbejde, Elektroteknik, elektronik&#10;&#10;Automatisk genereret beskrivelse">
            <a:extLst>
              <a:ext uri="{FF2B5EF4-FFF2-40B4-BE49-F238E27FC236}">
                <a16:creationId xmlns:a16="http://schemas.microsoft.com/office/drawing/2014/main" id="{C26068FB-BD61-6606-D52C-BA872CBCAC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7" y="1764174"/>
            <a:ext cx="4813722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A16CB97-8C88-EF9D-8A44-1EC3A339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 descr="Et billede, der indeholder maskine, indendørs, Elarbejde, mur&#10;&#10;Automatisk genereret beskrivelse">
            <a:extLst>
              <a:ext uri="{FF2B5EF4-FFF2-40B4-BE49-F238E27FC236}">
                <a16:creationId xmlns:a16="http://schemas.microsoft.com/office/drawing/2014/main" id="{0A3A1803-4196-4B93-CAB2-14317E80AB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841" y="1764174"/>
            <a:ext cx="5389232" cy="46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89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indendørs, mur, kasse">
            <a:extLst>
              <a:ext uri="{FF2B5EF4-FFF2-40B4-BE49-F238E27FC236}">
                <a16:creationId xmlns:a16="http://schemas.microsoft.com/office/drawing/2014/main" id="{783D53AB-3523-E6C2-D938-20630150C2D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2407" y="1755712"/>
            <a:ext cx="345876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C0650AC-95BD-124F-42D9-0EA6B2240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1F6CE15-D6B6-001E-110D-DA352379C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379" y="2332172"/>
            <a:ext cx="6209869" cy="440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921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udendørs, bygning, ejendom, vindue">
            <a:extLst>
              <a:ext uri="{FF2B5EF4-FFF2-40B4-BE49-F238E27FC236}">
                <a16:creationId xmlns:a16="http://schemas.microsoft.com/office/drawing/2014/main" id="{A2106CB9-51AA-C4B8-E9B2-D3530D6CB81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21" y="2006082"/>
            <a:ext cx="5678201" cy="4369779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B7427149-0BA4-AE47-D365-789645DE9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 descr="Et billede, der indeholder tekst, batteri">
            <a:extLst>
              <a:ext uri="{FF2B5EF4-FFF2-40B4-BE49-F238E27FC236}">
                <a16:creationId xmlns:a16="http://schemas.microsoft.com/office/drawing/2014/main" id="{3153963C-E003-8B53-79A3-32A7F888AF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86393" y="1860291"/>
            <a:ext cx="485191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0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FB968A8-5039-1C76-6978-FD5B31CC9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325" y="0"/>
            <a:ext cx="6215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825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9579" y="1461834"/>
            <a:ext cx="3472543" cy="4611600"/>
          </a:xfrm>
        </p:spPr>
        <p:txBody>
          <a:bodyPr>
            <a:normAutofit/>
          </a:bodyPr>
          <a:lstStyle/>
          <a:p>
            <a:r>
              <a:rPr lang="da-DK" sz="2000" dirty="0">
                <a:solidFill>
                  <a:srgbClr val="2B7776"/>
                </a:solidFill>
              </a:rPr>
              <a:t>Der er nogle målepinde, som vi skal igennem. </a:t>
            </a:r>
          </a:p>
          <a:p>
            <a:r>
              <a:rPr lang="da-DK" sz="2000" dirty="0">
                <a:solidFill>
                  <a:srgbClr val="2B7776"/>
                </a:solidFill>
              </a:rPr>
              <a:t>Nogle af dem vægter højere end andre, men vi kommer ind omkring dem alle.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44DAD31-1111-2101-EDB4-BBAE22B92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251" y="192024"/>
            <a:ext cx="5720195" cy="666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64649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7562B0663F20429EC643AE9AF09B52" ma:contentTypeVersion="0" ma:contentTypeDescription="Opret et nyt dokument." ma:contentTypeScope="" ma:versionID="efd8a2d17b240aa7f0b10c4dfd6f59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F2F92C-F30E-4985-BE4D-FA6047B84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E4C9BF-C8FD-4288-9414-728AEA4E8FF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AF737FF-D077-4148-9EF1-743FD612CC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17180</TotalTime>
  <Words>326</Words>
  <Application>Microsoft Office PowerPoint</Application>
  <PresentationFormat>Widescreen</PresentationFormat>
  <Paragraphs>43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Montserrat</vt:lpstr>
      <vt:lpstr>Verdana</vt:lpstr>
      <vt:lpstr>Mercantec_PowerPointSkabelon</vt:lpstr>
      <vt:lpstr>Velkommen til Modul 3.5 Energieffektivisering af bygningens energi og el anlæg.</vt:lpstr>
      <vt:lpstr>PowerPoint-præsentation</vt:lpstr>
      <vt:lpstr>Modul 2.9 Avanceret fejlfinding  Hvis du skulle blive syg skal du </vt:lpstr>
      <vt:lpstr>Modul 2.9 Avanceret fejlfinding  Velkommen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Brinck</dc:creator>
  <cp:lastModifiedBy>Erik Kolding Kristensen</cp:lastModifiedBy>
  <cp:revision>57</cp:revision>
  <cp:lastPrinted>2020-01-20T12:45:01Z</cp:lastPrinted>
  <dcterms:created xsi:type="dcterms:W3CDTF">2018-08-26T19:00:14Z</dcterms:created>
  <dcterms:modified xsi:type="dcterms:W3CDTF">2024-11-08T06:40:49Z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0x0101007A7562B0663F20429EC643AE9AF09B52</vt:lpwstr>
  </property>
</Properties>
</file>